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4" autoAdjust="0"/>
    <p:restoredTop sz="86835" autoAdjust="0"/>
  </p:normalViewPr>
  <p:slideViewPr>
    <p:cSldViewPr>
      <p:cViewPr>
        <p:scale>
          <a:sx n="90" d="100"/>
          <a:sy n="90" d="100"/>
        </p:scale>
        <p:origin x="-72" y="18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D44455-DE88-4660-9EE0-D4D3F6F9FE5B}" type="datetimeFigureOut">
              <a:rPr lang="cs-CZ" smtClean="0"/>
              <a:t>10.5.2013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FDA31-1FE5-4B76-A33E-38F390E577A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025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CFDA31-1FE5-4B76-A33E-38F390E577AB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88099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DA30D-26CA-44D5-80F8-C2E986FAF7E0}" type="datetimeFigureOut">
              <a:rPr lang="cs-CZ" smtClean="0"/>
              <a:pPr>
                <a:defRPr/>
              </a:pPr>
              <a:t>10.5.2013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534A9-9BDF-43D1-9C0B-E24F2A734F6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921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EACD7-D5D8-4B53-B178-6B0648DB7E72}" type="datetimeFigureOut">
              <a:rPr lang="cs-CZ" smtClean="0"/>
              <a:pPr>
                <a:defRPr/>
              </a:pPr>
              <a:t>10.5.2013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C077C5-A3FE-44C1-B3C7-A7A1871D5FA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1971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2CBC02-360C-4383-AB9B-9367E2FC4976}" type="datetimeFigureOut">
              <a:rPr lang="cs-CZ" smtClean="0"/>
              <a:pPr>
                <a:defRPr/>
              </a:pPr>
              <a:t>10.5.2013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EFC4E3-A94E-4CAF-B2E4-A67D7449BC8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3900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A445F-3BEA-423E-A5BE-FA77BE3395B0}" type="datetimeFigureOut">
              <a:rPr lang="cs-CZ" smtClean="0"/>
              <a:pPr>
                <a:defRPr/>
              </a:pPr>
              <a:t>10.5.2013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345E9-449D-4CD8-A276-45F1EF87314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7754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FC690E-CBCC-43A2-BF76-6EE9B58EA9EA}" type="datetimeFigureOut">
              <a:rPr lang="cs-CZ" smtClean="0"/>
              <a:pPr>
                <a:defRPr/>
              </a:pPr>
              <a:t>10.5.2013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60250-C423-4C52-BCB9-8C2B590E56D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667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1F2EF-FDF8-4BC5-9F9E-723F54E66911}" type="datetimeFigureOut">
              <a:rPr lang="cs-CZ" smtClean="0"/>
              <a:pPr>
                <a:defRPr/>
              </a:pPr>
              <a:t>10.5.2013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1EBC8-7D7B-40C0-A02C-C11D7D472DA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6132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F1B43B-86DE-48A6-8F0A-D71A294E3874}" type="datetimeFigureOut">
              <a:rPr lang="cs-CZ" smtClean="0"/>
              <a:pPr>
                <a:defRPr/>
              </a:pPr>
              <a:t>10.5.2013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17B6-24F9-4B74-B68D-4BE461BB1CDF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6258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2E6E8-80A6-4CDF-AB4A-A952191BAD9B}" type="datetimeFigureOut">
              <a:rPr lang="cs-CZ" smtClean="0"/>
              <a:pPr>
                <a:defRPr/>
              </a:pPr>
              <a:t>10.5.2013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6500C-FE93-4EB0-9F42-5937C26A2D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494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8424E-4FF0-4438-B1CD-96F4391676A2}" type="datetimeFigureOut">
              <a:rPr lang="cs-CZ" smtClean="0"/>
              <a:pPr>
                <a:defRPr/>
              </a:pPr>
              <a:t>10.5.2013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7A41F-0445-45B2-ACAB-F84B0735B45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9677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C284F-E1F8-4088-AC1F-B58CF4B135B4}" type="datetimeFigureOut">
              <a:rPr lang="cs-CZ" smtClean="0"/>
              <a:pPr>
                <a:defRPr/>
              </a:pPr>
              <a:t>10.5.2013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7623D-5725-4BB5-9D1A-44DE301160D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5627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7AA15-BC9B-4A2E-8706-2806E6658062}" type="datetimeFigureOut">
              <a:rPr lang="cs-CZ" smtClean="0"/>
              <a:pPr>
                <a:defRPr/>
              </a:pPr>
              <a:t>10.5.2013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2DAE2-5A9D-46F1-B9FB-D478BF120EF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2651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DF4551-AA4F-4717-80CF-EEF1DA5D7480}" type="datetimeFigureOut">
              <a:rPr lang="cs-CZ" smtClean="0"/>
              <a:pPr>
                <a:defRPr/>
              </a:pPr>
              <a:t>10.5.2013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356CF6-B015-4EB0-9801-CBD50DDC8AE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18" Type="http://schemas.openxmlformats.org/officeDocument/2006/relationships/image" Target="../media/image2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17" Type="http://schemas.openxmlformats.org/officeDocument/2006/relationships/image" Target="../media/image22.png"/><Relationship Id="rId2" Type="http://schemas.openxmlformats.org/officeDocument/2006/relationships/image" Target="../media/image7.png"/><Relationship Id="rId16" Type="http://schemas.openxmlformats.org/officeDocument/2006/relationships/image" Target="../media/image21.png"/><Relationship Id="rId20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5" Type="http://schemas.openxmlformats.org/officeDocument/2006/relationships/image" Target="../media/image20.png"/><Relationship Id="rId10" Type="http://schemas.openxmlformats.org/officeDocument/2006/relationships/image" Target="../media/image15.png"/><Relationship Id="rId19" Type="http://schemas.openxmlformats.org/officeDocument/2006/relationships/image" Target="../media/image24.png"/><Relationship Id="rId4" Type="http://schemas.openxmlformats.org/officeDocument/2006/relationships/image" Target="../media/image9.png"/><Relationship Id="rId9" Type="http://schemas.openxmlformats.org/officeDocument/2006/relationships/image" Target="../media/image14.png"/><Relationship Id="rId1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png"/><Relationship Id="rId18" Type="http://schemas.openxmlformats.org/officeDocument/2006/relationships/image" Target="../media/image41.png"/><Relationship Id="rId26" Type="http://schemas.openxmlformats.org/officeDocument/2006/relationships/image" Target="../media/image49.png"/><Relationship Id="rId39" Type="http://schemas.openxmlformats.org/officeDocument/2006/relationships/image" Target="../media/image60.png"/><Relationship Id="rId3" Type="http://schemas.openxmlformats.org/officeDocument/2006/relationships/image" Target="../media/image260.png"/><Relationship Id="rId21" Type="http://schemas.openxmlformats.org/officeDocument/2006/relationships/image" Target="../media/image44.png"/><Relationship Id="rId34" Type="http://schemas.openxmlformats.org/officeDocument/2006/relationships/image" Target="../media/image55.pn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17" Type="http://schemas.openxmlformats.org/officeDocument/2006/relationships/image" Target="../media/image40.png"/><Relationship Id="rId25" Type="http://schemas.openxmlformats.org/officeDocument/2006/relationships/image" Target="../media/image48.png"/><Relationship Id="rId33" Type="http://schemas.openxmlformats.org/officeDocument/2006/relationships/image" Target="../media/image54.png"/><Relationship Id="rId38" Type="http://schemas.openxmlformats.org/officeDocument/2006/relationships/image" Target="../media/image59.png"/><Relationship Id="rId2" Type="http://schemas.openxmlformats.org/officeDocument/2006/relationships/image" Target="../media/image26.png"/><Relationship Id="rId16" Type="http://schemas.openxmlformats.org/officeDocument/2006/relationships/image" Target="../media/image39.png"/><Relationship Id="rId20" Type="http://schemas.openxmlformats.org/officeDocument/2006/relationships/image" Target="../media/image43.png"/><Relationship Id="rId29" Type="http://schemas.openxmlformats.org/officeDocument/2006/relationships/image" Target="../media/image52.png"/><Relationship Id="rId41" Type="http://schemas.openxmlformats.org/officeDocument/2006/relationships/image" Target="../media/image6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24" Type="http://schemas.openxmlformats.org/officeDocument/2006/relationships/image" Target="../media/image47.png"/><Relationship Id="rId32" Type="http://schemas.openxmlformats.org/officeDocument/2006/relationships/image" Target="../media/image53.png"/><Relationship Id="rId37" Type="http://schemas.openxmlformats.org/officeDocument/2006/relationships/image" Target="../media/image58.png"/><Relationship Id="rId40" Type="http://schemas.openxmlformats.org/officeDocument/2006/relationships/image" Target="../media/image61.png"/><Relationship Id="rId5" Type="http://schemas.openxmlformats.org/officeDocument/2006/relationships/image" Target="../media/image28.png"/><Relationship Id="rId15" Type="http://schemas.openxmlformats.org/officeDocument/2006/relationships/image" Target="../media/image38.png"/><Relationship Id="rId23" Type="http://schemas.openxmlformats.org/officeDocument/2006/relationships/image" Target="../media/image46.png"/><Relationship Id="rId28" Type="http://schemas.openxmlformats.org/officeDocument/2006/relationships/image" Target="../media/image51.png"/><Relationship Id="rId36" Type="http://schemas.openxmlformats.org/officeDocument/2006/relationships/image" Target="../media/image57.png"/><Relationship Id="rId10" Type="http://schemas.openxmlformats.org/officeDocument/2006/relationships/image" Target="../media/image33.png"/><Relationship Id="rId19" Type="http://schemas.openxmlformats.org/officeDocument/2006/relationships/image" Target="../media/image42.png"/><Relationship Id="rId31" Type="http://schemas.openxmlformats.org/officeDocument/2006/relationships/image" Target="../media/image520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Relationship Id="rId14" Type="http://schemas.openxmlformats.org/officeDocument/2006/relationships/image" Target="../media/image37.png"/><Relationship Id="rId22" Type="http://schemas.openxmlformats.org/officeDocument/2006/relationships/image" Target="../media/image45.png"/><Relationship Id="rId27" Type="http://schemas.openxmlformats.org/officeDocument/2006/relationships/image" Target="../media/image50.png"/><Relationship Id="rId30" Type="http://schemas.openxmlformats.org/officeDocument/2006/relationships/image" Target="../media/image510.png"/><Relationship Id="rId35" Type="http://schemas.openxmlformats.org/officeDocument/2006/relationships/image" Target="../media/image5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13" Type="http://schemas.openxmlformats.org/officeDocument/2006/relationships/image" Target="../media/image73.png"/><Relationship Id="rId18" Type="http://schemas.openxmlformats.org/officeDocument/2006/relationships/image" Target="../media/image78.png"/><Relationship Id="rId26" Type="http://schemas.openxmlformats.org/officeDocument/2006/relationships/image" Target="../media/image86.png"/><Relationship Id="rId39" Type="http://schemas.openxmlformats.org/officeDocument/2006/relationships/image" Target="../media/image99.png"/><Relationship Id="rId3" Type="http://schemas.openxmlformats.org/officeDocument/2006/relationships/image" Target="../media/image63.png"/><Relationship Id="rId21" Type="http://schemas.openxmlformats.org/officeDocument/2006/relationships/image" Target="../media/image81.png"/><Relationship Id="rId34" Type="http://schemas.openxmlformats.org/officeDocument/2006/relationships/image" Target="../media/image94.png"/><Relationship Id="rId7" Type="http://schemas.openxmlformats.org/officeDocument/2006/relationships/image" Target="../media/image67.png"/><Relationship Id="rId12" Type="http://schemas.openxmlformats.org/officeDocument/2006/relationships/image" Target="../media/image72.png"/><Relationship Id="rId17" Type="http://schemas.openxmlformats.org/officeDocument/2006/relationships/image" Target="../media/image77.png"/><Relationship Id="rId25" Type="http://schemas.openxmlformats.org/officeDocument/2006/relationships/image" Target="../media/image85.png"/><Relationship Id="rId33" Type="http://schemas.openxmlformats.org/officeDocument/2006/relationships/image" Target="../media/image93.png"/><Relationship Id="rId38" Type="http://schemas.openxmlformats.org/officeDocument/2006/relationships/image" Target="../media/image98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76.png"/><Relationship Id="rId20" Type="http://schemas.openxmlformats.org/officeDocument/2006/relationships/image" Target="../media/image80.png"/><Relationship Id="rId29" Type="http://schemas.openxmlformats.org/officeDocument/2006/relationships/image" Target="../media/image8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11" Type="http://schemas.openxmlformats.org/officeDocument/2006/relationships/image" Target="../media/image71.png"/><Relationship Id="rId24" Type="http://schemas.openxmlformats.org/officeDocument/2006/relationships/image" Target="../media/image84.png"/><Relationship Id="rId32" Type="http://schemas.openxmlformats.org/officeDocument/2006/relationships/image" Target="../media/image92.png"/><Relationship Id="rId37" Type="http://schemas.openxmlformats.org/officeDocument/2006/relationships/image" Target="../media/image97.png"/><Relationship Id="rId5" Type="http://schemas.openxmlformats.org/officeDocument/2006/relationships/image" Target="../media/image65.png"/><Relationship Id="rId15" Type="http://schemas.openxmlformats.org/officeDocument/2006/relationships/image" Target="../media/image75.png"/><Relationship Id="rId23" Type="http://schemas.openxmlformats.org/officeDocument/2006/relationships/image" Target="../media/image83.png"/><Relationship Id="rId28" Type="http://schemas.openxmlformats.org/officeDocument/2006/relationships/image" Target="../media/image88.png"/><Relationship Id="rId36" Type="http://schemas.openxmlformats.org/officeDocument/2006/relationships/image" Target="../media/image96.png"/><Relationship Id="rId10" Type="http://schemas.openxmlformats.org/officeDocument/2006/relationships/image" Target="../media/image70.png"/><Relationship Id="rId19" Type="http://schemas.openxmlformats.org/officeDocument/2006/relationships/image" Target="../media/image79.png"/><Relationship Id="rId31" Type="http://schemas.openxmlformats.org/officeDocument/2006/relationships/image" Target="../media/image91.png"/><Relationship Id="rId4" Type="http://schemas.openxmlformats.org/officeDocument/2006/relationships/image" Target="../media/image64.png"/><Relationship Id="rId9" Type="http://schemas.openxmlformats.org/officeDocument/2006/relationships/image" Target="../media/image69.png"/><Relationship Id="rId14" Type="http://schemas.openxmlformats.org/officeDocument/2006/relationships/image" Target="../media/image74.png"/><Relationship Id="rId22" Type="http://schemas.openxmlformats.org/officeDocument/2006/relationships/image" Target="../media/image82.png"/><Relationship Id="rId27" Type="http://schemas.openxmlformats.org/officeDocument/2006/relationships/image" Target="../media/image87.png"/><Relationship Id="rId30" Type="http://schemas.openxmlformats.org/officeDocument/2006/relationships/image" Target="../media/image90.png"/><Relationship Id="rId35" Type="http://schemas.openxmlformats.org/officeDocument/2006/relationships/image" Target="../media/image9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6.png"/><Relationship Id="rId13" Type="http://schemas.openxmlformats.org/officeDocument/2006/relationships/image" Target="../media/image111.png"/><Relationship Id="rId18" Type="http://schemas.openxmlformats.org/officeDocument/2006/relationships/image" Target="../media/image116.png"/><Relationship Id="rId3" Type="http://schemas.openxmlformats.org/officeDocument/2006/relationships/image" Target="../media/image101.png"/><Relationship Id="rId21" Type="http://schemas.openxmlformats.org/officeDocument/2006/relationships/image" Target="../media/image119.png"/><Relationship Id="rId7" Type="http://schemas.openxmlformats.org/officeDocument/2006/relationships/image" Target="../media/image105.png"/><Relationship Id="rId12" Type="http://schemas.openxmlformats.org/officeDocument/2006/relationships/image" Target="../media/image110.png"/><Relationship Id="rId17" Type="http://schemas.openxmlformats.org/officeDocument/2006/relationships/image" Target="../media/image115.png"/><Relationship Id="rId25" Type="http://schemas.openxmlformats.org/officeDocument/2006/relationships/image" Target="../media/image123.png"/><Relationship Id="rId2" Type="http://schemas.openxmlformats.org/officeDocument/2006/relationships/image" Target="../media/image100.png"/><Relationship Id="rId16" Type="http://schemas.openxmlformats.org/officeDocument/2006/relationships/image" Target="../media/image114.png"/><Relationship Id="rId20" Type="http://schemas.openxmlformats.org/officeDocument/2006/relationships/image" Target="../media/image1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4.png"/><Relationship Id="rId11" Type="http://schemas.openxmlformats.org/officeDocument/2006/relationships/image" Target="../media/image109.png"/><Relationship Id="rId24" Type="http://schemas.openxmlformats.org/officeDocument/2006/relationships/image" Target="../media/image122.png"/><Relationship Id="rId5" Type="http://schemas.openxmlformats.org/officeDocument/2006/relationships/image" Target="../media/image103.png"/><Relationship Id="rId15" Type="http://schemas.openxmlformats.org/officeDocument/2006/relationships/image" Target="../media/image113.png"/><Relationship Id="rId23" Type="http://schemas.openxmlformats.org/officeDocument/2006/relationships/image" Target="../media/image121.png"/><Relationship Id="rId10" Type="http://schemas.openxmlformats.org/officeDocument/2006/relationships/image" Target="../media/image108.png"/><Relationship Id="rId19" Type="http://schemas.openxmlformats.org/officeDocument/2006/relationships/image" Target="../media/image117.png"/><Relationship Id="rId4" Type="http://schemas.openxmlformats.org/officeDocument/2006/relationships/image" Target="../media/image102.png"/><Relationship Id="rId9" Type="http://schemas.openxmlformats.org/officeDocument/2006/relationships/image" Target="../media/image107.png"/><Relationship Id="rId14" Type="http://schemas.openxmlformats.org/officeDocument/2006/relationships/image" Target="../media/image112.png"/><Relationship Id="rId22" Type="http://schemas.openxmlformats.org/officeDocument/2006/relationships/image" Target="../media/image12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8.png"/><Relationship Id="rId13" Type="http://schemas.openxmlformats.org/officeDocument/2006/relationships/image" Target="../media/image133.png"/><Relationship Id="rId18" Type="http://schemas.openxmlformats.org/officeDocument/2006/relationships/image" Target="../media/image138.png"/><Relationship Id="rId26" Type="http://schemas.openxmlformats.org/officeDocument/2006/relationships/image" Target="../media/image145.png"/><Relationship Id="rId3" Type="http://schemas.openxmlformats.org/officeDocument/2006/relationships/image" Target="../media/image101.png"/><Relationship Id="rId21" Type="http://schemas.openxmlformats.org/officeDocument/2006/relationships/image" Target="../media/image141.png"/><Relationship Id="rId7" Type="http://schemas.openxmlformats.org/officeDocument/2006/relationships/image" Target="../media/image127.png"/><Relationship Id="rId12" Type="http://schemas.openxmlformats.org/officeDocument/2006/relationships/image" Target="../media/image132.png"/><Relationship Id="rId17" Type="http://schemas.openxmlformats.org/officeDocument/2006/relationships/image" Target="../media/image137.png"/><Relationship Id="rId25" Type="http://schemas.openxmlformats.org/officeDocument/2006/relationships/image" Target="../media/image144.png"/><Relationship Id="rId2" Type="http://schemas.openxmlformats.org/officeDocument/2006/relationships/image" Target="../media/image124.png"/><Relationship Id="rId16" Type="http://schemas.openxmlformats.org/officeDocument/2006/relationships/image" Target="../media/image136.png"/><Relationship Id="rId20" Type="http://schemas.openxmlformats.org/officeDocument/2006/relationships/image" Target="../media/image1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6.png"/><Relationship Id="rId11" Type="http://schemas.openxmlformats.org/officeDocument/2006/relationships/image" Target="../media/image131.png"/><Relationship Id="rId24" Type="http://schemas.openxmlformats.org/officeDocument/2006/relationships/image" Target="../media/image143.png"/><Relationship Id="rId5" Type="http://schemas.openxmlformats.org/officeDocument/2006/relationships/image" Target="../media/image125.png"/><Relationship Id="rId15" Type="http://schemas.openxmlformats.org/officeDocument/2006/relationships/image" Target="../media/image135.png"/><Relationship Id="rId23" Type="http://schemas.openxmlformats.org/officeDocument/2006/relationships/image" Target="../media/image122.png"/><Relationship Id="rId10" Type="http://schemas.openxmlformats.org/officeDocument/2006/relationships/image" Target="../media/image130.png"/><Relationship Id="rId19" Type="http://schemas.openxmlformats.org/officeDocument/2006/relationships/image" Target="../media/image139.png"/><Relationship Id="rId4" Type="http://schemas.openxmlformats.org/officeDocument/2006/relationships/image" Target="../media/image102.png"/><Relationship Id="rId9" Type="http://schemas.openxmlformats.org/officeDocument/2006/relationships/image" Target="../media/image129.png"/><Relationship Id="rId14" Type="http://schemas.openxmlformats.org/officeDocument/2006/relationships/image" Target="../media/image134.png"/><Relationship Id="rId22" Type="http://schemas.openxmlformats.org/officeDocument/2006/relationships/image" Target="../media/image14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4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9476724"/>
              </p:ext>
            </p:extLst>
          </p:nvPr>
        </p:nvGraphicFramePr>
        <p:xfrm>
          <a:off x="250825" y="2781300"/>
          <a:ext cx="8569325" cy="3711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Lenka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9635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VY_32_INOVACE_1_ROVNICE_07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Lineární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r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ovnice a nerovnice s absolutní hodnotou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Rovnice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 a obchodní akademie, 1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.,3.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únor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Řešení lineární rovnice a nerovnice s absolutní hodnotou metodou intervalů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příklady na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procvičení, ve vyšších ročnících k opakování učiva. Prezentace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je určena jako podklad pro výklad v hodině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                       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ale i k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samostudiu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formou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e-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learningu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u="sng" dirty="0" smtClean="0"/>
              <a:t>Lineární rovnice a nerovnice s absolutní hodnotou</a:t>
            </a:r>
            <a:endParaRPr lang="cs-CZ" sz="2800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Při řešení těchto rovnic a nerovnic vycházíme z definice </a:t>
                </a:r>
              </a:p>
              <a:p>
                <a:pPr marL="0" indent="0">
                  <a:buNone/>
                </a:pPr>
                <a:r>
                  <a:rPr lang="cs-CZ" sz="24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absolutní hodnoty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:	</a:t>
                </a:r>
              </a:p>
              <a:p>
                <a:pPr>
                  <a:buFont typeface="Arial" pitchFamily="34" charset="0"/>
                  <a:buChar char="•"/>
                </a:pP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cs typeface="Arial" pitchFamily="34" charset="0"/>
                      </a:rPr>
                      <m:t>𝑝𝑟𝑜</m:t>
                    </m:r>
                    <m:r>
                      <a:rPr lang="cs-CZ" sz="2400" i="1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400" i="1">
                        <a:latin typeface="Cambria Math"/>
                        <a:cs typeface="Arial" pitchFamily="34" charset="0"/>
                      </a:rPr>
                      <m:t>𝑎</m:t>
                    </m:r>
                    <m:r>
                      <a:rPr lang="cs-CZ" sz="2400" i="1">
                        <a:latin typeface="Cambria Math"/>
                        <a:cs typeface="Arial" pitchFamily="34" charset="0"/>
                      </a:rPr>
                      <m:t>≥0 </m:t>
                    </m:r>
                    <m:r>
                      <a:rPr lang="cs-CZ" sz="2400" i="1">
                        <a:latin typeface="Cambria Math"/>
                        <a:cs typeface="Arial" pitchFamily="34" charset="0"/>
                      </a:rPr>
                      <m:t>𝑗𝑒</m:t>
                    </m:r>
                    <m:r>
                      <a:rPr lang="cs-CZ" sz="2400" i="1">
                        <a:latin typeface="Cambria Math"/>
                        <a:cs typeface="Arial" pitchFamily="34" charset="0"/>
                      </a:rPr>
                      <m:t> </m:t>
                    </m:r>
                    <m:d>
                      <m:dPr>
                        <m:begChr m:val="|"/>
                        <m:endChr m:val="|"/>
                        <m:ctrlPr>
                          <a:rPr lang="cs-CZ" sz="2400" i="1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400" i="1">
                            <a:latin typeface="Cambria Math"/>
                            <a:cs typeface="Arial" pitchFamily="34" charset="0"/>
                          </a:rPr>
                          <m:t>𝑎</m:t>
                        </m:r>
                      </m:e>
                    </m:d>
                    <m:r>
                      <a:rPr lang="cs-CZ" sz="2400" i="1">
                        <a:latin typeface="Cambria Math"/>
                        <a:cs typeface="Arial" pitchFamily="34" charset="0"/>
                      </a:rPr>
                      <m:t>=</m:t>
                    </m:r>
                    <m:r>
                      <a:rPr lang="cs-CZ" sz="2400" i="1">
                        <a:latin typeface="Cambria Math"/>
                        <a:cs typeface="Arial" pitchFamily="34" charset="0"/>
                      </a:rPr>
                      <m:t>𝑎</m:t>
                    </m:r>
                  </m:oMath>
                </a14:m>
                <a:r>
                  <a:rPr lang="cs-CZ" sz="2400" dirty="0" smtClean="0">
                    <a:latin typeface="Bradley Hand ITC" pitchFamily="66" charset="0"/>
                    <a:cs typeface="Arial" pitchFamily="34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𝑛𝑎𝑝</m:t>
                    </m:r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ř. </m:t>
                    </m:r>
                    <m:d>
                      <m:dPr>
                        <m:begChr m:val="|"/>
                        <m:endChr m:val="|"/>
                        <m:ctrlP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  <m:t>3</m:t>
                        </m:r>
                      </m:e>
                    </m:d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=3</m:t>
                    </m:r>
                  </m:oMath>
                </a14:m>
                <a:endParaRPr lang="cs-CZ" sz="2400" b="0" dirty="0" smtClean="0">
                  <a:latin typeface="Bradley Hand ITC" pitchFamily="66" charset="0"/>
                  <a:cs typeface="Arial" pitchFamily="34" charset="0"/>
                </a:endParaRPr>
              </a:p>
              <a:p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𝑝𝑟𝑜</m:t>
                    </m:r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𝑎</m:t>
                    </m:r>
                    <m:r>
                      <a:rPr lang="cs-CZ" sz="2400" i="1">
                        <a:latin typeface="Cambria Math"/>
                        <a:ea typeface="Cambria Math"/>
                        <a:cs typeface="Arial" pitchFamily="34" charset="0"/>
                      </a:rPr>
                      <m:t>&lt;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0 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𝑗𝑒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 </m:t>
                    </m:r>
                    <m:d>
                      <m:dPr>
                        <m:begChr m:val="|"/>
                        <m:endChr m:val="|"/>
                        <m:ctrlPr>
                          <a:rPr lang="cs-CZ" sz="2400" b="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  <m:t>𝑎</m:t>
                        </m:r>
                      </m:e>
                    </m:d>
                    <m:r>
                      <a:rPr lang="cs-CZ" sz="24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=−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𝑎</m:t>
                    </m:r>
                  </m:oMath>
                </a14:m>
                <a:r>
                  <a:rPr lang="cs-CZ" sz="2400" b="0" dirty="0" smtClean="0">
                    <a:latin typeface="Bradley Hand ITC" pitchFamily="66" charset="0"/>
                    <a:cs typeface="Arial" pitchFamily="34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𝑛𝑎𝑝</m:t>
                    </m:r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ř. </m:t>
                    </m:r>
                    <m:d>
                      <m:dPr>
                        <m:begChr m:val="|"/>
                        <m:endChr m:val="|"/>
                        <m:ctrlP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  <m:t>−3</m:t>
                        </m:r>
                      </m:e>
                    </m:d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=−</m:t>
                    </m:r>
                    <m:d>
                      <m:dPr>
                        <m:ctrlP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  <m:t>−3</m:t>
                        </m:r>
                      </m:e>
                    </m:d>
                    <m:r>
                      <a:rPr lang="cs-CZ" sz="2400" b="0" i="1" smtClean="0">
                        <a:latin typeface="Cambria Math"/>
                        <a:cs typeface="Arial" pitchFamily="34" charset="0"/>
                      </a:rPr>
                      <m:t>=3</m:t>
                    </m:r>
                  </m:oMath>
                </a14:m>
                <a:endParaRPr lang="cs-CZ" sz="2400" b="0" dirty="0" smtClean="0">
                  <a:latin typeface="Bradley Hand ITC" pitchFamily="66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Metoda, kterou užíváme, se nazývá </a:t>
                </a:r>
                <a:r>
                  <a:rPr lang="cs-CZ" sz="24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metoda intervalů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. 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Tyto intervaly vyplývají z tzv. nulových bodů.</a:t>
                </a:r>
              </a:p>
              <a:p>
                <a:pPr marL="0" indent="0">
                  <a:buNone/>
                </a:pPr>
                <a:r>
                  <a:rPr lang="cs-CZ" sz="2400" i="1" dirty="0" smtClean="0">
                    <a:solidFill>
                      <a:srgbClr val="00B0F0"/>
                    </a:solidFill>
                    <a:latin typeface="Arial" pitchFamily="34" charset="0"/>
                    <a:cs typeface="Arial" pitchFamily="34" charset="0"/>
                  </a:rPr>
                  <a:t>nulový bod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= číslo, pro které výraz v absolutní hodnotě nabývá hodnoty 0.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𝑛𝑎𝑝</m:t>
                    </m:r>
                    <m:r>
                      <a:rPr lang="cs-CZ" sz="2400" b="0" i="1" smtClean="0">
                        <a:latin typeface="Cambria Math"/>
                      </a:rPr>
                      <m:t>ř. </m:t>
                    </m:r>
                    <m:d>
                      <m:dPr>
                        <m:begChr m:val="|"/>
                        <m:endChr m:val="|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400" b="0" i="1" smtClean="0">
                            <a:latin typeface="Cambria Math"/>
                          </a:rPr>
                          <m:t>−1</m:t>
                        </m:r>
                      </m:e>
                    </m:d>
                  </m:oMath>
                </a14:m>
                <a:r>
                  <a:rPr lang="cs-CZ" sz="2400" dirty="0" smtClean="0"/>
                  <a:t>		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111" t="-9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se šipkou 6"/>
          <p:cNvCxnSpPr/>
          <p:nvPr/>
        </p:nvCxnSpPr>
        <p:spPr>
          <a:xfrm>
            <a:off x="2339752" y="5733256"/>
            <a:ext cx="576064" cy="0"/>
          </a:xfrm>
          <a:prstGeom prst="straightConnector1">
            <a:avLst/>
          </a:prstGeom>
          <a:ln w="19050" cmpd="sng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059832" y="5502423"/>
                <a:ext cx="266429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𝑛𝑢𝑙𝑜𝑣</m:t>
                      </m:r>
                      <m:r>
                        <a:rPr lang="cs-CZ" sz="2400" b="0" i="1" smtClean="0">
                          <a:latin typeface="Cambria Math"/>
                        </a:rPr>
                        <m:t>ý </m:t>
                      </m:r>
                      <m:r>
                        <a:rPr lang="cs-CZ" sz="2400" b="0" i="1" smtClean="0">
                          <a:latin typeface="Cambria Math"/>
                        </a:rPr>
                        <m:t>𝑏𝑜𝑑</m:t>
                      </m:r>
                      <m:r>
                        <a:rPr lang="cs-CZ" sz="2400" b="0" i="1" smtClean="0">
                          <a:latin typeface="Cambria Math"/>
                        </a:rPr>
                        <m:t> 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=1 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9832" y="5502423"/>
                <a:ext cx="2664296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2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96167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A) 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Lineární rovnice s absolutní hodnotou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Př. 1</a:t>
                </a:r>
                <a:r>
                  <a:rPr lang="cs-CZ" sz="2400" b="1" dirty="0" smtClean="0"/>
                  <a:t>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Řešte v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:</a:t>
                </a:r>
                <a:r>
                  <a:rPr lang="cs-CZ" sz="2400" dirty="0" smtClean="0"/>
                  <a:t>	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4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400" b="0" i="1" smtClean="0">
                            <a:latin typeface="Cambria Math"/>
                          </a:rPr>
                          <m:t>−4</m:t>
                        </m:r>
                      </m:e>
                    </m:d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+2</m:t>
                    </m:r>
                  </m:oMath>
                </a14:m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>
                  <a:buFont typeface="Wingdings" pitchFamily="2" charset="2"/>
                  <a:buChar char="§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Anulováním výrazu v absolutní hodnotě dostaneme „nulový bod“, pomocí kterého rozdělíme číselnou osu na jednotlivé intervaly: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	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2</m:t>
                    </m:r>
                    <m:r>
                      <a:rPr lang="cs-CZ" sz="2400" b="0" i="1" smtClean="0">
                        <a:latin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</a:rPr>
                      <m:t>−4=0</m:t>
                    </m:r>
                  </m:oMath>
                </a14:m>
                <a:r>
                  <a:rPr lang="cs-CZ" sz="2400" dirty="0" smtClean="0"/>
                  <a:t>		</a:t>
                </a:r>
              </a:p>
              <a:p>
                <a:pPr marL="0" indent="0">
                  <a:buNone/>
                </a:pPr>
                <a:r>
                  <a:rPr lang="cs-CZ" sz="2400" dirty="0"/>
                  <a:t>	</a:t>
                </a:r>
                <a:r>
                  <a:rPr lang="cs-CZ" sz="2400" dirty="0" smtClean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−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∞;2</m:t>
                        </m:r>
                      </m:e>
                    </m:d>
                  </m:oMath>
                </a14:m>
                <a:r>
                  <a:rPr lang="cs-CZ" sz="2400" dirty="0" smtClean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2;</m:t>
                        </m:r>
                        <m:d>
                          <m:dPr>
                            <m:begChr m:val=""/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latin typeface="Cambria Math"/>
                                <a:ea typeface="Cambria Math"/>
                              </a:rPr>
                              <m:t>∞</m:t>
                            </m:r>
                          </m:e>
                        </m:d>
                      </m:e>
                    </m:d>
                  </m:oMath>
                </a14:m>
                <a:endParaRPr lang="cs-CZ" sz="2400" dirty="0" smtClean="0"/>
              </a:p>
              <a:p>
                <a:pPr marL="0" indent="0">
                  <a:buNone/>
                </a:pPr>
                <a:endParaRPr lang="cs-CZ" sz="8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				   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2</m:t>
                    </m:r>
                  </m:oMath>
                </a14:m>
                <a:r>
                  <a:rPr lang="cs-CZ" sz="2400" dirty="0" smtClean="0"/>
                  <a:t>	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111" t="-1213" r="-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se šipkou 5"/>
          <p:cNvCxnSpPr/>
          <p:nvPr/>
        </p:nvCxnSpPr>
        <p:spPr>
          <a:xfrm>
            <a:off x="3059832" y="3861048"/>
            <a:ext cx="720080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907704" y="4581128"/>
            <a:ext cx="532859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572000" y="4473613"/>
            <a:ext cx="0" cy="216024"/>
          </a:xfrm>
          <a:prstGeom prst="line">
            <a:avLst/>
          </a:prstGeom>
          <a:ln w="28575"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Čárový popisek 2 16"/>
          <p:cNvSpPr/>
          <p:nvPr/>
        </p:nvSpPr>
        <p:spPr>
          <a:xfrm>
            <a:off x="6804248" y="4703696"/>
            <a:ext cx="1908212" cy="972108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-29965"/>
              <a:gd name="adj6" fmla="val -48922"/>
            </a:avLst>
          </a:prstGeom>
          <a:ln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 druhého intervalu nulový bod  zařadím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Čárový popisek 2 17"/>
          <p:cNvSpPr/>
          <p:nvPr/>
        </p:nvSpPr>
        <p:spPr>
          <a:xfrm>
            <a:off x="4716016" y="5085184"/>
            <a:ext cx="1908212" cy="896888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-69021"/>
              <a:gd name="adj6" fmla="val -38687"/>
            </a:avLst>
          </a:prstGeom>
          <a:ln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 jednoho intervalu nulový bod  nezařadím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923928" y="3630215"/>
                <a:ext cx="300518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/>
                        </a:rPr>
                        <m:t>𝑥</m:t>
                      </m:r>
                      <m:r>
                        <a:rPr lang="cs-CZ" sz="2400" i="1">
                          <a:latin typeface="Cambria Math"/>
                        </a:rPr>
                        <m:t>=2       </m:t>
                      </m:r>
                      <m:r>
                        <a:rPr lang="cs-CZ" sz="2400" i="1">
                          <a:latin typeface="Cambria Math"/>
                        </a:rPr>
                        <m:t>𝑛𝑢𝑙𝑜𝑣</m:t>
                      </m:r>
                      <m:r>
                        <a:rPr lang="cs-CZ" sz="2400" i="1">
                          <a:latin typeface="Cambria Math"/>
                        </a:rPr>
                        <m:t>ý </m:t>
                      </m:r>
                      <m:r>
                        <a:rPr lang="cs-CZ" sz="2400" i="1">
                          <a:latin typeface="Cambria Math"/>
                        </a:rPr>
                        <m:t>𝑏𝑜𝑑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3630215"/>
                <a:ext cx="3005182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2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16498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7" grpId="0" animBg="1"/>
      <p:bldP spid="18" grpId="0" animBg="1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/>
          <a:lstStyle/>
          <a:p>
            <a:pPr algn="l"/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692696"/>
                <a:ext cx="8229600" cy="5433467"/>
              </a:xfrm>
            </p:spPr>
            <p:txBody>
              <a:bodyPr/>
              <a:lstStyle/>
              <a:p>
                <a:pPr>
                  <a:buFont typeface="Wingdings" pitchFamily="2" charset="2"/>
                  <a:buChar char="§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Na základě definice absolutní hodnoty odstraníme absolutní hodnoty v jednotlivých intervalech a rovnice     v nich vyřešíme:</a:t>
                </a: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2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2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2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r>
                  <a:rPr lang="cs-CZ" sz="2400" dirty="0" smtClean="0">
                    <a:solidFill>
                      <a:srgbClr val="990033"/>
                    </a:solidFill>
                    <a:latin typeface="Arial" pitchFamily="34" charset="0"/>
                    <a:cs typeface="Arial" pitchFamily="34" charset="0"/>
                  </a:rPr>
                  <a:t>Jednotlivá řešení sjednotíme a dostaneme výsledek: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sSub>
                        <m:sSub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𝒦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∪</m:t>
                      </m:r>
                      <m:sSub>
                        <m:sSub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𝒦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400" b="0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4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3</m:t>
                              </m:r>
                            </m:den>
                          </m:f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;6</m:t>
                          </m:r>
                        </m:e>
                      </m:d>
                    </m:oMath>
                  </m:oMathPara>
                </a14:m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692696"/>
                <a:ext cx="8229600" cy="5433467"/>
              </a:xfrm>
              <a:blipFill rotWithShape="1">
                <a:blip r:embed="rId2"/>
                <a:stretch>
                  <a:fillRect l="-963" t="-786" r="-148" b="-125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172037"/>
              </p:ext>
            </p:extLst>
          </p:nvPr>
        </p:nvGraphicFramePr>
        <p:xfrm>
          <a:off x="899592" y="1844824"/>
          <a:ext cx="7344816" cy="3566160"/>
        </p:xfrm>
        <a:graphic>
          <a:graphicData uri="http://schemas.openxmlformats.org/drawingml/2006/table">
            <a:tbl>
              <a:tblPr>
                <a:tableStyleId>{073A0DAA-6AF3-43AB-8588-CEC1D06C72B9}</a:tableStyleId>
              </a:tblPr>
              <a:tblGrid>
                <a:gridCol w="2232248"/>
                <a:gridCol w="2592288"/>
                <a:gridCol w="2520280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i="0" dirty="0" smtClean="0"/>
                    </a:p>
                    <a:p>
                      <a:endParaRPr lang="cs-CZ" sz="2400" i="0" dirty="0" smtClean="0"/>
                    </a:p>
                    <a:p>
                      <a:pPr algn="ctr"/>
                      <a:endParaRPr lang="cs-CZ" sz="2400" dirty="0" smtClean="0"/>
                    </a:p>
                    <a:p>
                      <a:pPr algn="ctr"/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2" name="Čárový popisek 2 11"/>
              <p:cNvSpPr/>
              <p:nvPr/>
            </p:nvSpPr>
            <p:spPr>
              <a:xfrm>
                <a:off x="6206020" y="5517232"/>
                <a:ext cx="2348480" cy="864096"/>
              </a:xfrm>
              <a:prstGeom prst="borderCallout2">
                <a:avLst>
                  <a:gd name="adj1" fmla="val 18750"/>
                  <a:gd name="adj2" fmla="val -8333"/>
                  <a:gd name="adj3" fmla="val 18750"/>
                  <a:gd name="adj4" fmla="val -16667"/>
                  <a:gd name="adj5" fmla="val -33945"/>
                  <a:gd name="adj6" fmla="val 7340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𝑝𝑟𝑜𝑡𝑜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ž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6∈ </m:t>
                      </m:r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𝐼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Čárový popisek 2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6020" y="5517232"/>
                <a:ext cx="2348480" cy="864096"/>
              </a:xfrm>
              <a:prstGeom prst="borderCallout2">
                <a:avLst>
                  <a:gd name="adj1" fmla="val 18750"/>
                  <a:gd name="adj2" fmla="val -8333"/>
                  <a:gd name="adj3" fmla="val 18750"/>
                  <a:gd name="adj4" fmla="val -16667"/>
                  <a:gd name="adj5" fmla="val -33945"/>
                  <a:gd name="adj6" fmla="val 7340"/>
                </a:avLst>
              </a:prstGeom>
              <a:blipFill rotWithShape="1">
                <a:blip r:embed="rId3"/>
                <a:stretch>
                  <a:fillRect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Čárový popisek 2 13"/>
              <p:cNvSpPr/>
              <p:nvPr/>
            </p:nvSpPr>
            <p:spPr>
              <a:xfrm>
                <a:off x="1508087" y="3915381"/>
                <a:ext cx="3528392" cy="1762560"/>
              </a:xfrm>
              <a:prstGeom prst="borderCallout2">
                <a:avLst>
                  <a:gd name="adj1" fmla="val 18750"/>
                  <a:gd name="adj2" fmla="val -8333"/>
                  <a:gd name="adj3" fmla="val 18750"/>
                  <a:gd name="adj4" fmla="val -16667"/>
                  <a:gd name="adj5" fmla="val -75208"/>
                  <a:gd name="adj6" fmla="val 57306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p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o dosazení libovolného čísla z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dostávám záporný výsledek, </a:t>
                </a:r>
              </a:p>
              <a:p>
                <a:pPr algn="ctr"/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a proto před kulatou závorku píšu </a:t>
                </a: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-</a:t>
                </a:r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4" name="Čárový popisek 2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08087" y="3915381"/>
                <a:ext cx="3528392" cy="1762560"/>
              </a:xfrm>
              <a:prstGeom prst="borderCallout2">
                <a:avLst>
                  <a:gd name="adj1" fmla="val 18750"/>
                  <a:gd name="adj2" fmla="val -8333"/>
                  <a:gd name="adj3" fmla="val 18750"/>
                  <a:gd name="adj4" fmla="val -16667"/>
                  <a:gd name="adj5" fmla="val -75208"/>
                  <a:gd name="adj6" fmla="val 57306"/>
                </a:avLst>
              </a:prstGeom>
              <a:blipFill rotWithShape="1">
                <a:blip r:embed="rId4"/>
                <a:stretch>
                  <a:fillRect r="-3235" b="-6718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Čárový popisek 2 14"/>
              <p:cNvSpPr/>
              <p:nvPr/>
            </p:nvSpPr>
            <p:spPr>
              <a:xfrm>
                <a:off x="5295702" y="3282365"/>
                <a:ext cx="3622044" cy="2666915"/>
              </a:xfrm>
              <a:prstGeom prst="borderCallout2">
                <a:avLst>
                  <a:gd name="adj1" fmla="val 18750"/>
                  <a:gd name="adj2" fmla="val -8333"/>
                  <a:gd name="adj3" fmla="val 18750"/>
                  <a:gd name="adj4" fmla="val -16667"/>
                  <a:gd name="adj5" fmla="val -25089"/>
                  <a:gd name="adj6" fmla="val 23445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po dosazení libovolného čísla z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(kromě nulového bodu) dostávám kladný výsledek, a proto před kulatou závorku píšu pomyslné </a:t>
                </a: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+</a:t>
                </a:r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5" name="Čárový popisek 2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5702" y="3282365"/>
                <a:ext cx="3622044" cy="2666915"/>
              </a:xfrm>
              <a:prstGeom prst="borderCallout2">
                <a:avLst>
                  <a:gd name="adj1" fmla="val 18750"/>
                  <a:gd name="adj2" fmla="val -8333"/>
                  <a:gd name="adj3" fmla="val 18750"/>
                  <a:gd name="adj4" fmla="val -16667"/>
                  <a:gd name="adj5" fmla="val -25089"/>
                  <a:gd name="adj6" fmla="val 23445"/>
                </a:avLst>
              </a:prstGeom>
              <a:blipFill rotWithShape="1">
                <a:blip r:embed="rId5"/>
                <a:stretch>
                  <a:fillRect r="-1862" b="-3730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Čárový popisek 2 12"/>
              <p:cNvSpPr/>
              <p:nvPr/>
            </p:nvSpPr>
            <p:spPr>
              <a:xfrm>
                <a:off x="3445792" y="5728845"/>
                <a:ext cx="2431010" cy="948862"/>
              </a:xfrm>
              <a:prstGeom prst="borderCallout2">
                <a:avLst>
                  <a:gd name="adj1" fmla="val 18750"/>
                  <a:gd name="adj2" fmla="val -8333"/>
                  <a:gd name="adj3" fmla="val 18750"/>
                  <a:gd name="adj4" fmla="val -16667"/>
                  <a:gd name="adj5" fmla="val -66615"/>
                  <a:gd name="adj6" fmla="val 21159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𝑝𝑟𝑜𝑡𝑜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ž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f>
                        <m:fPr>
                          <m:ctrlPr>
                            <a:rPr lang="cs-CZ" sz="2400" b="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num>
                        <m:den>
                          <m:r>
                            <a:rPr lang="cs-CZ" sz="2400" b="0" i="1" dirty="0" smtClean="0"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den>
                      </m:f>
                      <m:r>
                        <a:rPr lang="cs-CZ" sz="2400" b="0" i="1" dirty="0" smtClean="0">
                          <a:latin typeface="Cambria Math"/>
                          <a:ea typeface="Cambria Math"/>
                          <a:cs typeface="Arial" pitchFamily="34" charset="0"/>
                        </a:rPr>
                        <m:t>∈ </m:t>
                      </m:r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𝐼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3" name="Čárový popisek 2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5792" y="5728845"/>
                <a:ext cx="2431010" cy="948862"/>
              </a:xfrm>
              <a:prstGeom prst="borderCallout2">
                <a:avLst>
                  <a:gd name="adj1" fmla="val 18750"/>
                  <a:gd name="adj2" fmla="val -8333"/>
                  <a:gd name="adj3" fmla="val 18750"/>
                  <a:gd name="adj4" fmla="val -16667"/>
                  <a:gd name="adj5" fmla="val -66615"/>
                  <a:gd name="adj6" fmla="val 21159"/>
                </a:avLst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502388" y="2310249"/>
                <a:ext cx="153409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</a:rPr>
                            <m:t>−4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2388" y="2310249"/>
                <a:ext cx="1534091" cy="46166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192554" y="2303282"/>
                <a:ext cx="140378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</a:rPr>
                            <m:t>−4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92554" y="2303282"/>
                <a:ext cx="1403782" cy="46166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314566" y="1874853"/>
                <a:ext cx="442578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 </m:t>
                        </m:r>
                        <m:r>
                          <a:rPr lang="cs-CZ" sz="2400" i="1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i="1">
                            <a:latin typeface="Cambria Math"/>
                          </a:rPr>
                          <m:t>−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∞;2</m:t>
                        </m:r>
                      </m:e>
                    </m:d>
                  </m:oMath>
                </a14:m>
                <a:r>
                  <a:rPr lang="cs-CZ" dirty="0" smtClean="0"/>
                  <a:t>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"/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i="1">
                            <a:latin typeface="Cambria Math"/>
                          </a:rPr>
                          <m:t>2;</m:t>
                        </m:r>
                        <m:d>
                          <m:dPr>
                            <m:begChr m:val=""/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∞</m:t>
                            </m:r>
                          </m:e>
                        </m:d>
                      </m:e>
                    </m:d>
                  </m:oMath>
                </a14:m>
                <a:r>
                  <a:rPr lang="cs-CZ" sz="2400" dirty="0" smtClean="0"/>
                  <a:t> </a:t>
                </a:r>
                <a:endParaRPr lang="cs-CZ" sz="24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4566" y="1874853"/>
                <a:ext cx="4425786" cy="461665"/>
              </a:xfrm>
              <a:prstGeom prst="rect">
                <a:avLst/>
              </a:prstGeom>
              <a:blipFill rotWithShape="1">
                <a:blip r:embed="rId9"/>
                <a:stretch>
                  <a:fillRect t="-129333" r="-16391" b="-20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331640" y="2279041"/>
                <a:ext cx="134312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</a:rPr>
                            <m:t>−4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2279041"/>
                <a:ext cx="1343125" cy="46166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755576" y="2729918"/>
                <a:ext cx="2452082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</a:rPr>
                            <m:t>−4</m:t>
                          </m:r>
                        </m:e>
                      </m:d>
                      <m:r>
                        <a:rPr lang="cs-CZ" sz="2400" i="1">
                          <a:latin typeface="Cambria Math"/>
                        </a:rPr>
                        <m:t>=</m:t>
                      </m:r>
                      <m:r>
                        <a:rPr lang="cs-CZ" sz="2400" i="1">
                          <a:latin typeface="Cambria Math"/>
                        </a:rPr>
                        <m:t>𝑥</m:t>
                      </m:r>
                      <m:r>
                        <a:rPr lang="cs-CZ" sz="2400" i="1">
                          <a:latin typeface="Cambria Math"/>
                        </a:rPr>
                        <m:t>+2</m:t>
                      </m:r>
                    </m:oMath>
                  </m:oMathPara>
                </a14:m>
                <a:endParaRPr lang="cs-CZ" sz="24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729918"/>
                <a:ext cx="2452082" cy="73866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040089" y="2729918"/>
                <a:ext cx="2662395" cy="7386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</a:rPr>
                            <m:t>−4</m:t>
                          </m:r>
                        </m:e>
                      </m:d>
                      <m:r>
                        <a:rPr lang="cs-CZ" sz="2400" i="1">
                          <a:latin typeface="Cambria Math"/>
                        </a:rPr>
                        <m:t>=</m:t>
                      </m:r>
                      <m:r>
                        <a:rPr lang="cs-CZ" sz="2400" i="1">
                          <a:latin typeface="Cambria Math"/>
                        </a:rPr>
                        <m:t>𝑥</m:t>
                      </m:r>
                      <m:r>
                        <a:rPr lang="cs-CZ" sz="2400" i="1">
                          <a:latin typeface="Cambria Math"/>
                        </a:rPr>
                        <m:t>+2</m:t>
                      </m:r>
                    </m:oMath>
                  </m:oMathPara>
                </a14:m>
                <a:endParaRPr lang="cs-CZ" sz="2400" i="1" dirty="0">
                  <a:latin typeface="Cambria Math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0089" y="2729918"/>
                <a:ext cx="2662395" cy="73866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201599" y="3170613"/>
                <a:ext cx="2486515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/>
                        </a:rPr>
                        <m:t>−2</m:t>
                      </m:r>
                      <m:r>
                        <a:rPr lang="cs-CZ" sz="2400" i="1">
                          <a:latin typeface="Cambria Math"/>
                        </a:rPr>
                        <m:t>𝑥</m:t>
                      </m:r>
                      <m:r>
                        <a:rPr lang="cs-CZ" sz="2400" i="1">
                          <a:latin typeface="Cambria Math"/>
                        </a:rPr>
                        <m:t>+4=</m:t>
                      </m:r>
                      <m:r>
                        <a:rPr lang="cs-CZ" sz="2400" i="1">
                          <a:latin typeface="Cambria Math"/>
                        </a:rPr>
                        <m:t>𝑥</m:t>
                      </m:r>
                      <m:r>
                        <a:rPr lang="cs-CZ" sz="2400" i="1">
                          <a:latin typeface="Cambria Math"/>
                        </a:rPr>
                        <m:t>+2</m:t>
                      </m:r>
                    </m:oMath>
                  </m:oMathPara>
                </a14:m>
                <a:endParaRPr lang="cs-CZ" sz="24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1599" y="3170613"/>
                <a:ext cx="2486515" cy="738664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689599" y="3594523"/>
                <a:ext cx="1640898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/>
                        </a:rPr>
                        <m:t>−3</m:t>
                      </m:r>
                      <m:r>
                        <a:rPr lang="cs-CZ" sz="2400" i="1">
                          <a:latin typeface="Cambria Math"/>
                        </a:rPr>
                        <m:t>𝑥</m:t>
                      </m:r>
                      <m:r>
                        <a:rPr lang="cs-CZ" sz="2400" i="1">
                          <a:latin typeface="Cambria Math"/>
                        </a:rPr>
                        <m:t>=−2</m:t>
                      </m:r>
                    </m:oMath>
                  </m:oMathPara>
                </a14:m>
                <a:endParaRPr lang="cs-CZ" sz="24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9599" y="3594523"/>
                <a:ext cx="1640898" cy="738664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155037" y="3907540"/>
                <a:ext cx="1012521" cy="7861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/>
                        </a:rPr>
                        <m:t>𝑥</m:t>
                      </m:r>
                      <m:r>
                        <a:rPr lang="cs-CZ" sz="240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40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55037" y="3907540"/>
                <a:ext cx="1012521" cy="78617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873697" y="4554978"/>
                <a:ext cx="1460272" cy="79675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 i="1">
                          <a:latin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i="1">
                                  <a:latin typeface="Cambria Math"/>
                                </a:rPr>
                                <m:t>2</m:t>
                              </m:r>
                            </m:num>
                            <m:den>
                              <m:r>
                                <a:rPr lang="cs-CZ" sz="2400" i="1">
                                  <a:latin typeface="Cambria Math"/>
                                </a:rPr>
                                <m:t>3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3697" y="4554978"/>
                <a:ext cx="1460272" cy="796757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978082" y="2780513"/>
                <a:ext cx="2257285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/>
                        </a:rPr>
                        <m:t>2</m:t>
                      </m:r>
                      <m:r>
                        <a:rPr lang="cs-CZ" sz="2400" i="1">
                          <a:latin typeface="Cambria Math"/>
                        </a:rPr>
                        <m:t>𝑥</m:t>
                      </m:r>
                      <m:r>
                        <a:rPr lang="cs-CZ" sz="2400" i="1">
                          <a:latin typeface="Cambria Math"/>
                        </a:rPr>
                        <m:t>−4=</m:t>
                      </m:r>
                      <m:r>
                        <a:rPr lang="cs-CZ" sz="2400" i="1">
                          <a:latin typeface="Cambria Math"/>
                        </a:rPr>
                        <m:t>𝑥</m:t>
                      </m:r>
                      <m:r>
                        <a:rPr lang="cs-CZ" sz="2400" i="1">
                          <a:latin typeface="Cambria Math"/>
                        </a:rPr>
                        <m:t>+2</m:t>
                      </m:r>
                    </m:oMath>
                  </m:oMathPara>
                </a14:m>
                <a:endParaRPr lang="cs-CZ" sz="24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8082" y="2780513"/>
                <a:ext cx="2257285" cy="738664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439449" y="4008588"/>
                <a:ext cx="1012521" cy="738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/>
                        </a:rPr>
                        <m:t>𝑥</m:t>
                      </m:r>
                      <m:r>
                        <a:rPr lang="cs-CZ" sz="2400" i="1">
                          <a:latin typeface="Cambria Math"/>
                        </a:rPr>
                        <m:t>=6</m:t>
                      </m:r>
                    </m:oMath>
                  </m:oMathPara>
                </a14:m>
                <a:endParaRPr lang="cs-CZ" sz="24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9449" y="4008588"/>
                <a:ext cx="1012521" cy="738664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192554" y="4722525"/>
                <a:ext cx="146738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 i="1">
                          <a:latin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6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92554" y="4722525"/>
                <a:ext cx="1467389" cy="461665"/>
              </a:xfrm>
              <a:prstGeom prst="rect">
                <a:avLst/>
              </a:prstGeom>
              <a:blipFill rotWithShape="1">
                <a:blip r:embed="rId19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Prstenec 24"/>
          <p:cNvSpPr/>
          <p:nvPr/>
        </p:nvSpPr>
        <p:spPr>
          <a:xfrm>
            <a:off x="5670000" y="2484516"/>
            <a:ext cx="103688" cy="113129"/>
          </a:xfrm>
          <a:prstGeom prst="donut">
            <a:avLst>
              <a:gd name="adj" fmla="val 41505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Čárový popisek 2 26"/>
              <p:cNvSpPr/>
              <p:nvPr/>
            </p:nvSpPr>
            <p:spPr>
              <a:xfrm>
                <a:off x="5092883" y="3263676"/>
                <a:ext cx="2431010" cy="948862"/>
              </a:xfrm>
              <a:prstGeom prst="borderCallout2">
                <a:avLst>
                  <a:gd name="adj1" fmla="val 18750"/>
                  <a:gd name="adj2" fmla="val -8333"/>
                  <a:gd name="adj3" fmla="val 18750"/>
                  <a:gd name="adj4" fmla="val -16667"/>
                  <a:gd name="adj5" fmla="val -66615"/>
                  <a:gd name="adj6" fmla="val 21159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𝑛𝑢𝑙𝑜𝑣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ý 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𝑏𝑜𝑑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 </m:t>
                      </m:r>
                    </m:oMath>
                  </m:oMathPara>
                </a14:m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7" name="Čárový popisek 2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2883" y="3263676"/>
                <a:ext cx="2431010" cy="948862"/>
              </a:xfrm>
              <a:prstGeom prst="borderCallout2">
                <a:avLst>
                  <a:gd name="adj1" fmla="val 18750"/>
                  <a:gd name="adj2" fmla="val -8333"/>
                  <a:gd name="adj3" fmla="val 18750"/>
                  <a:gd name="adj4" fmla="val -16667"/>
                  <a:gd name="adj5" fmla="val -66615"/>
                  <a:gd name="adj6" fmla="val 21159"/>
                </a:avLst>
              </a:prstGeom>
              <a:blipFill rotWithShape="1">
                <a:blip r:embed="rId20"/>
                <a:stretch>
                  <a:fillRect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4433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2" grpId="0" animBg="1"/>
      <p:bldP spid="12" grpId="1" animBg="1"/>
      <p:bldP spid="14" grpId="0" animBg="1"/>
      <p:bldP spid="14" grpId="1" animBg="1"/>
      <p:bldP spid="15" grpId="0" animBg="1"/>
      <p:bldP spid="15" grpId="1" animBg="1"/>
      <p:bldP spid="13" grpId="0" animBg="1"/>
      <p:bldP spid="13" grpId="1" animBg="1"/>
      <p:bldP spid="5" grpId="0"/>
      <p:bldP spid="6" grpId="0"/>
      <p:bldP spid="7" grpId="0"/>
      <p:bldP spid="11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 animBg="1"/>
      <p:bldP spid="27" grpId="0" animBg="1"/>
      <p:bldP spid="27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/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548680"/>
                <a:ext cx="8229600" cy="5577483"/>
              </a:xfrm>
            </p:spPr>
            <p:txBody>
              <a:bodyPr/>
              <a:lstStyle/>
              <a:p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Př. 2</a:t>
                </a:r>
                <a:r>
                  <a:rPr lang="cs-CZ" sz="2400" dirty="0" smtClean="0"/>
                  <a:t> Řešte </a:t>
                </a:r>
                <a:r>
                  <a:rPr lang="cs-CZ" sz="2400" dirty="0"/>
                  <a:t>v </a:t>
                </a:r>
                <a14:m>
                  <m:oMath xmlns:m="http://schemas.openxmlformats.org/officeDocument/2006/math">
                    <m:r>
                      <a:rPr lang="cs-CZ" sz="2400">
                        <a:latin typeface="Cambria Math"/>
                      </a:rPr>
                      <m:t>ℛ</m:t>
                    </m:r>
                  </m:oMath>
                </a14:m>
                <a:r>
                  <a:rPr lang="cs-CZ" sz="2400" dirty="0"/>
                  <a:t>:	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>
                            <a:latin typeface="Cambria Math"/>
                          </a:rPr>
                          <m:t>𝑥</m:t>
                        </m:r>
                        <m:r>
                          <a:rPr lang="cs-CZ" sz="2400" b="0" i="0" smtClean="0">
                            <a:latin typeface="Cambria Math"/>
                          </a:rPr>
                          <m:t>+2</m:t>
                        </m:r>
                      </m:e>
                    </m:d>
                    <m:r>
                      <a:rPr lang="cs-CZ" sz="2400" b="0" i="0" smtClean="0">
                        <a:latin typeface="Cambria Math"/>
                      </a:rPr>
                      <m:t>+</m:t>
                    </m:r>
                    <m:d>
                      <m:dPr>
                        <m:begChr m:val="|"/>
                        <m:endChr m:val="|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400" b="0" i="1" smtClean="0">
                            <a:latin typeface="Cambria Math"/>
                          </a:rPr>
                          <m:t>−1</m:t>
                        </m:r>
                      </m:e>
                    </m:d>
                    <m:r>
                      <a:rPr lang="cs-CZ" sz="2400">
                        <a:latin typeface="Cambria Math"/>
                      </a:rPr>
                      <m:t>=</m:t>
                    </m:r>
                  </m:oMath>
                </a14:m>
                <a:r>
                  <a:rPr lang="cs-CZ" sz="2400" dirty="0" smtClean="0"/>
                  <a:t> 3</a:t>
                </a:r>
                <a:endParaRPr lang="cs-CZ" sz="2400" dirty="0"/>
              </a:p>
              <a:p>
                <a:pPr marL="0" indent="0">
                  <a:buNone/>
                </a:pPr>
                <a:r>
                  <a:rPr lang="cs-CZ" sz="2400" dirty="0" smtClean="0"/>
                  <a:t>	nulové body:	</a:t>
                </a:r>
              </a:p>
              <a:p>
                <a:pPr marL="0" indent="0">
                  <a:buNone/>
                </a:pPr>
                <a:endParaRPr lang="cs-CZ" sz="1600" dirty="0" smtClean="0"/>
              </a:p>
              <a:p>
                <a:pPr marL="0" indent="0">
                  <a:buNone/>
                </a:pPr>
                <a:r>
                  <a:rPr lang="cs-CZ" sz="2400" dirty="0" smtClean="0"/>
                  <a:t>			        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-2</a:t>
                </a:r>
                <a:r>
                  <a:rPr lang="cs-CZ" sz="2000" dirty="0" smtClean="0"/>
                  <a:t>		                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1</a:t>
                </a:r>
                <a:endParaRPr lang="cs-CZ" sz="24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/>
              </a:p>
              <a:p>
                <a:pPr marL="0" indent="0">
                  <a:buNone/>
                </a:pPr>
                <a:endParaRPr lang="cs-CZ" sz="2400" dirty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/>
              </a:p>
              <a:p>
                <a:pPr marL="0" indent="0">
                  <a:buNone/>
                </a:pPr>
                <a:endParaRPr lang="cs-CZ" sz="2400" dirty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548680"/>
                <a:ext cx="8229600" cy="5577483"/>
              </a:xfrm>
              <a:blipFill rotWithShape="1">
                <a:blip r:embed="rId2"/>
                <a:stretch>
                  <a:fillRect l="-963" t="-9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5022867"/>
              </p:ext>
            </p:extLst>
          </p:nvPr>
        </p:nvGraphicFramePr>
        <p:xfrm>
          <a:off x="298728" y="2276872"/>
          <a:ext cx="8336172" cy="3444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2128"/>
                <a:gridCol w="2401064"/>
                <a:gridCol w="2448272"/>
                <a:gridCol w="2334708"/>
              </a:tblGrid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 smtClean="0"/>
                    </a:p>
                    <a:p>
                      <a:endParaRPr lang="cs-CZ" sz="20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>
                        <a:solidFill>
                          <a:srgbClr val="990033"/>
                        </a:solidFill>
                      </a:endParaRPr>
                    </a:p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800" dirty="0"/>
                    </a:p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dirty="0" smtClean="0"/>
                    </a:p>
                    <a:p>
                      <a:endParaRPr lang="cs-CZ" sz="2000" dirty="0" smtClean="0"/>
                    </a:p>
                    <a:p>
                      <a:endParaRPr lang="cs-CZ" sz="2000" dirty="0" smtClean="0"/>
                    </a:p>
                    <a:p>
                      <a:endParaRPr lang="cs-CZ" sz="2000" dirty="0" smtClean="0"/>
                    </a:p>
                    <a:p>
                      <a:endParaRPr lang="cs-CZ" sz="2000" dirty="0" smtClean="0"/>
                    </a:p>
                    <a:p>
                      <a:r>
                        <a:rPr lang="cs-CZ" sz="2000" dirty="0" smtClean="0"/>
                        <a:t>                           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681836" y="2276872"/>
                <a:ext cx="185358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=(−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∞;−2)</m:t>
                    </m:r>
                  </m:oMath>
                </a14:m>
                <a:r>
                  <a:rPr lang="cs-CZ" sz="2000" dirty="0" smtClean="0"/>
                  <a:t> </a:t>
                </a:r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1836" y="2276872"/>
                <a:ext cx="1853584" cy="400110"/>
              </a:xfrm>
              <a:prstGeom prst="rect">
                <a:avLst/>
              </a:prstGeom>
              <a:blipFill rotWithShape="1">
                <a:blip r:embed="rId3"/>
                <a:stretch>
                  <a:fillRect b="-184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250925" y="2268740"/>
                <a:ext cx="1578253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−2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ea typeface="Cambria Math"/>
                      </a:rPr>
                      <m:t>;1)</m:t>
                    </m:r>
                  </m:oMath>
                </a14:m>
                <a:r>
                  <a:rPr lang="cs-CZ" sz="2000" dirty="0" smtClean="0"/>
                  <a:t> </a:t>
                </a:r>
                <a:endParaRPr lang="cs-CZ" sz="20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50925" y="2268740"/>
                <a:ext cx="1578253" cy="400110"/>
              </a:xfrm>
              <a:prstGeom prst="rect">
                <a:avLst/>
              </a:prstGeom>
              <a:blipFill rotWithShape="1">
                <a:blip r:embed="rId4"/>
                <a:stretch>
                  <a:fillRect t="-119697" b="-1848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590814" y="2276872"/>
                <a:ext cx="165359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ea typeface="Cambria Math"/>
                      </a:rPr>
                      <m:t>;+∞)</m:t>
                    </m:r>
                  </m:oMath>
                </a14:m>
                <a:r>
                  <a:rPr lang="cs-CZ" sz="2000" dirty="0" smtClean="0"/>
                  <a:t> </a:t>
                </a:r>
                <a:endParaRPr lang="cs-CZ" sz="20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0814" y="2276872"/>
                <a:ext cx="1653594" cy="400110"/>
              </a:xfrm>
              <a:prstGeom prst="rect">
                <a:avLst/>
              </a:prstGeom>
              <a:blipFill rotWithShape="1">
                <a:blip r:embed="rId5"/>
                <a:stretch>
                  <a:fillRect t="-121538" b="-1892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289348" y="980728"/>
                <a:ext cx="209846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=−2, 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9348" y="980728"/>
                <a:ext cx="2098460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>
            <a:off x="1835696" y="1700808"/>
            <a:ext cx="640871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195736" y="1308524"/>
                <a:ext cx="185358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=(−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∞;−2)</m:t>
                    </m:r>
                  </m:oMath>
                </a14:m>
                <a:r>
                  <a:rPr lang="cs-CZ" sz="2000" dirty="0" smtClean="0"/>
                  <a:t> </a:t>
                </a:r>
                <a:endParaRPr lang="cs-CZ" sz="20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1308524"/>
                <a:ext cx="1853584" cy="400110"/>
              </a:xfrm>
              <a:prstGeom prst="rect">
                <a:avLst/>
              </a:prstGeom>
              <a:blipFill rotWithShape="1">
                <a:blip r:embed="rId7"/>
                <a:stretch>
                  <a:fillRect b="-184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265344" y="1316965"/>
                <a:ext cx="1578253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−2</m:t>
                          </m:r>
                        </m:e>
                      </m:d>
                      <m:r>
                        <a:rPr lang="cs-CZ" sz="2000" i="1">
                          <a:latin typeface="Cambria Math"/>
                          <a:ea typeface="Cambria Math"/>
                        </a:rPr>
                        <m:t>;1)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5344" y="1316965"/>
                <a:ext cx="1578253" cy="400110"/>
              </a:xfrm>
              <a:prstGeom prst="rect">
                <a:avLst/>
              </a:prstGeom>
              <a:blipFill rotWithShape="1">
                <a:blip r:embed="rId8"/>
                <a:stretch>
                  <a:fillRect t="-119697" b="-1848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6272205" y="1300261"/>
                <a:ext cx="165359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1</m:t>
                          </m:r>
                        </m:e>
                      </m:d>
                      <m:r>
                        <a:rPr lang="cs-CZ" sz="2000" i="1">
                          <a:latin typeface="Cambria Math"/>
                          <a:ea typeface="Cambria Math"/>
                        </a:rPr>
                        <m:t>;+∞)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72205" y="1300261"/>
                <a:ext cx="1653594" cy="400110"/>
              </a:xfrm>
              <a:prstGeom prst="rect">
                <a:avLst/>
              </a:prstGeom>
              <a:blipFill rotWithShape="1">
                <a:blip r:embed="rId9"/>
                <a:stretch>
                  <a:fillRect t="-119697" b="-1848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>
            <a:off x="4049320" y="1588096"/>
            <a:ext cx="0" cy="216024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156176" y="1588096"/>
            <a:ext cx="0" cy="216024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67544" y="2683421"/>
                <a:ext cx="1010598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+2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683421"/>
                <a:ext cx="1010598" cy="40011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467544" y="3033846"/>
                <a:ext cx="1010598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3033846"/>
                <a:ext cx="1010598" cy="40011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Prstenec 30"/>
          <p:cNvSpPr/>
          <p:nvPr/>
        </p:nvSpPr>
        <p:spPr>
          <a:xfrm>
            <a:off x="3790227" y="2759588"/>
            <a:ext cx="103688" cy="113129"/>
          </a:xfrm>
          <a:prstGeom prst="donut">
            <a:avLst>
              <a:gd name="adj" fmla="val 41505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835696" y="2683421"/>
                <a:ext cx="126662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0" smtClean="0">
                          <a:solidFill>
                            <a:srgbClr val="990033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0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+2)</m:t>
                      </m:r>
                    </m:oMath>
                  </m:oMathPara>
                </a14:m>
                <a:endParaRPr lang="cs-CZ" sz="20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2683421"/>
                <a:ext cx="1266629" cy="400110"/>
              </a:xfrm>
              <a:prstGeom prst="rect">
                <a:avLst/>
              </a:prstGeom>
              <a:blipFill rotWithShape="1">
                <a:blip r:embed="rId12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6865956" y="2676982"/>
                <a:ext cx="105984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000" i="1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000" i="1">
                          <a:solidFill>
                            <a:schemeClr val="tx1"/>
                          </a:solidFill>
                          <a:latin typeface="Cambria Math"/>
                        </a:rPr>
                        <m:t>+2)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5956" y="2676982"/>
                <a:ext cx="1059842" cy="400110"/>
              </a:xfrm>
              <a:prstGeom prst="rect">
                <a:avLst/>
              </a:prstGeom>
              <a:blipFill rotWithShape="1">
                <a:blip r:embed="rId13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510130" y="2674399"/>
                <a:ext cx="105984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00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00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+2)</m:t>
                      </m:r>
                    </m:oMath>
                  </m:oMathPara>
                </a14:m>
                <a:endParaRPr lang="cs-CZ" sz="20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0130" y="2674399"/>
                <a:ext cx="1059842" cy="400110"/>
              </a:xfrm>
              <a:prstGeom prst="rect">
                <a:avLst/>
              </a:prstGeom>
              <a:blipFill rotWithShape="1">
                <a:blip r:embed="rId14"/>
                <a:stretch>
                  <a:fillRect b="-184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Prstenec 35"/>
          <p:cNvSpPr/>
          <p:nvPr/>
        </p:nvSpPr>
        <p:spPr>
          <a:xfrm>
            <a:off x="6242686" y="3178867"/>
            <a:ext cx="103688" cy="113129"/>
          </a:xfrm>
          <a:prstGeom prst="donut">
            <a:avLst>
              <a:gd name="adj" fmla="val 41505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842428" y="3035377"/>
                <a:ext cx="1259897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0" smtClean="0">
                          <a:solidFill>
                            <a:srgbClr val="990033"/>
                          </a:solidFill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  <m:r>
                            <a:rPr lang="cs-CZ" sz="2000" i="1">
                              <a:latin typeface="Cambria Math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42428" y="3035377"/>
                <a:ext cx="1259897" cy="40011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4338578" y="3019497"/>
                <a:ext cx="1253485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  <m:r>
                            <a:rPr lang="cs-CZ" sz="2000" i="1">
                              <a:latin typeface="Cambria Math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8578" y="3019497"/>
                <a:ext cx="1253485" cy="40011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6888917" y="3019497"/>
                <a:ext cx="1075551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  <m:r>
                            <a:rPr lang="cs-CZ" sz="2000" i="1">
                              <a:latin typeface="Cambria Math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88917" y="3019497"/>
                <a:ext cx="1075551" cy="400110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 rot="16200000">
                <a:off x="-214516" y="4337290"/>
                <a:ext cx="23149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d>
                        <m:dPr>
                          <m:begChr m:val="|"/>
                          <m:endChr m:val="|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-214516" y="4337290"/>
                <a:ext cx="2314993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1335458" y="3404169"/>
                <a:ext cx="257916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5458" y="3404169"/>
                <a:ext cx="2579168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443284" y="3773501"/>
                <a:ext cx="21959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−2−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+1=3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3284" y="3773501"/>
                <a:ext cx="2195986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2132259" y="4107481"/>
                <a:ext cx="14179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−1=3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32259" y="4107481"/>
                <a:ext cx="1417952" cy="3693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2493796" y="4476813"/>
                <a:ext cx="10139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3796" y="4476813"/>
                <a:ext cx="1013996" cy="369332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2664256" y="4846145"/>
                <a:ext cx="9637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i="1" smtClean="0">
                          <a:latin typeface="Cambria Math"/>
                        </a:rPr>
                        <m:t>x</m:t>
                      </m:r>
                      <m:r>
                        <a:rPr lang="cs-CZ" b="0" i="1" smtClean="0">
                          <a:latin typeface="Cambria Math"/>
                        </a:rPr>
                        <m:t>=−2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4256" y="4846145"/>
                <a:ext cx="963725" cy="369332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2156104" y="5236445"/>
                <a:ext cx="10163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en-US" b="0" i="1" smtClean="0">
                          <a:latin typeface="Cambria Math"/>
                        </a:rPr>
                        <m:t>{}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6104" y="5236445"/>
                <a:ext cx="1016304" cy="369332"/>
              </a:xfrm>
              <a:prstGeom prst="rect">
                <a:avLst/>
              </a:prstGeom>
              <a:blipFill rotWithShape="1">
                <a:blip r:embed="rId24"/>
                <a:stretch>
                  <a:fillRect b="-163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3896991" y="3433956"/>
                <a:ext cx="24060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6991" y="3433956"/>
                <a:ext cx="2406043" cy="369332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4049320" y="3815391"/>
                <a:ext cx="20228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+2−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+1=3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9320" y="3815391"/>
                <a:ext cx="2022861" cy="369332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5265550" y="4185425"/>
                <a:ext cx="80663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3=3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5550" y="4185425"/>
                <a:ext cx="806631" cy="369332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5251734" y="4554757"/>
                <a:ext cx="875368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0=0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1734" y="4554757"/>
                <a:ext cx="875368" cy="400110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5223871" y="4919924"/>
                <a:ext cx="1099853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𝑝𝑟𝑎𝑣𝑑𝑎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3871" y="4919924"/>
                <a:ext cx="1099853" cy="400110"/>
              </a:xfrm>
              <a:prstGeom prst="rect">
                <a:avLst/>
              </a:prstGeom>
              <a:blipFill rotWithShape="1">
                <a:blip r:embed="rId29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4558557" y="5236445"/>
                <a:ext cx="15502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−2</m:t>
                          </m:r>
                        </m:e>
                      </m:d>
                      <m:r>
                        <a:rPr lang="cs-CZ" i="1">
                          <a:latin typeface="Cambria Math"/>
                          <a:ea typeface="Cambria Math"/>
                        </a:rPr>
                        <m:t>;1)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8557" y="5236445"/>
                <a:ext cx="1550232" cy="369332"/>
              </a:xfrm>
              <a:prstGeom prst="rect">
                <a:avLst/>
              </a:prstGeom>
              <a:blipFill rotWithShape="1">
                <a:blip r:embed="rId30"/>
                <a:stretch>
                  <a:fillRect t="-118033" b="-1852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6294530" y="3446059"/>
                <a:ext cx="24060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+2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  <m:r>
                            <a:rPr lang="cs-CZ" i="1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i="1">
                          <a:latin typeface="Cambria Math"/>
                        </a:rPr>
                        <m:t>=3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4530" y="3446059"/>
                <a:ext cx="2406043" cy="369332"/>
              </a:xfrm>
              <a:prstGeom prst="rect">
                <a:avLst/>
              </a:prstGeom>
              <a:blipFill rotWithShape="1">
                <a:blip r:embed="rId3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6406180" y="3815391"/>
                <a:ext cx="20228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+2+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−1=3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6180" y="3815391"/>
                <a:ext cx="2022861" cy="369332"/>
              </a:xfrm>
              <a:prstGeom prst="rect">
                <a:avLst/>
              </a:prstGeom>
              <a:blipFill rotWithShape="1">
                <a:blip r:embed="rId3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7491990" y="4196580"/>
                <a:ext cx="93705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91990" y="4196580"/>
                <a:ext cx="937051" cy="369332"/>
              </a:xfrm>
              <a:prstGeom prst="rect">
                <a:avLst/>
              </a:prstGeom>
              <a:blipFill rotWithShape="1">
                <a:blip r:embed="rId3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7521393" y="4565912"/>
                <a:ext cx="80881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21393" y="4565912"/>
                <a:ext cx="808811" cy="369332"/>
              </a:xfrm>
              <a:prstGeom prst="rect">
                <a:avLst/>
              </a:prstGeom>
              <a:blipFill rotWithShape="1">
                <a:blip r:embed="rId3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7113225" y="5215477"/>
                <a:ext cx="114986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r>
                        <a:rPr lang="en-US" i="1">
                          <a:latin typeface="Cambria Math"/>
                        </a:rPr>
                        <m:t>{</m:t>
                      </m:r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  <m:r>
                        <a:rPr lang="en-US" i="1">
                          <a:latin typeface="Cambria Math"/>
                        </a:rPr>
                        <m:t>}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13225" y="5215477"/>
                <a:ext cx="1149867" cy="369332"/>
              </a:xfrm>
              <a:prstGeom prst="rect">
                <a:avLst/>
              </a:prstGeom>
              <a:blipFill rotWithShape="1">
                <a:blip r:embed="rId35"/>
                <a:stretch>
                  <a:fillRect b="-1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Čárový popisek 2 57"/>
              <p:cNvSpPr/>
              <p:nvPr/>
            </p:nvSpPr>
            <p:spPr>
              <a:xfrm>
                <a:off x="2280426" y="5739844"/>
                <a:ext cx="2751850" cy="611087"/>
              </a:xfrm>
              <a:prstGeom prst="borderCallout2">
                <a:avLst>
                  <a:gd name="adj1" fmla="val -1589"/>
                  <a:gd name="adj2" fmla="val 56834"/>
                  <a:gd name="adj3" fmla="val -75680"/>
                  <a:gd name="adj4" fmla="val 50758"/>
                  <a:gd name="adj5" fmla="val -59777"/>
                  <a:gd name="adj6" fmla="val 31676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𝑝𝑟𝑜𝑡𝑜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ž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−2∉ </m:t>
                      </m:r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𝐼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8" name="Čárový popisek 2 5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0426" y="5739844"/>
                <a:ext cx="2751850" cy="611087"/>
              </a:xfrm>
              <a:prstGeom prst="borderCallout2">
                <a:avLst>
                  <a:gd name="adj1" fmla="val -1589"/>
                  <a:gd name="adj2" fmla="val 56834"/>
                  <a:gd name="adj3" fmla="val -75680"/>
                  <a:gd name="adj4" fmla="val 50758"/>
                  <a:gd name="adj5" fmla="val -59777"/>
                  <a:gd name="adj6" fmla="val 31676"/>
                </a:avLst>
              </a:prstGeom>
              <a:blipFill rotWithShape="1">
                <a:blip r:embed="rId36"/>
                <a:stretch>
                  <a:fillRect b="-556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Čárový popisek 2 58"/>
              <p:cNvSpPr/>
              <p:nvPr/>
            </p:nvSpPr>
            <p:spPr>
              <a:xfrm>
                <a:off x="5189427" y="5707613"/>
                <a:ext cx="2331966" cy="675549"/>
              </a:xfrm>
              <a:prstGeom prst="borderCallout2">
                <a:avLst>
                  <a:gd name="adj1" fmla="val 68688"/>
                  <a:gd name="adj2" fmla="val 100546"/>
                  <a:gd name="adj3" fmla="val 55547"/>
                  <a:gd name="adj4" fmla="val 118480"/>
                  <a:gd name="adj5" fmla="val -21935"/>
                  <a:gd name="adj6" fmla="val 120520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𝑝𝑟𝑜𝑡𝑜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ž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1∈ </m:t>
                      </m:r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𝐼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9" name="Čárový popisek 2 5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9427" y="5707613"/>
                <a:ext cx="2331966" cy="675549"/>
              </a:xfrm>
              <a:prstGeom prst="borderCallout2">
                <a:avLst>
                  <a:gd name="adj1" fmla="val 68688"/>
                  <a:gd name="adj2" fmla="val 100546"/>
                  <a:gd name="adj3" fmla="val 55547"/>
                  <a:gd name="adj4" fmla="val 118480"/>
                  <a:gd name="adj5" fmla="val -21935"/>
                  <a:gd name="adj6" fmla="val 120520"/>
                </a:avLst>
              </a:prstGeom>
              <a:blipFill rotWithShape="1">
                <a:blip r:embed="rId37"/>
                <a:stretch>
                  <a:fillRect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Čárový popisek 2 59"/>
              <p:cNvSpPr/>
              <p:nvPr/>
            </p:nvSpPr>
            <p:spPr>
              <a:xfrm>
                <a:off x="6139370" y="4032676"/>
                <a:ext cx="2847335" cy="1257605"/>
              </a:xfrm>
              <a:prstGeom prst="borderCallout2">
                <a:avLst>
                  <a:gd name="adj1" fmla="val 76635"/>
                  <a:gd name="adj2" fmla="val -236"/>
                  <a:gd name="adj3" fmla="val 85106"/>
                  <a:gd name="adj4" fmla="val -4521"/>
                  <a:gd name="adj5" fmla="val 97820"/>
                  <a:gd name="adj6" fmla="val -10125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𝑝𝑟𝑜𝑡𝑜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ž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𝑟𝑜𝑣𝑛𝑖𝑐𝑒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𝑚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á </m:t>
                      </m:r>
                    </m:oMath>
                  </m:oMathPara>
                </a14:m>
                <a:endParaRPr lang="cs-CZ" sz="2400" b="0" i="1" dirty="0" smtClean="0">
                  <a:latin typeface="Cambria Math"/>
                  <a:cs typeface="Arial" pitchFamily="34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𝑛𝑒𝑘𝑜𝑛𝑒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č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𝑛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ě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𝑚𝑛𝑜h𝑜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</m:oMath>
                  </m:oMathPara>
                </a14:m>
                <a:endParaRPr lang="cs-CZ" sz="2400" b="0" i="1" dirty="0" smtClean="0">
                  <a:latin typeface="Cambria Math"/>
                  <a:cs typeface="Arial" pitchFamily="34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ř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š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𝑒𝑛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í 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𝑣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𝐼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0" name="Čárový popisek 2 5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9370" y="4032676"/>
                <a:ext cx="2847335" cy="1257605"/>
              </a:xfrm>
              <a:prstGeom prst="borderCallout2">
                <a:avLst>
                  <a:gd name="adj1" fmla="val 76635"/>
                  <a:gd name="adj2" fmla="val -236"/>
                  <a:gd name="adj3" fmla="val 85106"/>
                  <a:gd name="adj4" fmla="val -4521"/>
                  <a:gd name="adj5" fmla="val 97820"/>
                  <a:gd name="adj6" fmla="val -10125"/>
                </a:avLst>
              </a:prstGeom>
              <a:blipFill rotWithShape="1">
                <a:blip r:embed="rId38"/>
                <a:stretch>
                  <a:fillRect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2541277" y="5814556"/>
                <a:ext cx="280390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4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∪</m:t>
                      </m:r>
                      <m:sSub>
                        <m:sSubPr>
                          <m:ctrlPr>
                            <a:rPr lang="cs-CZ" sz="24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∪</m:t>
                      </m:r>
                      <m:sSub>
                        <m:sSubPr>
                          <m:ctrlPr>
                            <a:rPr lang="cs-CZ" sz="24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1277" y="5814556"/>
                <a:ext cx="2803909" cy="461665"/>
              </a:xfrm>
              <a:prstGeom prst="rect">
                <a:avLst/>
              </a:prstGeom>
              <a:blipFill rotWithShape="1">
                <a:blip r:embed="rId39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2935462" y="6200378"/>
                <a:ext cx="187288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−2;</m:t>
                          </m:r>
                          <m:d>
                            <m:dPr>
                              <m:begChr m:val=""/>
                              <m:endChr m:val="⟩"/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5462" y="6200378"/>
                <a:ext cx="1872885" cy="461665"/>
              </a:xfrm>
              <a:prstGeom prst="rect">
                <a:avLst/>
              </a:prstGeom>
              <a:blipFill rotWithShape="1">
                <a:blip r:embed="rId40"/>
                <a:stretch>
                  <a:fillRect t="-127632" r="-32248" b="-1973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Čárový popisek 2 63"/>
              <p:cNvSpPr/>
              <p:nvPr/>
            </p:nvSpPr>
            <p:spPr>
              <a:xfrm>
                <a:off x="1443284" y="3448365"/>
                <a:ext cx="4133835" cy="675549"/>
              </a:xfrm>
              <a:prstGeom prst="borderCallout2">
                <a:avLst>
                  <a:gd name="adj1" fmla="val 68688"/>
                  <a:gd name="adj2" fmla="val 100546"/>
                  <a:gd name="adj3" fmla="val 46348"/>
                  <a:gd name="adj4" fmla="val 113470"/>
                  <a:gd name="adj5" fmla="val -11422"/>
                  <a:gd name="adj6" fmla="val 116526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𝑛𝑢𝑙𝑜𝑣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é 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𝑏𝑜𝑑𝑦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𝑝𝑟𝑜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𝑑𝑎𝑛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é 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𝑣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ý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𝑟𝑎𝑧𝑦</m:t>
                      </m:r>
                    </m:oMath>
                  </m:oMathPara>
                </a14:m>
                <a:endParaRPr lang="cs-CZ" sz="2400" b="0" i="1" dirty="0" smtClean="0">
                  <a:latin typeface="Cambria Math"/>
                  <a:cs typeface="Arial" pitchFamily="34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𝑣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𝑎𝑏𝑠𝑜𝑙𝑢𝑡𝑛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í 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h𝑜𝑑𝑛𝑜𝑡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ě</m:t>
                      </m:r>
                    </m:oMath>
                  </m:oMathPara>
                </a14:m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4" name="Čárový popisek 2 6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3284" y="3448365"/>
                <a:ext cx="4133835" cy="675549"/>
              </a:xfrm>
              <a:prstGeom prst="borderCallout2">
                <a:avLst>
                  <a:gd name="adj1" fmla="val 68688"/>
                  <a:gd name="adj2" fmla="val 100546"/>
                  <a:gd name="adj3" fmla="val 46348"/>
                  <a:gd name="adj4" fmla="val 113470"/>
                  <a:gd name="adj5" fmla="val -11422"/>
                  <a:gd name="adj6" fmla="val 116526"/>
                </a:avLst>
              </a:prstGeom>
              <a:blipFill rotWithShape="1">
                <a:blip r:embed="rId41"/>
                <a:stretch>
                  <a:fillRect l="-1118" b="-7246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7" name="Přímá spojnice se šipkou 66"/>
          <p:cNvCxnSpPr/>
          <p:nvPr/>
        </p:nvCxnSpPr>
        <p:spPr>
          <a:xfrm flipV="1">
            <a:off x="2999937" y="2904629"/>
            <a:ext cx="772442" cy="541430"/>
          </a:xfrm>
          <a:prstGeom prst="straightConnector1">
            <a:avLst/>
          </a:prstGeom>
          <a:ln w="19050">
            <a:solidFill>
              <a:srgbClr val="990033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69" name="Čárový popisek 2 68"/>
          <p:cNvSpPr/>
          <p:nvPr/>
        </p:nvSpPr>
        <p:spPr>
          <a:xfrm>
            <a:off x="722887" y="3892307"/>
            <a:ext cx="1433217" cy="675549"/>
          </a:xfrm>
          <a:prstGeom prst="borderCallout2">
            <a:avLst>
              <a:gd name="adj1" fmla="val 68688"/>
              <a:gd name="adj2" fmla="val 100546"/>
              <a:gd name="adj3" fmla="val 55547"/>
              <a:gd name="adj4" fmla="val 118480"/>
              <a:gd name="adj5" fmla="val -21935"/>
              <a:gd name="adj6" fmla="val 120520"/>
            </a:avLst>
          </a:prstGeom>
          <a:ln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+- dá -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3" name="Čárový popisek 2 62"/>
          <p:cNvSpPr/>
          <p:nvPr/>
        </p:nvSpPr>
        <p:spPr>
          <a:xfrm>
            <a:off x="5577921" y="3897674"/>
            <a:ext cx="1433217" cy="675549"/>
          </a:xfrm>
          <a:prstGeom prst="borderCallout2">
            <a:avLst>
              <a:gd name="adj1" fmla="val 68688"/>
              <a:gd name="adj2" fmla="val 100546"/>
              <a:gd name="adj3" fmla="val 55547"/>
              <a:gd name="adj4" fmla="val 118480"/>
              <a:gd name="adj5" fmla="val -21935"/>
              <a:gd name="adj6" fmla="val 120520"/>
            </a:avLst>
          </a:prstGeom>
          <a:ln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++ dá +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8915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1" grpId="0"/>
      <p:bldP spid="12" grpId="0"/>
      <p:bldP spid="13" grpId="0"/>
      <p:bldP spid="14" grpId="0"/>
      <p:bldP spid="19" grpId="0"/>
      <p:bldP spid="20" grpId="0"/>
      <p:bldP spid="21" grpId="0"/>
      <p:bldP spid="28" grpId="0"/>
      <p:bldP spid="29" grpId="0"/>
      <p:bldP spid="31" grpId="0" animBg="1"/>
      <p:bldP spid="32" grpId="0"/>
      <p:bldP spid="34" grpId="0"/>
      <p:bldP spid="35" grpId="0"/>
      <p:bldP spid="36" grpId="0" animBg="1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 animBg="1"/>
      <p:bldP spid="58" grpId="2" animBg="1"/>
      <p:bldP spid="59" grpId="0" animBg="1"/>
      <p:bldP spid="59" grpId="1" animBg="1"/>
      <p:bldP spid="60" grpId="0" animBg="1"/>
      <p:bldP spid="60" grpId="1" animBg="1"/>
      <p:bldP spid="61" grpId="0"/>
      <p:bldP spid="62" grpId="0"/>
      <p:bldP spid="64" grpId="0" animBg="1"/>
      <p:bldP spid="64" grpId="1" animBg="1"/>
      <p:bldP spid="69" grpId="0" animBg="1"/>
      <p:bldP spid="69" grpId="1" animBg="1"/>
      <p:bldP spid="63" grpId="0" animBg="1"/>
      <p:bldP spid="63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27598"/>
            <a:ext cx="8229600" cy="5904656"/>
          </a:xfrm>
        </p:spPr>
        <p:txBody>
          <a:bodyPr/>
          <a:lstStyle/>
          <a:p>
            <a:pPr marL="914400" lvl="2" indent="0" fontAlgn="t">
              <a:buNone/>
            </a:pPr>
            <a:endParaRPr lang="cs-CZ" sz="1200" dirty="0"/>
          </a:p>
          <a:p>
            <a:pPr marL="914400" lvl="2" indent="0" fontAlgn="t">
              <a:buNone/>
            </a:pPr>
            <a:endParaRPr lang="cs-CZ" sz="1400" dirty="0" smtClean="0"/>
          </a:p>
          <a:p>
            <a:pPr marL="914400" lvl="2" indent="0" fontAlgn="t">
              <a:buNone/>
            </a:pPr>
            <a:r>
              <a:rPr lang="cs-CZ" dirty="0" smtClean="0"/>
              <a:t>nulové body:</a:t>
            </a:r>
          </a:p>
          <a:p>
            <a:pPr marL="914400" lvl="2" indent="0" fontAlgn="t">
              <a:buNone/>
            </a:pPr>
            <a:endParaRPr lang="cs-CZ" dirty="0"/>
          </a:p>
          <a:p>
            <a:pPr marL="914400" lvl="2" indent="0" fontAlgn="t">
              <a:buNone/>
            </a:pPr>
            <a:r>
              <a:rPr lang="cs-CZ" dirty="0" smtClean="0"/>
              <a:t>	</a:t>
            </a:r>
          </a:p>
          <a:p>
            <a:pPr marL="914400" lvl="2" indent="0" fontAlgn="t">
              <a:buNone/>
            </a:pPr>
            <a:endParaRPr lang="cs-CZ" dirty="0"/>
          </a:p>
          <a:p>
            <a:pPr marL="914400" lvl="2" indent="0" fontAlgn="t">
              <a:buNone/>
            </a:pPr>
            <a:r>
              <a:rPr lang="cs-CZ" dirty="0" smtClean="0"/>
              <a:t>	</a:t>
            </a:r>
            <a:endParaRPr lang="cs-CZ" dirty="0"/>
          </a:p>
          <a:p>
            <a:pPr marL="0" fontAlgn="t">
              <a:spcBef>
                <a:spcPts val="0"/>
              </a:spcBef>
              <a:spcAft>
                <a:spcPts val="0"/>
              </a:spcAft>
            </a:pPr>
            <a:endParaRPr lang="cs-CZ" sz="2400" dirty="0">
              <a:latin typeface="Arial"/>
            </a:endParaRPr>
          </a:p>
          <a:p>
            <a:pPr marL="0" indent="0" fontAlgn="t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800" dirty="0">
                <a:solidFill>
                  <a:srgbClr val="000000"/>
                </a:solidFill>
              </a:rPr>
              <a:t>                           </a:t>
            </a:r>
            <a:endParaRPr lang="cs-CZ" sz="2400" dirty="0">
              <a:latin typeface="Arial"/>
            </a:endParaRPr>
          </a:p>
          <a:p>
            <a:pPr marL="0" indent="0" fontAlgn="t">
              <a:buNone/>
            </a:pPr>
            <a:r>
              <a:rPr lang="cs-CZ" sz="2800" dirty="0" smtClean="0"/>
              <a:t>                           </a:t>
            </a:r>
          </a:p>
          <a:p>
            <a:pPr marL="0" fontAlgn="t">
              <a:spcBef>
                <a:spcPts val="0"/>
              </a:spcBef>
              <a:spcAft>
                <a:spcPts val="0"/>
              </a:spcAft>
            </a:pPr>
            <a:endParaRPr lang="cs-CZ" sz="2800" dirty="0">
              <a:latin typeface="Arial"/>
            </a:endParaRPr>
          </a:p>
          <a:p>
            <a:pPr marL="0" indent="0" fontAlgn="t">
              <a:spcBef>
                <a:spcPts val="0"/>
              </a:spcBef>
              <a:spcAft>
                <a:spcPts val="0"/>
              </a:spcAft>
              <a:buNone/>
            </a:pPr>
            <a:r>
              <a:rPr lang="cs-CZ" dirty="0">
                <a:solidFill>
                  <a:srgbClr val="000000"/>
                </a:solidFill>
              </a:rPr>
              <a:t>                           </a:t>
            </a:r>
            <a:endParaRPr lang="cs-CZ" sz="2800" dirty="0">
              <a:latin typeface="Arial"/>
            </a:endParaRPr>
          </a:p>
          <a:p>
            <a:pPr marL="0" indent="0">
              <a:buNone/>
            </a:pPr>
            <a:endParaRPr lang="cs-CZ" sz="2400" dirty="0" smtClean="0">
              <a:latin typeface="Arial"/>
            </a:endParaRPr>
          </a:p>
          <a:p>
            <a:pPr marL="0" indent="0">
              <a:buNone/>
            </a:pPr>
            <a:endParaRPr lang="cs-CZ" sz="2800" dirty="0">
              <a:latin typeface="Arial"/>
            </a:endParaRPr>
          </a:p>
          <a:p>
            <a:pPr marL="0" indent="0">
              <a:buNone/>
            </a:pPr>
            <a:endParaRPr lang="cs-CZ" sz="1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67544" y="826879"/>
                <a:ext cx="6624736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2400" b="1" dirty="0" smtClean="0"/>
                  <a:t>Př. 3</a:t>
                </a:r>
                <a:r>
                  <a:rPr lang="cs-CZ" sz="2400" dirty="0" smtClean="0"/>
                  <a:t> Řešte </a:t>
                </a:r>
                <a:r>
                  <a:rPr lang="cs-CZ" sz="2400" dirty="0"/>
                  <a:t>v </a:t>
                </a:r>
                <a14:m>
                  <m:oMath xmlns:m="http://schemas.openxmlformats.org/officeDocument/2006/math">
                    <m:r>
                      <a:rPr lang="cs-CZ" sz="2400">
                        <a:latin typeface="Cambria Math"/>
                      </a:rPr>
                      <m:t>ℛ</m:t>
                    </m:r>
                  </m:oMath>
                </a14:m>
                <a:r>
                  <a:rPr lang="cs-CZ" sz="2400" dirty="0"/>
                  <a:t>:	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  <m:r>
                          <a:rPr lang="cs-CZ" sz="2400">
                            <a:latin typeface="Cambria Math"/>
                          </a:rPr>
                          <m:t>𝑥</m:t>
                        </m:r>
                      </m:e>
                    </m:d>
                    <m:r>
                      <a:rPr lang="cs-CZ" sz="2400" b="0" i="0" smtClean="0">
                        <a:latin typeface="Cambria Math"/>
                      </a:rPr>
                      <m:t>−2</m:t>
                    </m:r>
                    <m:d>
                      <m:dPr>
                        <m:begChr m:val="|"/>
                        <m:endChr m:val="|"/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  <m:r>
                          <a:rPr lang="cs-CZ" sz="2400" b="0" i="1" smtClean="0">
                            <a:latin typeface="Cambria Math"/>
                          </a:rPr>
                          <m:t>−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e>
                    </m:d>
                    <m:r>
                      <a:rPr lang="cs-CZ" sz="2400">
                        <a:latin typeface="Cambria Math"/>
                      </a:rPr>
                      <m:t>=</m:t>
                    </m:r>
                    <m:r>
                      <a:rPr lang="cs-CZ" sz="2400" b="0" i="0" smtClean="0">
                        <a:latin typeface="Cambria Math"/>
                      </a:rPr>
                      <m:t>2</m:t>
                    </m:r>
                  </m:oMath>
                </a14:m>
                <a:r>
                  <a:rPr lang="cs-CZ" sz="2400" dirty="0" smtClean="0"/>
                  <a:t> </a:t>
                </a:r>
                <a:endParaRPr lang="cs-CZ" sz="24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826879"/>
                <a:ext cx="6624736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1473" t="-9333" b="-3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6386553"/>
              </p:ext>
            </p:extLst>
          </p:nvPr>
        </p:nvGraphicFramePr>
        <p:xfrm>
          <a:off x="319516" y="2629688"/>
          <a:ext cx="8272899" cy="34135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0703"/>
                <a:gridCol w="2302024"/>
                <a:gridCol w="2230086"/>
                <a:gridCol w="2230086"/>
              </a:tblGrid>
              <a:tr h="33472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781021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sz="14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2194311">
                <a:tc>
                  <a:txBody>
                    <a:bodyPr/>
                    <a:lstStyle/>
                    <a:p>
                      <a:endParaRPr lang="cs-CZ" sz="800" dirty="0" smtClean="0"/>
                    </a:p>
                    <a:p>
                      <a:endParaRPr lang="cs-CZ" sz="800" dirty="0" smtClean="0"/>
                    </a:p>
                    <a:p>
                      <a:endParaRPr lang="cs-CZ" sz="800" dirty="0" smtClean="0"/>
                    </a:p>
                    <a:p>
                      <a:endParaRPr lang="cs-CZ" sz="800" dirty="0" smtClean="0"/>
                    </a:p>
                    <a:p>
                      <a:endParaRPr lang="cs-CZ" sz="800" dirty="0" smtClean="0"/>
                    </a:p>
                    <a:p>
                      <a:endParaRPr lang="cs-CZ" sz="800" dirty="0" smtClean="0"/>
                    </a:p>
                    <a:p>
                      <a:endParaRPr lang="cs-CZ" sz="800" dirty="0" smtClean="0"/>
                    </a:p>
                    <a:p>
                      <a:endParaRPr lang="cs-CZ" sz="800" dirty="0" smtClean="0"/>
                    </a:p>
                    <a:p>
                      <a:endParaRPr lang="cs-CZ" sz="800" dirty="0" smtClean="0"/>
                    </a:p>
                    <a:p>
                      <a:endParaRPr lang="cs-CZ" sz="800" dirty="0" smtClean="0"/>
                    </a:p>
                    <a:p>
                      <a:endParaRPr lang="cs-CZ" sz="800" dirty="0" smtClean="0"/>
                    </a:p>
                    <a:p>
                      <a:endParaRPr lang="cs-CZ" sz="800" dirty="0" smtClean="0"/>
                    </a:p>
                    <a:p>
                      <a:endParaRPr lang="cs-CZ" sz="800" dirty="0" smtClean="0"/>
                    </a:p>
                    <a:p>
                      <a:endParaRPr lang="cs-CZ" sz="800" dirty="0" smtClean="0"/>
                    </a:p>
                    <a:p>
                      <a:endParaRPr lang="cs-CZ" sz="800" dirty="0" smtClean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406736" y="1312716"/>
                <a:ext cx="186923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=0, 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6736" y="1312716"/>
                <a:ext cx="1869230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894551" y="2160566"/>
            <a:ext cx="6462096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771800" y="2081805"/>
            <a:ext cx="0" cy="144016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220072" y="2093634"/>
            <a:ext cx="0" cy="144016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525270" y="2181362"/>
            <a:ext cx="32069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0</a:t>
            </a:r>
            <a:r>
              <a:rPr lang="cs-CZ" sz="2400" dirty="0" smtClean="0"/>
              <a:t>                           1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918216" y="1774381"/>
                <a:ext cx="166122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=(−</m:t>
                      </m:r>
                      <m:r>
                        <a:rPr lang="cs-CZ" sz="2000" i="1">
                          <a:latin typeface="Cambria Math"/>
                          <a:ea typeface="Cambria Math"/>
                        </a:rPr>
                        <m:t>∞;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0</m:t>
                      </m:r>
                      <m:r>
                        <a:rPr lang="cs-CZ" sz="2000" i="1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8216" y="1774381"/>
                <a:ext cx="1661224" cy="400110"/>
              </a:xfrm>
              <a:prstGeom prst="rect">
                <a:avLst/>
              </a:prstGeom>
              <a:blipFill rotWithShape="1">
                <a:blip r:embed="rId5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222472" y="1774381"/>
                <a:ext cx="138589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0</m:t>
                          </m:r>
                        </m:e>
                      </m:d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;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1</m:t>
                      </m:r>
                      <m:r>
                        <a:rPr lang="cs-CZ" sz="2000" i="1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2472" y="1774381"/>
                <a:ext cx="1385892" cy="400110"/>
              </a:xfrm>
              <a:prstGeom prst="rect">
                <a:avLst/>
              </a:prstGeom>
              <a:blipFill rotWithShape="1">
                <a:blip r:embed="rId6"/>
                <a:stretch>
                  <a:fillRect t="-119697" b="-1848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368154" y="1774381"/>
                <a:ext cx="1724126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e>
                      </m:d>
                      <m:r>
                        <a:rPr lang="cs-CZ" sz="2000" i="1">
                          <a:latin typeface="Cambria Math"/>
                          <a:ea typeface="Cambria Math"/>
                        </a:rPr>
                        <m:t>;+∞)</m:t>
                      </m:r>
                      <m:r>
                        <m:rPr>
                          <m:nor/>
                        </m:rPr>
                        <a:rPr lang="cs-CZ" sz="2000" dirty="0"/>
                        <m:t> 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8154" y="1774381"/>
                <a:ext cx="1724126" cy="400110"/>
              </a:xfrm>
              <a:prstGeom prst="rect">
                <a:avLst/>
              </a:prstGeom>
              <a:blipFill rotWithShape="1">
                <a:blip r:embed="rId7"/>
                <a:stretch>
                  <a:fillRect t="-119697" b="-1848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085751" y="2612811"/>
                <a:ext cx="166122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=(−</m:t>
                      </m:r>
                      <m:r>
                        <a:rPr lang="cs-CZ" sz="2000" i="1">
                          <a:latin typeface="Cambria Math"/>
                          <a:ea typeface="Cambria Math"/>
                        </a:rPr>
                        <m:t>∞;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0</m:t>
                      </m:r>
                      <m:r>
                        <a:rPr lang="cs-CZ" sz="2000" i="1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5751" y="2612811"/>
                <a:ext cx="1661224" cy="400110"/>
              </a:xfrm>
              <a:prstGeom prst="rect">
                <a:avLst/>
              </a:prstGeom>
              <a:blipFill rotWithShape="1">
                <a:blip r:embed="rId8"/>
                <a:stretch>
                  <a:fillRect b="-184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410793" y="2612811"/>
                <a:ext cx="138589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0</m:t>
                          </m:r>
                        </m:e>
                      </m:d>
                      <m:r>
                        <a:rPr lang="cs-CZ" sz="2000" i="1">
                          <a:latin typeface="Cambria Math"/>
                          <a:ea typeface="Cambria Math"/>
                        </a:rPr>
                        <m:t>;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1</m:t>
                      </m:r>
                      <m:r>
                        <a:rPr lang="cs-CZ" sz="2000" i="1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0793" y="2612811"/>
                <a:ext cx="1385892" cy="400110"/>
              </a:xfrm>
              <a:prstGeom prst="rect">
                <a:avLst/>
              </a:prstGeom>
              <a:blipFill rotWithShape="1">
                <a:blip r:embed="rId9"/>
                <a:stretch>
                  <a:fillRect t="-121538" b="-1892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6666684" y="2612811"/>
                <a:ext cx="1724126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e>
                      </m:d>
                      <m:r>
                        <a:rPr lang="cs-CZ" sz="2000" i="1">
                          <a:latin typeface="Cambria Math"/>
                          <a:ea typeface="Cambria Math"/>
                        </a:rPr>
                        <m:t>;+∞)</m:t>
                      </m:r>
                      <m:r>
                        <m:rPr>
                          <m:nor/>
                        </m:rPr>
                        <a:rPr lang="cs-CZ" sz="2000" dirty="0"/>
                        <m:t> 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6684" y="2612811"/>
                <a:ext cx="1724126" cy="400110"/>
              </a:xfrm>
              <a:prstGeom prst="rect">
                <a:avLst/>
              </a:prstGeom>
              <a:blipFill rotWithShape="1">
                <a:blip r:embed="rId10"/>
                <a:stretch>
                  <a:fillRect t="-121538" b="-1892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909063" y="3032825"/>
                <a:ext cx="70423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9063" y="3032825"/>
                <a:ext cx="704232" cy="400110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88366" y="3376371"/>
                <a:ext cx="1010598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1−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366" y="3376371"/>
                <a:ext cx="1010598" cy="40011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Prstenec 21"/>
          <p:cNvSpPr/>
          <p:nvPr/>
        </p:nvSpPr>
        <p:spPr>
          <a:xfrm>
            <a:off x="4071829" y="3176315"/>
            <a:ext cx="103688" cy="113129"/>
          </a:xfrm>
          <a:prstGeom prst="donut">
            <a:avLst>
              <a:gd name="adj" fmla="val 41505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Prstenec 22"/>
          <p:cNvSpPr/>
          <p:nvPr/>
        </p:nvSpPr>
        <p:spPr>
          <a:xfrm>
            <a:off x="6300192" y="3576426"/>
            <a:ext cx="103688" cy="113129"/>
          </a:xfrm>
          <a:prstGeom prst="donut">
            <a:avLst>
              <a:gd name="adj" fmla="val 41505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287940" y="3376371"/>
                <a:ext cx="106112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1−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7940" y="3376371"/>
                <a:ext cx="1061124" cy="40011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499992" y="3397531"/>
                <a:ext cx="106112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1−</m:t>
                          </m:r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3397531"/>
                <a:ext cx="1061124" cy="400110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805824" y="3394697"/>
                <a:ext cx="125348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1−</m:t>
                          </m:r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5824" y="3394697"/>
                <a:ext cx="1253484" cy="400110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618897" y="3032825"/>
                <a:ext cx="73424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0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8897" y="3032825"/>
                <a:ext cx="734240" cy="400110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4904133" y="2997421"/>
                <a:ext cx="54188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2</m:t>
                      </m:r>
                      <m:r>
                        <a:rPr lang="cs-CZ" sz="2000" i="1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4133" y="2997421"/>
                <a:ext cx="541880" cy="400110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7168397" y="2997421"/>
                <a:ext cx="54188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2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68397" y="2997421"/>
                <a:ext cx="541880" cy="400110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 rot="16200000">
                <a:off x="20955" y="4651520"/>
                <a:ext cx="21675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  <m:r>
                          <a:rPr lang="cs-CZ">
                            <a:latin typeface="Cambria Math"/>
                          </a:rPr>
                          <m:t>𝑥</m:t>
                        </m:r>
                      </m:e>
                    </m:d>
                    <m:r>
                      <a:rPr lang="cs-CZ">
                        <a:latin typeface="Cambria Math"/>
                      </a:rPr>
                      <m:t>−2</m:t>
                    </m:r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1−</m:t>
                        </m:r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e>
                    </m:d>
                    <m:r>
                      <a:rPr lang="cs-CZ">
                        <a:latin typeface="Cambria Math"/>
                      </a:rPr>
                      <m:t>=2</m:t>
                    </m:r>
                  </m:oMath>
                </a14:m>
                <a:r>
                  <a:rPr lang="cs-CZ" dirty="0"/>
                  <a:t> </a:t>
                </a: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20955" y="4651520"/>
                <a:ext cx="2167516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704872" y="3851583"/>
                <a:ext cx="2466701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−2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−2</m:t>
                      </m:r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1−</m:t>
                          </m:r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cs-CZ" sz="2000" b="0" i="0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4872" y="3851583"/>
                <a:ext cx="2466701" cy="400110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1940880" y="4251693"/>
                <a:ext cx="225382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−2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−2+2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0880" y="4251693"/>
                <a:ext cx="2253822" cy="400110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169705" y="4636131"/>
                <a:ext cx="875368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0=4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69705" y="4636131"/>
                <a:ext cx="875368" cy="400110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037902" y="3851583"/>
                <a:ext cx="2274341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2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−2</m:t>
                      </m:r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1−</m:t>
                          </m:r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cs-CZ" sz="2000" b="0" i="0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7902" y="3851583"/>
                <a:ext cx="2274341" cy="400110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6353497" y="3851583"/>
                <a:ext cx="2274341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2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+2</m:t>
                      </m:r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1−</m:t>
                          </m:r>
                          <m:r>
                            <a:rPr lang="cs-CZ" sz="2000" i="1"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cs-CZ" sz="2000">
                          <a:latin typeface="Cambria Math"/>
                        </a:rPr>
                        <m:t>=</m:t>
                      </m:r>
                      <m:r>
                        <a:rPr lang="cs-CZ" sz="2000" b="0" i="0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53497" y="3851583"/>
                <a:ext cx="2274341" cy="400110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4128759" y="4251693"/>
                <a:ext cx="206146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 smtClean="0">
                          <a:latin typeface="Cambria Math"/>
                        </a:rPr>
                        <m:t>2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−2+2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8759" y="4251693"/>
                <a:ext cx="2061462" cy="400110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5135914" y="4636131"/>
                <a:ext cx="101938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4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5914" y="4636131"/>
                <a:ext cx="1019382" cy="400110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6460315" y="4251693"/>
                <a:ext cx="206146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2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+2−2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0315" y="4251693"/>
                <a:ext cx="2061462" cy="400110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7606081" y="4655381"/>
                <a:ext cx="875368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0=0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06081" y="4655381"/>
                <a:ext cx="875368" cy="400110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2432115" y="5373216"/>
                <a:ext cx="110780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r>
                        <a:rPr lang="en-US" sz="2000" i="1">
                          <a:latin typeface="Cambria Math"/>
                        </a:rPr>
                        <m:t>{}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2115" y="5373216"/>
                <a:ext cx="1107804" cy="400110"/>
              </a:xfrm>
              <a:prstGeom prst="rect">
                <a:avLst/>
              </a:prstGeom>
              <a:blipFill rotWithShape="1">
                <a:blip r:embed="rId29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5004233" y="5373216"/>
                <a:ext cx="1113766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r>
                        <a:rPr lang="en-US" sz="2000" i="1">
                          <a:latin typeface="Cambria Math"/>
                        </a:rPr>
                        <m:t>{}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233" y="5373216"/>
                <a:ext cx="1113766" cy="400110"/>
              </a:xfrm>
              <a:prstGeom prst="rect">
                <a:avLst/>
              </a:prstGeom>
              <a:blipFill rotWithShape="1">
                <a:blip r:embed="rId30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6637214" y="5373216"/>
                <a:ext cx="1776127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1</m:t>
                          </m:r>
                        </m:e>
                      </m:d>
                      <m:r>
                        <a:rPr lang="cs-CZ" sz="2000" i="1">
                          <a:latin typeface="Cambria Math"/>
                          <a:ea typeface="Cambria Math"/>
                        </a:rPr>
                        <m:t>;+∞)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7214" y="5373216"/>
                <a:ext cx="1776127" cy="400110"/>
              </a:xfrm>
              <a:prstGeom prst="rect">
                <a:avLst/>
              </a:prstGeom>
              <a:blipFill rotWithShape="1">
                <a:blip r:embed="rId31"/>
                <a:stretch>
                  <a:fillRect t="-119697" b="-1848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1621936" y="6032301"/>
                <a:ext cx="280390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 smtClean="0">
                              <a:latin typeface="Cambria Math"/>
                              <a:ea typeface="Cambria Math"/>
                            </a:rPr>
                            <m:t>𝒦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a:rPr lang="cs-CZ" sz="2400" i="1" smtClean="0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∪</m:t>
                      </m:r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 smtClean="0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 smtClean="0">
                              <a:latin typeface="Cambria Math"/>
                              <a:ea typeface="Cambria Math"/>
                            </a:rPr>
                            <m:t>∪</m:t>
                          </m:r>
                          <m:r>
                            <a:rPr lang="cs-CZ" sz="2400" i="1" smtClean="0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1936" y="6032301"/>
                <a:ext cx="2803909" cy="461665"/>
              </a:xfrm>
              <a:prstGeom prst="rect">
                <a:avLst/>
              </a:prstGeom>
              <a:blipFill rotWithShape="1">
                <a:blip r:embed="rId32"/>
                <a:stretch>
                  <a:fillRect b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5276006" y="6063078"/>
                <a:ext cx="198188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1</m:t>
                          </m:r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;+∞)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6006" y="6063078"/>
                <a:ext cx="1981889" cy="461665"/>
              </a:xfrm>
              <a:prstGeom prst="rect">
                <a:avLst/>
              </a:prstGeom>
              <a:blipFill rotWithShape="1">
                <a:blip r:embed="rId33"/>
                <a:stretch>
                  <a:fillRect t="-129333" b="-20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Šipka doprava 46"/>
          <p:cNvSpPr/>
          <p:nvPr/>
        </p:nvSpPr>
        <p:spPr>
          <a:xfrm>
            <a:off x="4716016" y="6263133"/>
            <a:ext cx="387723" cy="45719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Čárový popisek 2 49"/>
          <p:cNvSpPr/>
          <p:nvPr/>
        </p:nvSpPr>
        <p:spPr>
          <a:xfrm>
            <a:off x="749139" y="4298356"/>
            <a:ext cx="1433217" cy="675549"/>
          </a:xfrm>
          <a:prstGeom prst="borderCallout2">
            <a:avLst>
              <a:gd name="adj1" fmla="val 68688"/>
              <a:gd name="adj2" fmla="val 100546"/>
              <a:gd name="adj3" fmla="val 55547"/>
              <a:gd name="adj4" fmla="val 118480"/>
              <a:gd name="adj5" fmla="val -21935"/>
              <a:gd name="adj6" fmla="val 120520"/>
            </a:avLst>
          </a:prstGeom>
          <a:ln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-+ dá -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2749707" y="4997464"/>
                <a:ext cx="1373966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𝑛𝑒𝑝𝑟𝑎𝑣𝑑𝑎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49707" y="4997464"/>
                <a:ext cx="1373966" cy="400110"/>
              </a:xfrm>
              <a:prstGeom prst="rect">
                <a:avLst/>
              </a:prstGeom>
              <a:blipFill rotWithShape="1">
                <a:blip r:embed="rId34"/>
                <a:stretch>
                  <a:fillRect b="-184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Čárový popisek 2 52"/>
              <p:cNvSpPr/>
              <p:nvPr/>
            </p:nvSpPr>
            <p:spPr>
              <a:xfrm>
                <a:off x="4286942" y="5396433"/>
                <a:ext cx="2970953" cy="791487"/>
              </a:xfrm>
              <a:prstGeom prst="borderCallout2">
                <a:avLst>
                  <a:gd name="adj1" fmla="val 1296"/>
                  <a:gd name="adj2" fmla="val 21036"/>
                  <a:gd name="adj3" fmla="val -53965"/>
                  <a:gd name="adj4" fmla="val 10116"/>
                  <a:gd name="adj5" fmla="val 1621"/>
                  <a:gd name="adj6" fmla="val -36897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𝑝𝑟𝑜𝑡𝑜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ž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𝑟𝑜𝑣𝑛𝑖𝑐𝑒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 </m:t>
                      </m:r>
                    </m:oMath>
                  </m:oMathPara>
                </a14:m>
                <a:endParaRPr lang="cs-CZ" sz="2400" b="0" i="1" dirty="0" smtClean="0">
                  <a:latin typeface="Cambria Math"/>
                  <a:cs typeface="Arial" pitchFamily="34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𝑛𝑒𝑚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á ř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š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𝑒𝑛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í 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𝑣</m:t>
                      </m:r>
                      <m:sSub>
                        <m:sSubPr>
                          <m:ctrlPr>
                            <a:rPr lang="cs-CZ" sz="2400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  <a:cs typeface="Arial" pitchFamily="34" charset="0"/>
                            </a:rPr>
                            <m:t> </m:t>
                          </m:r>
                          <m:r>
                            <a:rPr lang="cs-CZ" sz="2400" b="0" i="1" smtClean="0">
                              <a:latin typeface="Cambria Math"/>
                              <a:cs typeface="Arial" pitchFamily="34" charset="0"/>
                            </a:rPr>
                            <m:t>𝐼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 </m:t>
                      </m:r>
                    </m:oMath>
                  </m:oMathPara>
                </a14:m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3" name="Čárový popisek 2 5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6942" y="5396433"/>
                <a:ext cx="2970953" cy="791487"/>
              </a:xfrm>
              <a:prstGeom prst="borderCallout2">
                <a:avLst>
                  <a:gd name="adj1" fmla="val 1296"/>
                  <a:gd name="adj2" fmla="val 21036"/>
                  <a:gd name="adj3" fmla="val -53965"/>
                  <a:gd name="adj4" fmla="val 10116"/>
                  <a:gd name="adj5" fmla="val 1621"/>
                  <a:gd name="adj6" fmla="val -36897"/>
                </a:avLst>
              </a:prstGeom>
              <a:blipFill rotWithShape="1">
                <a:blip r:embed="rId35"/>
                <a:stretch>
                  <a:fillRect b="-1951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Čárový popisek 2 54"/>
              <p:cNvSpPr/>
              <p:nvPr/>
            </p:nvSpPr>
            <p:spPr>
              <a:xfrm>
                <a:off x="5976156" y="5947955"/>
                <a:ext cx="2232247" cy="630356"/>
              </a:xfrm>
              <a:prstGeom prst="borderCallout2">
                <a:avLst>
                  <a:gd name="adj1" fmla="val 1296"/>
                  <a:gd name="adj2" fmla="val 21036"/>
                  <a:gd name="adj3" fmla="val -97786"/>
                  <a:gd name="adj4" fmla="val 24624"/>
                  <a:gd name="adj5" fmla="val -67887"/>
                  <a:gd name="adj6" fmla="val 1079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  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𝑝𝑟𝑜𝑡𝑜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ž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 1</m:t>
                      </m:r>
                      <m:sSub>
                        <m:sSubPr>
                          <m:ctrlPr>
                            <a:rPr lang="cs-CZ" sz="2400" b="0" i="1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∉</m:t>
                          </m:r>
                          <m:r>
                            <a:rPr lang="cs-CZ" sz="2400" b="0" i="1" smtClean="0">
                              <a:latin typeface="Cambria Math"/>
                              <a:cs typeface="Arial" pitchFamily="34" charset="0"/>
                            </a:rPr>
                            <m:t> </m:t>
                          </m:r>
                          <m:r>
                            <a:rPr lang="cs-CZ" sz="2400" b="0" i="1" smtClean="0">
                              <a:latin typeface="Cambria Math"/>
                              <a:cs typeface="Arial" pitchFamily="34" charset="0"/>
                            </a:rPr>
                            <m:t>𝐼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 </m:t>
                      </m:r>
                    </m:oMath>
                  </m:oMathPara>
                </a14:m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5" name="Čárový popisek 2 5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6156" y="5947955"/>
                <a:ext cx="2232247" cy="630356"/>
              </a:xfrm>
              <a:prstGeom prst="borderCallout2">
                <a:avLst>
                  <a:gd name="adj1" fmla="val 1296"/>
                  <a:gd name="adj2" fmla="val 21036"/>
                  <a:gd name="adj3" fmla="val -97786"/>
                  <a:gd name="adj4" fmla="val 24624"/>
                  <a:gd name="adj5" fmla="val -67887"/>
                  <a:gd name="adj6" fmla="val 1079"/>
                </a:avLst>
              </a:prstGeom>
              <a:blipFill rotWithShape="1">
                <a:blip r:embed="rId36"/>
                <a:stretch>
                  <a:fillRect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5226381" y="4996323"/>
                <a:ext cx="876715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6381" y="4996323"/>
                <a:ext cx="876715" cy="400110"/>
              </a:xfrm>
              <a:prstGeom prst="rect">
                <a:avLst/>
              </a:prstGeom>
              <a:blipFill rotWithShape="1">
                <a:blip r:embed="rId3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Čárový popisek 2 56"/>
              <p:cNvSpPr/>
              <p:nvPr/>
            </p:nvSpPr>
            <p:spPr>
              <a:xfrm>
                <a:off x="2814452" y="5353997"/>
                <a:ext cx="2831153" cy="1174036"/>
              </a:xfrm>
              <a:prstGeom prst="borderCallout2">
                <a:avLst>
                  <a:gd name="adj1" fmla="val 17127"/>
                  <a:gd name="adj2" fmla="val 99999"/>
                  <a:gd name="adj3" fmla="val -38853"/>
                  <a:gd name="adj4" fmla="val 124972"/>
                  <a:gd name="adj5" fmla="val 2163"/>
                  <a:gd name="adj6" fmla="val 152167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𝑝</m:t>
                      </m:r>
                      <m:r>
                        <a:rPr lang="cs-CZ" sz="2400" i="1" dirty="0">
                          <a:latin typeface="Cambria Math"/>
                          <a:cs typeface="Arial" pitchFamily="34" charset="0"/>
                        </a:rPr>
                        <m:t>𝑟𝑜𝑡𝑜</m:t>
                      </m:r>
                      <m:r>
                        <a:rPr lang="cs-CZ" sz="2400" i="1" dirty="0">
                          <a:latin typeface="Cambria Math"/>
                          <a:cs typeface="Arial" pitchFamily="34" charset="0"/>
                        </a:rPr>
                        <m:t>ž</m:t>
                      </m:r>
                      <m:r>
                        <a:rPr lang="cs-CZ" sz="2400" i="1" dirty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i="1" dirty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i="1" dirty="0">
                          <a:latin typeface="Cambria Math"/>
                          <a:cs typeface="Arial" pitchFamily="34" charset="0"/>
                        </a:rPr>
                        <m:t>𝑟𝑜𝑣𝑛𝑖𝑐𝑒</m:t>
                      </m:r>
                      <m:r>
                        <a:rPr lang="cs-CZ" sz="2400" i="1" dirty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i="1" dirty="0">
                          <a:latin typeface="Cambria Math"/>
                          <a:cs typeface="Arial" pitchFamily="34" charset="0"/>
                        </a:rPr>
                        <m:t>𝑚</m:t>
                      </m:r>
                      <m:r>
                        <a:rPr lang="cs-CZ" sz="2400" i="1" dirty="0">
                          <a:latin typeface="Cambria Math"/>
                          <a:cs typeface="Arial" pitchFamily="34" charset="0"/>
                        </a:rPr>
                        <m:t>á </m:t>
                      </m:r>
                    </m:oMath>
                  </m:oMathPara>
                </a14:m>
                <a:endParaRPr lang="cs-CZ" sz="2400" i="1" dirty="0">
                  <a:latin typeface="Cambria Math"/>
                  <a:cs typeface="Arial" pitchFamily="34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dirty="0">
                          <a:latin typeface="Cambria Math"/>
                          <a:cs typeface="Arial" pitchFamily="34" charset="0"/>
                        </a:rPr>
                        <m:t>𝑛𝑒𝑘𝑜𝑛𝑒</m:t>
                      </m:r>
                      <m:r>
                        <a:rPr lang="cs-CZ" sz="2400" i="1" dirty="0">
                          <a:latin typeface="Cambria Math"/>
                          <a:cs typeface="Arial" pitchFamily="34" charset="0"/>
                        </a:rPr>
                        <m:t>č</m:t>
                      </m:r>
                      <m:r>
                        <a:rPr lang="cs-CZ" sz="2400" i="1" dirty="0">
                          <a:latin typeface="Cambria Math"/>
                          <a:cs typeface="Arial" pitchFamily="34" charset="0"/>
                        </a:rPr>
                        <m:t>𝑛</m:t>
                      </m:r>
                      <m:r>
                        <a:rPr lang="cs-CZ" sz="2400" i="1" dirty="0">
                          <a:latin typeface="Cambria Math"/>
                          <a:cs typeface="Arial" pitchFamily="34" charset="0"/>
                        </a:rPr>
                        <m:t>ě </m:t>
                      </m:r>
                      <m:r>
                        <a:rPr lang="cs-CZ" sz="2400" i="1" dirty="0">
                          <a:latin typeface="Cambria Math"/>
                          <a:cs typeface="Arial" pitchFamily="34" charset="0"/>
                        </a:rPr>
                        <m:t>𝑚𝑛𝑜h𝑜</m:t>
                      </m:r>
                      <m:r>
                        <a:rPr lang="cs-CZ" sz="2400" i="1" dirty="0">
                          <a:latin typeface="Cambria Math"/>
                          <a:cs typeface="Arial" pitchFamily="34" charset="0"/>
                        </a:rPr>
                        <m:t> </m:t>
                      </m:r>
                    </m:oMath>
                  </m:oMathPara>
                </a14:m>
                <a:endParaRPr lang="cs-CZ" sz="2400" i="1" dirty="0">
                  <a:latin typeface="Cambria Math"/>
                  <a:cs typeface="Arial" pitchFamily="34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dirty="0">
                          <a:latin typeface="Cambria Math"/>
                          <a:cs typeface="Arial" pitchFamily="34" charset="0"/>
                        </a:rPr>
                        <m:t>ř</m:t>
                      </m:r>
                      <m:r>
                        <a:rPr lang="cs-CZ" sz="2400" i="1" dirty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i="1" dirty="0">
                          <a:latin typeface="Cambria Math"/>
                          <a:cs typeface="Arial" pitchFamily="34" charset="0"/>
                        </a:rPr>
                        <m:t>š</m:t>
                      </m:r>
                      <m:r>
                        <a:rPr lang="cs-CZ" sz="2400" i="1" dirty="0">
                          <a:latin typeface="Cambria Math"/>
                          <a:cs typeface="Arial" pitchFamily="34" charset="0"/>
                        </a:rPr>
                        <m:t>𝑒𝑛</m:t>
                      </m:r>
                      <m:r>
                        <a:rPr lang="cs-CZ" sz="2400" i="1" dirty="0">
                          <a:latin typeface="Cambria Math"/>
                          <a:cs typeface="Arial" pitchFamily="34" charset="0"/>
                        </a:rPr>
                        <m:t>í  </m:t>
                      </m:r>
                      <m:r>
                        <a:rPr lang="cs-CZ" sz="2400" i="1" dirty="0">
                          <a:latin typeface="Cambria Math"/>
                          <a:cs typeface="Arial" pitchFamily="34" charset="0"/>
                        </a:rPr>
                        <m:t>𝑣</m:t>
                      </m:r>
                      <m:r>
                        <a:rPr lang="cs-CZ" sz="2400" i="1" dirty="0">
                          <a:latin typeface="Cambria Math"/>
                          <a:cs typeface="Arial" pitchFamily="34" charset="0"/>
                        </a:rPr>
                        <m:t> </m:t>
                      </m:r>
                      <m:sSub>
                        <m:sSubPr>
                          <m:ctrlPr>
                            <a:rPr lang="cs-CZ" sz="2400" i="1" dirty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i="1" dirty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𝐼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7" name="Čárový popisek 2 5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4452" y="5353997"/>
                <a:ext cx="2831153" cy="1174036"/>
              </a:xfrm>
              <a:prstGeom prst="borderCallout2">
                <a:avLst>
                  <a:gd name="adj1" fmla="val 17127"/>
                  <a:gd name="adj2" fmla="val 99999"/>
                  <a:gd name="adj3" fmla="val -38853"/>
                  <a:gd name="adj4" fmla="val 124972"/>
                  <a:gd name="adj5" fmla="val 2163"/>
                  <a:gd name="adj6" fmla="val 152167"/>
                </a:avLst>
              </a:prstGeom>
              <a:blipFill rotWithShape="1">
                <a:blip r:embed="rId38"/>
                <a:stretch>
                  <a:fillRect l="-1387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8" name="Čárový popisek 2 57"/>
          <p:cNvSpPr/>
          <p:nvPr/>
        </p:nvSpPr>
        <p:spPr>
          <a:xfrm>
            <a:off x="5201568" y="4379942"/>
            <a:ext cx="1433217" cy="675549"/>
          </a:xfrm>
          <a:prstGeom prst="borderCallout2">
            <a:avLst>
              <a:gd name="adj1" fmla="val 68688"/>
              <a:gd name="adj2" fmla="val 100546"/>
              <a:gd name="adj3" fmla="val 55547"/>
              <a:gd name="adj4" fmla="val 118480"/>
              <a:gd name="adj5" fmla="val -21935"/>
              <a:gd name="adj6" fmla="val 120520"/>
            </a:avLst>
          </a:prstGeom>
          <a:ln>
            <a:solidFill>
              <a:srgbClr val="990033"/>
            </a:solidFill>
            <a:headEnd type="none" w="med" len="med"/>
            <a:tailEnd type="triangle" w="med" len="me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- - dá +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7411650" y="5004165"/>
                <a:ext cx="1099853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𝑝𝑟𝑎𝑣𝑑𝑎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11650" y="5004165"/>
                <a:ext cx="1099853" cy="400110"/>
              </a:xfrm>
              <a:prstGeom prst="rect">
                <a:avLst/>
              </a:prstGeom>
              <a:blipFill rotWithShape="1">
                <a:blip r:embed="rId39"/>
                <a:stretch>
                  <a:fillRect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26780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6" grpId="0"/>
      <p:bldP spid="13" grpId="0"/>
      <p:bldP spid="9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 animBg="1"/>
      <p:bldP spid="23" grpId="0" animBg="1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 animBg="1"/>
      <p:bldP spid="50" grpId="0" animBg="1"/>
      <p:bldP spid="50" grpId="1" animBg="1"/>
      <p:bldP spid="51" grpId="0"/>
      <p:bldP spid="53" grpId="0" animBg="1"/>
      <p:bldP spid="53" grpId="1" animBg="1"/>
      <p:bldP spid="55" grpId="0" animBg="1"/>
      <p:bldP spid="55" grpId="1" animBg="1"/>
      <p:bldP spid="56" grpId="0"/>
      <p:bldP spid="57" grpId="0" animBg="1"/>
      <p:bldP spid="57" grpId="1" animBg="1"/>
      <p:bldP spid="58" grpId="0" animBg="1"/>
      <p:bldP spid="58" grpId="1" animBg="1"/>
      <p:bldP spid="5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dirty="0" smtClean="0">
                <a:latin typeface="Arial" pitchFamily="34" charset="0"/>
                <a:cs typeface="Arial" pitchFamily="34" charset="0"/>
              </a:rPr>
              <a:t>B) 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Lineární nerovnice s absolutní hodnotou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Při řešení nerovnic s absolutní hodnotou postupujeme obdobně jako při řešení rovnic s absolutní hodnotou.</a:t>
            </a:r>
          </a:p>
          <a:p>
            <a:pPr>
              <a:buFont typeface="Wingdings" pitchFamily="2" charset="2"/>
              <a:buChar char="§"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Rozdíl je pouze v tom, že nezjišťujeme, zda kořen patří do daného intervalu, ale zjišťujeme průnik řešení a daného intervalu.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46031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/>
          <a:lstStyle/>
          <a:p>
            <a:pPr algn="l"/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692696"/>
                <a:ext cx="8219256" cy="5832648"/>
              </a:xfrm>
            </p:spPr>
            <p:txBody>
              <a:bodyPr/>
              <a:lstStyle/>
              <a:p>
                <a:pPr>
                  <a:buFont typeface="Wingdings" pitchFamily="2" charset="2"/>
                  <a:buChar char="§"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Př. 1</a:t>
                </a:r>
                <a:r>
                  <a:rPr lang="cs-CZ" sz="2400" b="1" dirty="0" smtClean="0"/>
                  <a:t>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Řešte </a:t>
                </a:r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:</a:t>
                </a:r>
                <a:r>
                  <a:rPr lang="cs-CZ" sz="2400" dirty="0"/>
                  <a:t>	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  <m:r>
                          <a:rPr lang="cs-CZ" sz="2400" i="1">
                            <a:latin typeface="Cambria Math"/>
                          </a:rPr>
                          <m:t>𝑥</m:t>
                        </m:r>
                        <m:r>
                          <a:rPr lang="cs-CZ" sz="2400" i="1">
                            <a:latin typeface="Cambria Math"/>
                          </a:rPr>
                          <m:t>−8</m:t>
                        </m:r>
                      </m:e>
                    </m:d>
                    <m:r>
                      <a:rPr lang="cs-CZ" sz="2400" i="1" smtClean="0">
                        <a:latin typeface="Cambria Math"/>
                        <a:ea typeface="Cambria Math"/>
                      </a:rPr>
                      <m:t>≥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+2</m:t>
                    </m:r>
                  </m:oMath>
                </a14:m>
                <a:endParaRPr lang="cs-CZ" sz="2400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	</a:t>
                </a:r>
                <a:r>
                  <a:rPr lang="cs-CZ" sz="2800" dirty="0" smtClean="0"/>
                  <a:t>nulový bod:</a:t>
                </a:r>
              </a:p>
              <a:p>
                <a:pPr marL="0" indent="0">
                  <a:buNone/>
                </a:pPr>
                <a:endParaRPr lang="cs-CZ" sz="2000" dirty="0"/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 algn="ctr">
                  <a:buNone/>
                </a:pPr>
                <a:endParaRPr lang="cs-CZ" sz="2400" b="0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 algn="ctr">
                  <a:buNone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692696"/>
                <a:ext cx="8219256" cy="5832648"/>
              </a:xfrm>
              <a:blipFill rotWithShape="1">
                <a:blip r:embed="rId2"/>
                <a:stretch>
                  <a:fillRect l="-964" t="-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1514137"/>
              </p:ext>
            </p:extLst>
          </p:nvPr>
        </p:nvGraphicFramePr>
        <p:xfrm>
          <a:off x="899592" y="2492896"/>
          <a:ext cx="7344816" cy="3566160"/>
        </p:xfrm>
        <a:graphic>
          <a:graphicData uri="http://schemas.openxmlformats.org/drawingml/2006/table">
            <a:tbl>
              <a:tblPr>
                <a:tableStyleId>{073A0DAA-6AF3-43AB-8588-CEC1D06C72B9}</a:tableStyleId>
              </a:tblPr>
              <a:tblGrid>
                <a:gridCol w="2232248"/>
                <a:gridCol w="2592288"/>
                <a:gridCol w="2520280"/>
              </a:tblGrid>
              <a:tr h="149488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i="0" dirty="0" smtClean="0"/>
                    </a:p>
                    <a:p>
                      <a:endParaRPr lang="cs-CZ" sz="2400" i="0" dirty="0" smtClean="0"/>
                    </a:p>
                    <a:p>
                      <a:pPr algn="ctr"/>
                      <a:endParaRPr lang="cs-CZ" sz="2400" dirty="0" smtClean="0"/>
                    </a:p>
                    <a:p>
                      <a:pPr algn="ctr"/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2" name="Čárový popisek 2 11"/>
              <p:cNvSpPr/>
              <p:nvPr/>
            </p:nvSpPr>
            <p:spPr>
              <a:xfrm>
                <a:off x="5768393" y="5929105"/>
                <a:ext cx="2794858" cy="861468"/>
              </a:xfrm>
              <a:prstGeom prst="borderCallout2">
                <a:avLst>
                  <a:gd name="adj1" fmla="val 18750"/>
                  <a:gd name="adj2" fmla="val -8333"/>
                  <a:gd name="adj3" fmla="val -35557"/>
                  <a:gd name="adj4" fmla="val -10580"/>
                  <a:gd name="adj5" fmla="val -26562"/>
                  <a:gd name="adj6" fmla="val 13427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𝑝𝑟𝑜𝑡𝑜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ž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𝑗𝑑𝑒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</m:oMath>
                  </m:oMathPara>
                </a14:m>
                <a:endParaRPr lang="cs-CZ" sz="2400" b="0" i="1" dirty="0" smtClean="0">
                  <a:latin typeface="Cambria Math"/>
                  <a:cs typeface="Arial" pitchFamily="34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𝑜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𝑝𝑟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ů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𝑛𝑖𝑘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ř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š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𝑒𝑛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í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𝐼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Čárový popisek 2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8393" y="5929105"/>
                <a:ext cx="2794858" cy="861468"/>
              </a:xfrm>
              <a:prstGeom prst="borderCallout2">
                <a:avLst>
                  <a:gd name="adj1" fmla="val 18750"/>
                  <a:gd name="adj2" fmla="val -8333"/>
                  <a:gd name="adj3" fmla="val -35557"/>
                  <a:gd name="adj4" fmla="val -10580"/>
                  <a:gd name="adj5" fmla="val -26562"/>
                  <a:gd name="adj6" fmla="val 13427"/>
                </a:avLst>
              </a:prstGeom>
              <a:blipFill rotWithShape="1">
                <a:blip r:embed="rId3"/>
                <a:stretch>
                  <a:fillRect b="-5612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Čárový popisek 2 12"/>
              <p:cNvSpPr/>
              <p:nvPr/>
            </p:nvSpPr>
            <p:spPr>
              <a:xfrm>
                <a:off x="535657" y="4980243"/>
                <a:ext cx="2647034" cy="948862"/>
              </a:xfrm>
              <a:prstGeom prst="borderCallout2">
                <a:avLst>
                  <a:gd name="adj1" fmla="val 107274"/>
                  <a:gd name="adj2" fmla="val 84560"/>
                  <a:gd name="adj3" fmla="val 121841"/>
                  <a:gd name="adj4" fmla="val 99309"/>
                  <a:gd name="adj5" fmla="val 109313"/>
                  <a:gd name="adj6" fmla="val 115113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𝑝𝑟𝑜𝑡𝑜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ž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𝑗𝑑𝑒</m:t>
                      </m:r>
                    </m:oMath>
                  </m:oMathPara>
                </a14:m>
                <a:endParaRPr lang="cs-CZ" sz="2400" b="0" i="1" dirty="0" smtClean="0">
                  <a:latin typeface="Cambria Math"/>
                  <a:cs typeface="Arial" pitchFamily="34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𝑜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𝑝𝑟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ů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𝑛𝑖𝑘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ř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š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𝑒𝑛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í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  <a:cs typeface="Arial" pitchFamily="34" charset="0"/>
                            </a:rPr>
                            <m:t>𝐼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</m:oMath>
                  </m:oMathPara>
                </a14:m>
                <a:endParaRPr lang="cs-CZ" sz="2400" b="0" i="1" dirty="0" smtClean="0">
                  <a:latin typeface="Cambria Math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3" name="Čárový popisek 2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5657" y="4980243"/>
                <a:ext cx="2647034" cy="948862"/>
              </a:xfrm>
              <a:prstGeom prst="borderCallout2">
                <a:avLst>
                  <a:gd name="adj1" fmla="val 107274"/>
                  <a:gd name="adj2" fmla="val 84560"/>
                  <a:gd name="adj3" fmla="val 121841"/>
                  <a:gd name="adj4" fmla="val 99309"/>
                  <a:gd name="adj5" fmla="val 109313"/>
                  <a:gd name="adj6" fmla="val 115113"/>
                </a:avLst>
              </a:prstGeom>
              <a:blipFill rotWithShape="1">
                <a:blip r:embed="rId4"/>
                <a:stretch>
                  <a:fillRect l="-2330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558792" y="2939780"/>
                <a:ext cx="153409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</a:rPr>
                            <m:t>−8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8792" y="2939780"/>
                <a:ext cx="1534091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206020" y="2968406"/>
                <a:ext cx="140378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</a:rPr>
                            <m:t>−8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6020" y="2968406"/>
                <a:ext cx="1403782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362247" y="2498044"/>
                <a:ext cx="442578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 </m:t>
                        </m:r>
                        <m:r>
                          <a:rPr lang="cs-CZ" sz="2400" i="1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i="1">
                            <a:latin typeface="Cambria Math"/>
                          </a:rPr>
                          <m:t>−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∞;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4</m:t>
                        </m:r>
                      </m:e>
                    </m:d>
                  </m:oMath>
                </a14:m>
                <a:r>
                  <a:rPr lang="cs-CZ" dirty="0" smtClean="0"/>
                  <a:t>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"/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  <m:r>
                          <a:rPr lang="cs-CZ" sz="2400" i="1">
                            <a:latin typeface="Cambria Math"/>
                          </a:rPr>
                          <m:t>;</m:t>
                        </m:r>
                        <m:d>
                          <m:dPr>
                            <m:begChr m:val=""/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∞</m:t>
                            </m:r>
                          </m:e>
                        </m:d>
                      </m:e>
                    </m:d>
                  </m:oMath>
                </a14:m>
                <a:r>
                  <a:rPr lang="cs-CZ" sz="2400" dirty="0" smtClean="0"/>
                  <a:t> </a:t>
                </a:r>
                <a:endParaRPr lang="cs-CZ" sz="24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2247" y="2498044"/>
                <a:ext cx="4425786" cy="461665"/>
              </a:xfrm>
              <a:prstGeom prst="rect">
                <a:avLst/>
              </a:prstGeom>
              <a:blipFill rotWithShape="1">
                <a:blip r:embed="rId7"/>
                <a:stretch>
                  <a:fillRect t="-127632" r="-16391" b="-1973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279373" y="2939780"/>
                <a:ext cx="134312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</a:rPr>
                            <m:t>−8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9373" y="2939780"/>
                <a:ext cx="1343125" cy="46166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746748" y="3430071"/>
                <a:ext cx="245368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</a:rPr>
                            <m:t>−8</m:t>
                          </m:r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sz="2400" i="1">
                          <a:latin typeface="Cambria Math"/>
                        </a:rPr>
                        <m:t>𝑥</m:t>
                      </m:r>
                      <m:r>
                        <a:rPr lang="cs-CZ" sz="2400" i="1">
                          <a:latin typeface="Cambria Math"/>
                        </a:rPr>
                        <m:t>+2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748" y="3430071"/>
                <a:ext cx="2453685" cy="461665"/>
              </a:xfrm>
              <a:prstGeom prst="rect">
                <a:avLst/>
              </a:prstGeom>
              <a:blipFill rotWithShape="1">
                <a:blip r:embed="rId9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080558" y="3401445"/>
                <a:ext cx="266239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</a:rPr>
                            <m:t>−8</m:t>
                          </m:r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sz="2400" i="1">
                          <a:latin typeface="Cambria Math"/>
                        </a:rPr>
                        <m:t>𝑥</m:t>
                      </m:r>
                      <m:r>
                        <a:rPr lang="cs-CZ" sz="2400" i="1">
                          <a:latin typeface="Cambria Math"/>
                        </a:rPr>
                        <m:t>+2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80558" y="3401445"/>
                <a:ext cx="2662395" cy="461665"/>
              </a:xfrm>
              <a:prstGeom prst="rect">
                <a:avLst/>
              </a:prstGeom>
              <a:blipFill rotWithShape="1">
                <a:blip r:embed="rId10"/>
                <a:stretch>
                  <a:fillRect r="-229"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128647" y="3821177"/>
                <a:ext cx="2488117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−2</m:t>
                      </m:r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i="1" smtClean="0">
                          <a:latin typeface="Cambria Math"/>
                        </a:rPr>
                        <m:t>+8≥</m:t>
                      </m:r>
                      <m:r>
                        <a:rPr lang="cs-CZ" sz="2400" i="1">
                          <a:latin typeface="Cambria Math"/>
                        </a:rPr>
                        <m:t>𝑥</m:t>
                      </m:r>
                      <m:r>
                        <a:rPr lang="cs-CZ" sz="2400" i="1">
                          <a:latin typeface="Cambria Math"/>
                        </a:rPr>
                        <m:t>+2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8647" y="3821177"/>
                <a:ext cx="2488117" cy="461665"/>
              </a:xfrm>
              <a:prstGeom prst="rect">
                <a:avLst/>
              </a:prstGeom>
              <a:blipFill rotWithShape="1">
                <a:blip r:embed="rId11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791202" y="4252910"/>
                <a:ext cx="164250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−3</m:t>
                      </m:r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sz="2400" i="1" smtClean="0">
                          <a:latin typeface="Cambria Math"/>
                        </a:rPr>
                        <m:t>−</m:t>
                      </m:r>
                      <m:r>
                        <a:rPr lang="cs-CZ" sz="2400" b="0" i="1" smtClean="0">
                          <a:latin typeface="Cambria Math"/>
                        </a:rPr>
                        <m:t>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1202" y="4252910"/>
                <a:ext cx="1642501" cy="461665"/>
              </a:xfrm>
              <a:prstGeom prst="rect">
                <a:avLst/>
              </a:prstGeom>
              <a:blipFill rotWithShape="1">
                <a:blip r:embed="rId12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325837" y="4574774"/>
                <a:ext cx="101412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>
                          <a:latin typeface="Cambria Math"/>
                          <a:ea typeface="Cambria Math"/>
                        </a:rPr>
                        <m:t>≤</m:t>
                      </m:r>
                      <m:r>
                        <a:rPr lang="cs-CZ" sz="2400" b="0" i="0" smtClean="0">
                          <a:latin typeface="Cambria Math"/>
                          <a:ea typeface="Cambria Math"/>
                        </a:rPr>
                        <m:t>2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5837" y="4574774"/>
                <a:ext cx="1014124" cy="461665"/>
              </a:xfrm>
              <a:prstGeom prst="rect">
                <a:avLst/>
              </a:prstGeom>
              <a:blipFill rotWithShape="1">
                <a:blip r:embed="rId13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369867" y="5595484"/>
                <a:ext cx="2083776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 i="1" smtClean="0">
                          <a:latin typeface="Cambria Math"/>
                        </a:rPr>
                        <m:t>=</m:t>
                      </m:r>
                      <m:d>
                        <m:dPr>
                          <m:endChr m:val=""/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∞;</m:t>
                          </m:r>
                          <m:d>
                            <m:dPr>
                              <m:begChr m:val=""/>
                              <m:endChr m:val="⟩"/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9867" y="5595484"/>
                <a:ext cx="2083776" cy="461665"/>
              </a:xfrm>
              <a:prstGeom prst="rect">
                <a:avLst/>
              </a:prstGeom>
              <a:blipFill rotWithShape="1">
                <a:blip r:embed="rId14"/>
                <a:stretch>
                  <a:fillRect t="-127632" r="-28947" b="-1973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876802" y="3430513"/>
                <a:ext cx="225888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2</m:t>
                      </m:r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i="1" smtClean="0">
                          <a:latin typeface="Cambria Math"/>
                        </a:rPr>
                        <m:t>−8≥</m:t>
                      </m:r>
                      <m:r>
                        <a:rPr lang="cs-CZ" sz="2400" i="1">
                          <a:latin typeface="Cambria Math"/>
                        </a:rPr>
                        <m:t>𝑥</m:t>
                      </m:r>
                      <m:r>
                        <a:rPr lang="cs-CZ" sz="2400" i="1">
                          <a:latin typeface="Cambria Math"/>
                        </a:rPr>
                        <m:t>+2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6802" y="3430513"/>
                <a:ext cx="2258888" cy="461665"/>
              </a:xfrm>
              <a:prstGeom prst="rect">
                <a:avLst/>
              </a:prstGeom>
              <a:blipFill rotWithShape="1">
                <a:blip r:embed="rId15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918720" y="3874406"/>
                <a:ext cx="118404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8720" y="3874406"/>
                <a:ext cx="1184042" cy="461665"/>
              </a:xfrm>
              <a:prstGeom prst="rect">
                <a:avLst/>
              </a:prstGeom>
              <a:blipFill rotWithShape="1">
                <a:blip r:embed="rId16"/>
                <a:stretch>
                  <a:fillRect b="-2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054766" y="5534867"/>
                <a:ext cx="226081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 i="1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10;</m:t>
                          </m:r>
                          <m:d>
                            <m:dPr>
                              <m:begChr m:val=""/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∞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4766" y="5534867"/>
                <a:ext cx="2260812" cy="461665"/>
              </a:xfrm>
              <a:prstGeom prst="rect">
                <a:avLst/>
              </a:prstGeom>
              <a:blipFill rotWithShape="1">
                <a:blip r:embed="rId17"/>
                <a:stretch>
                  <a:fillRect t="-127632" r="-30458" b="-1973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Prstenec 24"/>
          <p:cNvSpPr/>
          <p:nvPr/>
        </p:nvSpPr>
        <p:spPr>
          <a:xfrm>
            <a:off x="5664705" y="3142673"/>
            <a:ext cx="103688" cy="113129"/>
          </a:xfrm>
          <a:prstGeom prst="donut">
            <a:avLst>
              <a:gd name="adj" fmla="val 41505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802127" y="1196752"/>
                <a:ext cx="101252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2127" y="1196752"/>
                <a:ext cx="1012521" cy="461665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296529" y="1218456"/>
                <a:ext cx="171841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2</m:t>
                      </m:r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i="1" smtClean="0">
                          <a:latin typeface="Cambria Math"/>
                        </a:rPr>
                        <m:t>−8=0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6529" y="1218456"/>
                <a:ext cx="1718419" cy="461665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8" name="Přímá spojnice se šipkou 27"/>
          <p:cNvCxnSpPr/>
          <p:nvPr/>
        </p:nvCxnSpPr>
        <p:spPr>
          <a:xfrm>
            <a:off x="5092883" y="1449288"/>
            <a:ext cx="557757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621169" y="1916831"/>
            <a:ext cx="3485555" cy="1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375207" y="1844824"/>
            <a:ext cx="0" cy="144016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621169" y="1516722"/>
                <a:ext cx="164737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 </m:t>
                          </m:r>
                          <m:r>
                            <a:rPr lang="cs-CZ" sz="20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−</m:t>
                          </m:r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∞;</m:t>
                          </m:r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21169" y="1516722"/>
                <a:ext cx="1647374" cy="400110"/>
              </a:xfrm>
              <a:prstGeom prst="rect">
                <a:avLst/>
              </a:prstGeom>
              <a:blipFill rotWithShape="1">
                <a:blip r:embed="rId20"/>
                <a:stretch>
                  <a:fillRect b="-30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483834" y="1516722"/>
                <a:ext cx="1461875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sz="2000" i="1">
                              <a:latin typeface="Cambria Math"/>
                            </a:rPr>
                            <m:t>;</m:t>
                          </m:r>
                          <m:d>
                            <m:dPr>
                              <m:begChr m:val=""/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∞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3834" y="1516722"/>
                <a:ext cx="1461875" cy="400110"/>
              </a:xfrm>
              <a:prstGeom prst="rect">
                <a:avLst/>
              </a:prstGeom>
              <a:blipFill rotWithShape="1">
                <a:blip r:embed="rId21"/>
                <a:stretch>
                  <a:fillRect t="-124615" r="-40167" b="-1969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TextovéPole 35"/>
          <p:cNvSpPr txBox="1"/>
          <p:nvPr/>
        </p:nvSpPr>
        <p:spPr>
          <a:xfrm>
            <a:off x="5161867" y="1916831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4</a:t>
            </a:r>
          </a:p>
        </p:txBody>
      </p:sp>
      <p:grpSp>
        <p:nvGrpSpPr>
          <p:cNvPr id="45" name="Skupina 44"/>
          <p:cNvGrpSpPr/>
          <p:nvPr/>
        </p:nvGrpSpPr>
        <p:grpSpPr>
          <a:xfrm>
            <a:off x="3241316" y="4859695"/>
            <a:ext cx="2376255" cy="535030"/>
            <a:chOff x="3241316" y="4859695"/>
            <a:chExt cx="2376255" cy="535030"/>
          </a:xfrm>
        </p:grpSpPr>
        <p:grpSp>
          <p:nvGrpSpPr>
            <p:cNvPr id="42" name="Skupina 41"/>
            <p:cNvGrpSpPr/>
            <p:nvPr/>
          </p:nvGrpSpPr>
          <p:grpSpPr>
            <a:xfrm>
              <a:off x="3241316" y="4916260"/>
              <a:ext cx="2376255" cy="478465"/>
              <a:chOff x="3200433" y="5124893"/>
              <a:chExt cx="2376255" cy="478465"/>
            </a:xfrm>
          </p:grpSpPr>
          <p:cxnSp>
            <p:nvCxnSpPr>
              <p:cNvPr id="38" name="Přímá spojnice 37"/>
              <p:cNvCxnSpPr/>
              <p:nvPr/>
            </p:nvCxnSpPr>
            <p:spPr>
              <a:xfrm>
                <a:off x="3200433" y="5460997"/>
                <a:ext cx="2376255" cy="0"/>
              </a:xfrm>
              <a:prstGeom prst="line">
                <a:avLst/>
              </a:prstGeom>
              <a:ln w="190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40" name="Volný tvar 39"/>
              <p:cNvSpPr/>
              <p:nvPr/>
            </p:nvSpPr>
            <p:spPr>
              <a:xfrm>
                <a:off x="3211033" y="5305647"/>
                <a:ext cx="1573618" cy="255181"/>
              </a:xfrm>
              <a:custGeom>
                <a:avLst/>
                <a:gdLst>
                  <a:gd name="connsiteX0" fmla="*/ 1573618 w 1573618"/>
                  <a:gd name="connsiteY0" fmla="*/ 255181 h 255181"/>
                  <a:gd name="connsiteX1" fmla="*/ 1573618 w 1573618"/>
                  <a:gd name="connsiteY1" fmla="*/ 0 h 255181"/>
                  <a:gd name="connsiteX2" fmla="*/ 10632 w 1573618"/>
                  <a:gd name="connsiteY2" fmla="*/ 0 h 255181"/>
                  <a:gd name="connsiteX3" fmla="*/ 0 w 1573618"/>
                  <a:gd name="connsiteY3" fmla="*/ 10632 h 2551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573618" h="255181">
                    <a:moveTo>
                      <a:pt x="1573618" y="255181"/>
                    </a:moveTo>
                    <a:lnTo>
                      <a:pt x="1573618" y="0"/>
                    </a:lnTo>
                    <a:lnTo>
                      <a:pt x="10632" y="0"/>
                    </a:lnTo>
                    <a:lnTo>
                      <a:pt x="0" y="10632"/>
                    </a:lnTo>
                  </a:path>
                </a:pathLst>
              </a:custGeom>
              <a:ln w="190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41" name="Volný tvar 40"/>
              <p:cNvSpPr/>
              <p:nvPr/>
            </p:nvSpPr>
            <p:spPr>
              <a:xfrm>
                <a:off x="3221665" y="5124893"/>
                <a:ext cx="988828" cy="478465"/>
              </a:xfrm>
              <a:custGeom>
                <a:avLst/>
                <a:gdLst>
                  <a:gd name="connsiteX0" fmla="*/ 988828 w 988828"/>
                  <a:gd name="connsiteY0" fmla="*/ 478465 h 478465"/>
                  <a:gd name="connsiteX1" fmla="*/ 988828 w 988828"/>
                  <a:gd name="connsiteY1" fmla="*/ 0 h 478465"/>
                  <a:gd name="connsiteX2" fmla="*/ 0 w 988828"/>
                  <a:gd name="connsiteY2" fmla="*/ 10633 h 4784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988828" h="478465">
                    <a:moveTo>
                      <a:pt x="988828" y="478465"/>
                    </a:moveTo>
                    <a:lnTo>
                      <a:pt x="988828" y="0"/>
                    </a:lnTo>
                    <a:lnTo>
                      <a:pt x="0" y="10633"/>
                    </a:lnTo>
                  </a:path>
                </a:pathLst>
              </a:custGeom>
              <a:ln w="19050">
                <a:solidFill>
                  <a:schemeClr val="tx1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43" name="Prstenec 42"/>
            <p:cNvSpPr/>
            <p:nvPr/>
          </p:nvSpPr>
          <p:spPr>
            <a:xfrm>
              <a:off x="4773690" y="5027720"/>
              <a:ext cx="103688" cy="113129"/>
            </a:xfrm>
            <a:prstGeom prst="donut">
              <a:avLst>
                <a:gd name="adj" fmla="val 41505"/>
              </a:avLst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44" name="Prstenec 43"/>
            <p:cNvSpPr/>
            <p:nvPr/>
          </p:nvSpPr>
          <p:spPr>
            <a:xfrm>
              <a:off x="4208605" y="4859695"/>
              <a:ext cx="103688" cy="113129"/>
            </a:xfrm>
            <a:prstGeom prst="donut">
              <a:avLst>
                <a:gd name="adj" fmla="val 41505"/>
              </a:avLst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4038725" y="5286569"/>
                <a:ext cx="101341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2      4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8725" y="5286569"/>
                <a:ext cx="1013419" cy="461665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0" name="Skupina 49"/>
          <p:cNvGrpSpPr/>
          <p:nvPr/>
        </p:nvGrpSpPr>
        <p:grpSpPr>
          <a:xfrm>
            <a:off x="3241316" y="5195799"/>
            <a:ext cx="1061904" cy="113129"/>
            <a:chOff x="3241316" y="5195799"/>
            <a:chExt cx="1061904" cy="113129"/>
          </a:xfrm>
        </p:grpSpPr>
        <p:cxnSp>
          <p:nvCxnSpPr>
            <p:cNvPr id="48" name="Přímá spojnice se šipkou 47"/>
            <p:cNvCxnSpPr/>
            <p:nvPr/>
          </p:nvCxnSpPr>
          <p:spPr>
            <a:xfrm flipH="1">
              <a:off x="3241316" y="5252364"/>
              <a:ext cx="1010060" cy="0"/>
            </a:xfrm>
            <a:prstGeom prst="straightConnector1">
              <a:avLst/>
            </a:prstGeom>
            <a:ln w="28575">
              <a:solidFill>
                <a:srgbClr val="990033"/>
              </a:solidFill>
              <a:tailEnd type="arrow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sp>
          <p:nvSpPr>
            <p:cNvPr id="49" name="Prstenec 48"/>
            <p:cNvSpPr/>
            <p:nvPr/>
          </p:nvSpPr>
          <p:spPr>
            <a:xfrm>
              <a:off x="4199532" y="5195799"/>
              <a:ext cx="103688" cy="113129"/>
            </a:xfrm>
            <a:prstGeom prst="donut">
              <a:avLst>
                <a:gd name="adj" fmla="val 41505"/>
              </a:avLst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5802127" y="4887575"/>
            <a:ext cx="2376255" cy="503132"/>
            <a:chOff x="5802127" y="4887575"/>
            <a:chExt cx="2376255" cy="503132"/>
          </a:xfrm>
        </p:grpSpPr>
        <p:sp>
          <p:nvSpPr>
            <p:cNvPr id="52" name="Volný tvar 51"/>
            <p:cNvSpPr/>
            <p:nvPr/>
          </p:nvSpPr>
          <p:spPr>
            <a:xfrm>
              <a:off x="7570381" y="4944140"/>
              <a:ext cx="531628" cy="446567"/>
            </a:xfrm>
            <a:custGeom>
              <a:avLst/>
              <a:gdLst>
                <a:gd name="connsiteX0" fmla="*/ 0 w 531628"/>
                <a:gd name="connsiteY0" fmla="*/ 446567 h 446567"/>
                <a:gd name="connsiteX1" fmla="*/ 10633 w 531628"/>
                <a:gd name="connsiteY1" fmla="*/ 0 h 446567"/>
                <a:gd name="connsiteX2" fmla="*/ 531628 w 531628"/>
                <a:gd name="connsiteY2" fmla="*/ 10632 h 446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31628" h="446567">
                  <a:moveTo>
                    <a:pt x="0" y="446567"/>
                  </a:moveTo>
                  <a:lnTo>
                    <a:pt x="10633" y="0"/>
                  </a:lnTo>
                  <a:lnTo>
                    <a:pt x="531628" y="10632"/>
                  </a:lnTo>
                </a:path>
              </a:pathLst>
            </a:custGeom>
            <a:ln w="19050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grpSp>
          <p:nvGrpSpPr>
            <p:cNvPr id="56" name="Skupina 55"/>
            <p:cNvGrpSpPr/>
            <p:nvPr/>
          </p:nvGrpSpPr>
          <p:grpSpPr>
            <a:xfrm>
              <a:off x="5802127" y="4887575"/>
              <a:ext cx="2376255" cy="471234"/>
              <a:chOff x="5802127" y="4887575"/>
              <a:chExt cx="2376255" cy="471234"/>
            </a:xfrm>
          </p:grpSpPr>
          <p:cxnSp>
            <p:nvCxnSpPr>
              <p:cNvPr id="39" name="Přímá spojnice 38"/>
              <p:cNvCxnSpPr/>
              <p:nvPr/>
            </p:nvCxnSpPr>
            <p:spPr>
              <a:xfrm>
                <a:off x="5802127" y="5268897"/>
                <a:ext cx="2376255" cy="0"/>
              </a:xfrm>
              <a:prstGeom prst="line">
                <a:avLst/>
              </a:prstGeom>
              <a:ln w="190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51" name="Volný tvar 50"/>
              <p:cNvSpPr/>
              <p:nvPr/>
            </p:nvSpPr>
            <p:spPr>
              <a:xfrm>
                <a:off x="6081823" y="5114260"/>
                <a:ext cx="1956391" cy="244549"/>
              </a:xfrm>
              <a:custGeom>
                <a:avLst/>
                <a:gdLst>
                  <a:gd name="connsiteX0" fmla="*/ 0 w 1956391"/>
                  <a:gd name="connsiteY0" fmla="*/ 244549 h 244549"/>
                  <a:gd name="connsiteX1" fmla="*/ 0 w 1956391"/>
                  <a:gd name="connsiteY1" fmla="*/ 0 h 244549"/>
                  <a:gd name="connsiteX2" fmla="*/ 1956391 w 1956391"/>
                  <a:gd name="connsiteY2" fmla="*/ 0 h 2445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956391" h="244549">
                    <a:moveTo>
                      <a:pt x="0" y="244549"/>
                    </a:moveTo>
                    <a:lnTo>
                      <a:pt x="0" y="0"/>
                    </a:lnTo>
                    <a:lnTo>
                      <a:pt x="1956391" y="0"/>
                    </a:lnTo>
                  </a:path>
                </a:pathLst>
              </a:custGeom>
              <a:ln w="1905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54" name="Prstenec 53"/>
              <p:cNvSpPr/>
              <p:nvPr/>
            </p:nvSpPr>
            <p:spPr>
              <a:xfrm>
                <a:off x="7524695" y="4887575"/>
                <a:ext cx="103688" cy="113129"/>
              </a:xfrm>
              <a:prstGeom prst="donut">
                <a:avLst>
                  <a:gd name="adj" fmla="val 41505"/>
                </a:avLst>
              </a:prstGeom>
            </p:spPr>
            <p:style>
              <a:lnRef idx="1">
                <a:schemeClr val="dk1"/>
              </a:lnRef>
              <a:fillRef idx="3">
                <a:schemeClr val="dk1"/>
              </a:fillRef>
              <a:effectRef idx="2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55" name="Prstenec 54"/>
              <p:cNvSpPr/>
              <p:nvPr/>
            </p:nvSpPr>
            <p:spPr>
              <a:xfrm>
                <a:off x="6029979" y="5047406"/>
                <a:ext cx="103688" cy="113129"/>
              </a:xfrm>
              <a:prstGeom prst="donut">
                <a:avLst>
                  <a:gd name="adj" fmla="val 41505"/>
                </a:avLst>
              </a:prstGeom>
            </p:spPr>
            <p:style>
              <a:lnRef idx="1">
                <a:schemeClr val="dk1"/>
              </a:lnRef>
              <a:fillRef idx="3">
                <a:schemeClr val="dk1"/>
              </a:fillRef>
              <a:effectRef idx="2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tx1"/>
                  </a:solidFill>
                </a:endParaRPr>
              </a:p>
            </p:txBody>
          </p:sp>
        </p:grpSp>
      </p:grpSp>
      <p:grpSp>
        <p:nvGrpSpPr>
          <p:cNvPr id="61" name="Skupina 60"/>
          <p:cNvGrpSpPr/>
          <p:nvPr/>
        </p:nvGrpSpPr>
        <p:grpSpPr>
          <a:xfrm>
            <a:off x="7524695" y="5212332"/>
            <a:ext cx="513519" cy="113129"/>
            <a:chOff x="7524695" y="5212332"/>
            <a:chExt cx="513519" cy="113129"/>
          </a:xfrm>
        </p:grpSpPr>
        <p:sp>
          <p:nvSpPr>
            <p:cNvPr id="53" name="Prstenec 52"/>
            <p:cNvSpPr/>
            <p:nvPr/>
          </p:nvSpPr>
          <p:spPr>
            <a:xfrm>
              <a:off x="7524695" y="5212332"/>
              <a:ext cx="103688" cy="113129"/>
            </a:xfrm>
            <a:prstGeom prst="donut">
              <a:avLst>
                <a:gd name="adj" fmla="val 41505"/>
              </a:avLst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cxnSp>
          <p:nvCxnSpPr>
            <p:cNvPr id="58" name="Přímá spojnice se šipkou 57"/>
            <p:cNvCxnSpPr/>
            <p:nvPr/>
          </p:nvCxnSpPr>
          <p:spPr>
            <a:xfrm>
              <a:off x="7570381" y="5268897"/>
              <a:ext cx="467833" cy="0"/>
            </a:xfrm>
            <a:prstGeom prst="straightConnector1">
              <a:avLst/>
            </a:prstGeom>
            <a:ln w="28575">
              <a:tailEnd type="arrow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5908427" y="5285118"/>
                <a:ext cx="199125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4                  10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8427" y="5285118"/>
                <a:ext cx="1991250" cy="461665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1588593" y="6003967"/>
                <a:ext cx="206781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/>
                          <a:ea typeface="Cambria Math"/>
                          <a:cs typeface="Arial" pitchFamily="34" charset="0"/>
                        </a:rPr>
                        <m:t>𝒦</m:t>
                      </m:r>
                      <m:r>
                        <a:rPr lang="cs-CZ" sz="2400" i="1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sSub>
                        <m:sSubPr>
                          <m:ctrlPr>
                            <a:rPr lang="cs-CZ" sz="24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𝒦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400" i="1">
                          <a:latin typeface="Cambria Math"/>
                          <a:ea typeface="Cambria Math"/>
                          <a:cs typeface="Arial" pitchFamily="34" charset="0"/>
                        </a:rPr>
                        <m:t>∪</m:t>
                      </m:r>
                      <m:sSub>
                        <m:sSubPr>
                          <m:ctrlPr>
                            <a:rPr lang="cs-CZ" sz="24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𝒦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8593" y="6003967"/>
                <a:ext cx="2067810" cy="461665"/>
              </a:xfrm>
              <a:prstGeom prst="rect">
                <a:avLst/>
              </a:prstGeom>
              <a:blipFill rotWithShape="1">
                <a:blip r:embed="rId24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7" name="Šipka doprava 66"/>
          <p:cNvSpPr/>
          <p:nvPr/>
        </p:nvSpPr>
        <p:spPr>
          <a:xfrm>
            <a:off x="3756962" y="6234799"/>
            <a:ext cx="494414" cy="45719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9" name="TextovéPole 68"/>
              <p:cNvSpPr txBox="1"/>
              <p:nvPr/>
            </p:nvSpPr>
            <p:spPr>
              <a:xfrm>
                <a:off x="4419629" y="6026825"/>
                <a:ext cx="353045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i="1">
                          <a:latin typeface="Cambria Math"/>
                        </a:rPr>
                        <m:t>=</m:t>
                      </m:r>
                      <m:r>
                        <a:rPr lang="cs-CZ" sz="2400" b="0" i="1" smtClean="0">
                          <a:latin typeface="Cambria Math"/>
                        </a:rPr>
                        <m:t>(</m:t>
                      </m:r>
                      <m:r>
                        <a:rPr lang="cs-CZ" sz="2400" i="1">
                          <a:latin typeface="Cambria Math"/>
                        </a:rPr>
                        <m:t>−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∞;</m:t>
                      </m:r>
                      <m:d>
                        <m:dPr>
                          <m:begChr m:val=""/>
                          <m:endChr m:val="⟩"/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</m:d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∪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10;</m:t>
                          </m:r>
                          <m:d>
                            <m:dPr>
                              <m:begChr m:val=""/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400" i="1">
                                  <a:latin typeface="Cambria Math"/>
                                  <a:ea typeface="Cambria Math"/>
                                </a:rPr>
                                <m:t>∞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9629" y="6026825"/>
                <a:ext cx="3530454" cy="461665"/>
              </a:xfrm>
              <a:prstGeom prst="rect">
                <a:avLst/>
              </a:prstGeom>
              <a:blipFill rotWithShape="1">
                <a:blip r:embed="rId25"/>
                <a:stretch>
                  <a:fillRect t="-129333" r="-19344" b="-201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15569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2" grpId="0" animBg="1"/>
      <p:bldP spid="12" grpId="1" animBg="1"/>
      <p:bldP spid="13" grpId="0" animBg="1"/>
      <p:bldP spid="13" grpId="1" animBg="1"/>
      <p:bldP spid="5" grpId="0"/>
      <p:bldP spid="6" grpId="0"/>
      <p:bldP spid="7" grpId="0"/>
      <p:bldP spid="11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 animBg="1"/>
      <p:bldP spid="4" grpId="0"/>
      <p:bldP spid="9" grpId="0"/>
      <p:bldP spid="32" grpId="0"/>
      <p:bldP spid="33" grpId="0"/>
      <p:bldP spid="36" grpId="0"/>
      <p:bldP spid="46" grpId="0"/>
      <p:bldP spid="63" grpId="0"/>
      <p:bldP spid="65" grpId="0"/>
      <p:bldP spid="67" grpId="0" animBg="1"/>
      <p:bldP spid="6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/>
          <a:lstStyle/>
          <a:p>
            <a:pPr algn="l"/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692696"/>
                <a:ext cx="8219256" cy="5832648"/>
              </a:xfrm>
            </p:spPr>
            <p:txBody>
              <a:bodyPr/>
              <a:lstStyle/>
              <a:p>
                <a:pPr>
                  <a:buFont typeface="Wingdings" pitchFamily="2" charset="2"/>
                  <a:buChar char="§"/>
                </a:pPr>
                <a:r>
                  <a:rPr lang="cs-CZ" sz="2400" b="1" dirty="0" smtClean="0">
                    <a:latin typeface="Arial" pitchFamily="34" charset="0"/>
                    <a:cs typeface="Arial" pitchFamily="34" charset="0"/>
                  </a:rPr>
                  <a:t>Př. 2</a:t>
                </a:r>
                <a:r>
                  <a:rPr lang="cs-CZ" sz="2400" b="1" dirty="0" smtClean="0"/>
                  <a:t>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Řešte </a:t>
                </a:r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:</a:t>
                </a:r>
                <a:r>
                  <a:rPr lang="cs-CZ" sz="2400" dirty="0"/>
                  <a:t>	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2</m:t>
                    </m:r>
                    <m:r>
                      <m:rPr>
                        <m:sty m:val="p"/>
                      </m:rPr>
                      <a:rPr lang="cs-CZ" sz="2400" b="0" i="0" smtClean="0">
                        <a:latin typeface="Cambria Math"/>
                      </a:rPr>
                      <m:t>x</m:t>
                    </m:r>
                    <m:r>
                      <a:rPr lang="cs-CZ" sz="2400" b="0" i="0" smtClean="0">
                        <a:latin typeface="Cambria Math"/>
                      </a:rPr>
                      <m:t>−</m:t>
                    </m:r>
                    <m:d>
                      <m:dPr>
                        <m:begChr m:val="|"/>
                        <m:endChr m:val="|"/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  <m:r>
                          <a:rPr lang="cs-CZ" sz="2400" i="1">
                            <a:latin typeface="Cambria Math"/>
                          </a:rPr>
                          <m:t>𝑥</m:t>
                        </m:r>
                        <m:r>
                          <a:rPr lang="cs-CZ" sz="2400" i="1">
                            <a:latin typeface="Cambria Math"/>
                          </a:rPr>
                          <m:t>−6</m:t>
                        </m:r>
                      </m:e>
                    </m:d>
                    <m:r>
                      <a:rPr lang="cs-CZ" sz="2400" i="1"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4</m:t>
                    </m:r>
                  </m:oMath>
                </a14:m>
                <a:endParaRPr lang="cs-CZ" sz="2400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	</a:t>
                </a:r>
                <a:r>
                  <a:rPr lang="cs-CZ" sz="2800" dirty="0" smtClean="0"/>
                  <a:t>nulový bod:</a:t>
                </a: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Font typeface="Wingdings" pitchFamily="2" charset="2"/>
                  <a:buChar char="§"/>
                </a:pPr>
                <a:endParaRPr lang="cs-CZ" sz="2400" dirty="0" smtClean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10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 algn="ctr">
                  <a:buNone/>
                </a:pPr>
                <a:endParaRPr lang="cs-CZ" sz="2400" b="0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 algn="ctr">
                  <a:buNone/>
                </a:pPr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dirty="0">
                  <a:solidFill>
                    <a:srgbClr val="990033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692696"/>
                <a:ext cx="8219256" cy="5832648"/>
              </a:xfrm>
              <a:blipFill rotWithShape="1">
                <a:blip r:embed="rId2"/>
                <a:stretch>
                  <a:fillRect l="-964" t="-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4557274"/>
              </p:ext>
            </p:extLst>
          </p:nvPr>
        </p:nvGraphicFramePr>
        <p:xfrm>
          <a:off x="899592" y="2492896"/>
          <a:ext cx="7344816" cy="3566160"/>
        </p:xfrm>
        <a:graphic>
          <a:graphicData uri="http://schemas.openxmlformats.org/drawingml/2006/table">
            <a:tbl>
              <a:tblPr>
                <a:tableStyleId>{073A0DAA-6AF3-43AB-8588-CEC1D06C72B9}</a:tableStyleId>
              </a:tblPr>
              <a:tblGrid>
                <a:gridCol w="2376264"/>
                <a:gridCol w="2448272"/>
                <a:gridCol w="2520280"/>
              </a:tblGrid>
              <a:tr h="149488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i="0" dirty="0" smtClean="0"/>
                    </a:p>
                    <a:p>
                      <a:endParaRPr lang="cs-CZ" sz="2400" i="0" dirty="0" smtClean="0"/>
                    </a:p>
                    <a:p>
                      <a:pPr algn="ctr"/>
                      <a:endParaRPr lang="cs-CZ" sz="2400" dirty="0" smtClean="0"/>
                    </a:p>
                    <a:p>
                      <a:pPr algn="ctr"/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12" name="Čárový popisek 2 11"/>
              <p:cNvSpPr/>
              <p:nvPr/>
            </p:nvSpPr>
            <p:spPr>
              <a:xfrm>
                <a:off x="5768393" y="5929105"/>
                <a:ext cx="2794858" cy="861468"/>
              </a:xfrm>
              <a:prstGeom prst="borderCallout2">
                <a:avLst>
                  <a:gd name="adj1" fmla="val 18750"/>
                  <a:gd name="adj2" fmla="val -8333"/>
                  <a:gd name="adj3" fmla="val -35557"/>
                  <a:gd name="adj4" fmla="val -10580"/>
                  <a:gd name="adj5" fmla="val -26562"/>
                  <a:gd name="adj6" fmla="val 13427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𝑝𝑟𝑜𝑡𝑜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ž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𝑗𝑑𝑒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</m:oMath>
                  </m:oMathPara>
                </a14:m>
                <a:endParaRPr lang="cs-CZ" sz="2400" b="0" i="1" dirty="0" smtClean="0">
                  <a:latin typeface="Cambria Math"/>
                  <a:cs typeface="Arial" pitchFamily="34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𝑜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𝑝𝑟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ů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𝑛𝑖𝑘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ř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š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𝑒𝑛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í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𝐼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2" name="Čárový popisek 2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8393" y="5929105"/>
                <a:ext cx="2794858" cy="861468"/>
              </a:xfrm>
              <a:prstGeom prst="borderCallout2">
                <a:avLst>
                  <a:gd name="adj1" fmla="val 18750"/>
                  <a:gd name="adj2" fmla="val -8333"/>
                  <a:gd name="adj3" fmla="val -35557"/>
                  <a:gd name="adj4" fmla="val -10580"/>
                  <a:gd name="adj5" fmla="val -26562"/>
                  <a:gd name="adj6" fmla="val 13427"/>
                </a:avLst>
              </a:prstGeom>
              <a:blipFill rotWithShape="1">
                <a:blip r:embed="rId3"/>
                <a:stretch>
                  <a:fillRect b="-5612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Čárový popisek 2 12"/>
              <p:cNvSpPr/>
              <p:nvPr/>
            </p:nvSpPr>
            <p:spPr>
              <a:xfrm>
                <a:off x="535657" y="4980243"/>
                <a:ext cx="2647034" cy="948862"/>
              </a:xfrm>
              <a:prstGeom prst="borderCallout2">
                <a:avLst>
                  <a:gd name="adj1" fmla="val 107274"/>
                  <a:gd name="adj2" fmla="val 84560"/>
                  <a:gd name="adj3" fmla="val 121841"/>
                  <a:gd name="adj4" fmla="val 99309"/>
                  <a:gd name="adj5" fmla="val 109313"/>
                  <a:gd name="adj6" fmla="val 115113"/>
                </a:avLst>
              </a:prstGeom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𝑝𝑟𝑜𝑡𝑜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ž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𝑗𝑑𝑒</m:t>
                      </m:r>
                    </m:oMath>
                  </m:oMathPara>
                </a14:m>
                <a:endParaRPr lang="cs-CZ" sz="2400" b="0" i="1" dirty="0" smtClean="0">
                  <a:latin typeface="Cambria Math"/>
                  <a:cs typeface="Arial" pitchFamily="34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𝑜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𝑝𝑟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ů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𝑛𝑖𝑘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ř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š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𝑒𝑛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í 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𝑎</m:t>
                      </m:r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sSub>
                        <m:sSubPr>
                          <m:ctrlPr>
                            <a:rPr lang="cs-CZ" sz="2400" b="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b="0" i="1" dirty="0" smtClean="0">
                              <a:latin typeface="Cambria Math"/>
                              <a:cs typeface="Arial" pitchFamily="34" charset="0"/>
                            </a:rPr>
                            <m:t>𝐼</m:t>
                          </m:r>
                        </m:e>
                        <m:sub>
                          <m:r>
                            <a:rPr lang="cs-CZ" sz="2400" b="0" i="1" dirty="0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400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</m:oMath>
                  </m:oMathPara>
                </a14:m>
                <a:endParaRPr lang="cs-CZ" sz="2400" b="0" i="1" dirty="0" smtClean="0">
                  <a:latin typeface="Cambria Math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3" name="Čárový popisek 2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5657" y="4980243"/>
                <a:ext cx="2647034" cy="948862"/>
              </a:xfrm>
              <a:prstGeom prst="borderCallout2">
                <a:avLst>
                  <a:gd name="adj1" fmla="val 107274"/>
                  <a:gd name="adj2" fmla="val 84560"/>
                  <a:gd name="adj3" fmla="val 121841"/>
                  <a:gd name="adj4" fmla="val 99309"/>
                  <a:gd name="adj5" fmla="val 109313"/>
                  <a:gd name="adj6" fmla="val 115113"/>
                </a:avLst>
              </a:prstGeom>
              <a:blipFill rotWithShape="1">
                <a:blip r:embed="rId4"/>
                <a:stretch>
                  <a:fillRect l="-2330"/>
                </a:stretch>
              </a:blipFill>
              <a:ln>
                <a:solidFill>
                  <a:srgbClr val="990033"/>
                </a:solidFill>
                <a:headEnd type="none" w="med" len="med"/>
                <a:tailEnd type="triangle" w="med" len="med"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558792" y="2939780"/>
                <a:ext cx="153409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solidFill>
                            <a:srgbClr val="990033"/>
                          </a:solidFill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</a:rPr>
                            <m:t>−6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8792" y="2939780"/>
                <a:ext cx="1534091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206020" y="2968406"/>
                <a:ext cx="140378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</a:rPr>
                            <m:t>−6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6020" y="2968406"/>
                <a:ext cx="1403782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362247" y="2498044"/>
                <a:ext cx="442578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</a:rPr>
                          <m:t> </m:t>
                        </m:r>
                        <m:r>
                          <a:rPr lang="cs-CZ" sz="2400" i="1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d>
                      <m:dPr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i="1">
                            <a:latin typeface="Cambria Math"/>
                          </a:rPr>
                          <m:t>−</m:t>
                        </m:r>
                        <m:r>
                          <a:rPr lang="cs-CZ" sz="2400" i="1">
                            <a:latin typeface="Cambria Math"/>
                            <a:ea typeface="Cambria Math"/>
                          </a:rPr>
                          <m:t>∞;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</m:d>
                  </m:oMath>
                </a14:m>
                <a:r>
                  <a:rPr lang="cs-CZ" dirty="0" smtClean="0"/>
                  <a:t>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𝐼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"/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  <m:r>
                          <a:rPr lang="cs-CZ" sz="2400" i="1">
                            <a:latin typeface="Cambria Math"/>
                          </a:rPr>
                          <m:t>;</m:t>
                        </m:r>
                        <m:d>
                          <m:dPr>
                            <m:begChr m:val=""/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i="1">
                                <a:latin typeface="Cambria Math"/>
                                <a:ea typeface="Cambria Math"/>
                              </a:rPr>
                              <m:t>∞</m:t>
                            </m:r>
                          </m:e>
                        </m:d>
                      </m:e>
                    </m:d>
                  </m:oMath>
                </a14:m>
                <a:r>
                  <a:rPr lang="cs-CZ" sz="2400" dirty="0" smtClean="0"/>
                  <a:t> </a:t>
                </a:r>
                <a:endParaRPr lang="cs-CZ" sz="24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2247" y="2498044"/>
                <a:ext cx="4425786" cy="461665"/>
              </a:xfrm>
              <a:prstGeom prst="rect">
                <a:avLst/>
              </a:prstGeom>
              <a:blipFill rotWithShape="1">
                <a:blip r:embed="rId7"/>
                <a:stretch>
                  <a:fillRect t="-127632" r="-16391" b="-1973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279373" y="2939780"/>
                <a:ext cx="134312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</a:rPr>
                            <m:t>−6</m:t>
                          </m:r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9373" y="2939780"/>
                <a:ext cx="1343125" cy="46166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746748" y="3430071"/>
                <a:ext cx="262360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2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−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</a:rPr>
                            <m:t>−6</m:t>
                          </m:r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748" y="3430071"/>
                <a:ext cx="2623603" cy="46166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182691" y="3401445"/>
                <a:ext cx="266239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2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2400" i="1">
                              <a:latin typeface="Cambria Math"/>
                            </a:rPr>
                            <m:t>𝑥</m:t>
                          </m:r>
                          <m:r>
                            <a:rPr lang="cs-CZ" sz="2400" i="1">
                              <a:latin typeface="Cambria Math"/>
                            </a:rPr>
                            <m:t>−6</m:t>
                          </m:r>
                        </m:e>
                      </m:d>
                      <m:r>
                        <a:rPr lang="cs-CZ" sz="2400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2691" y="3401445"/>
                <a:ext cx="2662395" cy="46166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298599" y="3791245"/>
                <a:ext cx="135396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5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8599" y="3791245"/>
                <a:ext cx="1353960" cy="46166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545434" y="4242164"/>
                <a:ext cx="101412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5434" y="4242164"/>
                <a:ext cx="1014124" cy="46166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369867" y="5595484"/>
                <a:ext cx="128919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 i="1" smtClean="0">
                          <a:latin typeface="Cambria Math"/>
                        </a:rPr>
                        <m:t>=</m:t>
                      </m:r>
                      <m:r>
                        <a:rPr lang="en-US" sz="2400" b="0" i="1" smtClean="0">
                          <a:latin typeface="Cambria Math"/>
                        </a:rPr>
                        <m:t>{}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9867" y="5595484"/>
                <a:ext cx="1289199" cy="461665"/>
              </a:xfrm>
              <a:prstGeom prst="rect">
                <a:avLst/>
              </a:prstGeom>
              <a:blipFill rotWithShape="1">
                <a:blip r:embed="rId13"/>
                <a:stretch>
                  <a:fillRect b="-19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664705" y="3422400"/>
                <a:ext cx="268426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2</m:t>
                      </m:r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/>
                            </a:rPr>
                            <m:t>−6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&gt;4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4705" y="3422400"/>
                <a:ext cx="2684261" cy="46166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729555" y="3874406"/>
                <a:ext cx="242880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2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−3</m:t>
                      </m:r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+6</m:t>
                      </m:r>
                      <m:r>
                        <a:rPr lang="cs-CZ" sz="2400" i="1"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9555" y="3874406"/>
                <a:ext cx="2428805" cy="46166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054766" y="5534867"/>
                <a:ext cx="1368836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𝒦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 i="1">
                          <a:latin typeface="Cambria Math"/>
                        </a:rPr>
                        <m:t>=</m:t>
                      </m:r>
                      <m:r>
                        <a:rPr lang="en-US" sz="2400" i="1">
                          <a:latin typeface="Cambria Math"/>
                        </a:rPr>
                        <m:t>{}</m:t>
                      </m:r>
                    </m:oMath>
                  </m:oMathPara>
                </a14:m>
                <a:endParaRPr lang="cs-CZ" sz="2400" dirty="0"/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54766" y="5534867"/>
                <a:ext cx="1368836" cy="830997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Prstenec 24"/>
          <p:cNvSpPr/>
          <p:nvPr/>
        </p:nvSpPr>
        <p:spPr>
          <a:xfrm>
            <a:off x="5664705" y="3142673"/>
            <a:ext cx="103688" cy="113129"/>
          </a:xfrm>
          <a:prstGeom prst="donut">
            <a:avLst>
              <a:gd name="adj" fmla="val 41505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801268" y="1238692"/>
                <a:ext cx="101252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1268" y="1238692"/>
                <a:ext cx="1012521" cy="461665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208757" y="1235431"/>
                <a:ext cx="171841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</a:rPr>
                        <m:t>3</m:t>
                      </m:r>
                      <m:r>
                        <a:rPr lang="cs-CZ" sz="2400" i="1" smtClean="0">
                          <a:latin typeface="Cambria Math"/>
                        </a:rPr>
                        <m:t>𝑥</m:t>
                      </m:r>
                      <m:r>
                        <a:rPr lang="cs-CZ" sz="2400" i="1" smtClean="0">
                          <a:latin typeface="Cambria Math"/>
                        </a:rPr>
                        <m:t>−6=0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8757" y="1235431"/>
                <a:ext cx="1718419" cy="461665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8" name="Přímá spojnice se šipkou 27"/>
          <p:cNvCxnSpPr/>
          <p:nvPr/>
        </p:nvCxnSpPr>
        <p:spPr>
          <a:xfrm>
            <a:off x="5171798" y="1497310"/>
            <a:ext cx="557757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558792" y="2018557"/>
            <a:ext cx="3396608" cy="1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354103" y="1937713"/>
            <a:ext cx="0" cy="144016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632891" y="1609611"/>
                <a:ext cx="170348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 </m:t>
                          </m:r>
                          <m:r>
                            <a:rPr lang="cs-CZ" sz="20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−</m:t>
                          </m:r>
                          <m:r>
                            <a:rPr lang="cs-CZ" sz="2000" i="1">
                              <a:latin typeface="Cambria Math"/>
                              <a:ea typeface="Cambria Math"/>
                            </a:rPr>
                            <m:t>∞;</m:t>
                          </m:r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cs-CZ" sz="200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2891" y="1609611"/>
                <a:ext cx="1703480" cy="400110"/>
              </a:xfrm>
              <a:prstGeom prst="rect">
                <a:avLst/>
              </a:prstGeom>
              <a:blipFill rotWithShape="1">
                <a:blip r:embed="rId19"/>
                <a:stretch>
                  <a:fillRect b="-15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456845" y="1620579"/>
                <a:ext cx="1461875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/>
                            </a:rPr>
                            <m:t>𝐼</m:t>
                          </m:r>
                        </m:e>
                        <m:sub>
                          <m:r>
                            <a:rPr lang="cs-CZ" sz="2000" i="1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000" i="1">
                              <a:latin typeface="Cambria Math"/>
                            </a:rPr>
                            <m:t>;</m:t>
                          </m:r>
                          <m:d>
                            <m:dPr>
                              <m:begChr m:val=""/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∞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6845" y="1620579"/>
                <a:ext cx="1461875" cy="400110"/>
              </a:xfrm>
              <a:prstGeom prst="rect">
                <a:avLst/>
              </a:prstGeom>
              <a:blipFill rotWithShape="1">
                <a:blip r:embed="rId20"/>
                <a:stretch>
                  <a:fillRect t="-124615" r="-40000" b="-1969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TextovéPole 35"/>
          <p:cNvSpPr txBox="1"/>
          <p:nvPr/>
        </p:nvSpPr>
        <p:spPr>
          <a:xfrm>
            <a:off x="5193667" y="2018557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43" name="Prstenec 42"/>
          <p:cNvSpPr/>
          <p:nvPr/>
        </p:nvSpPr>
        <p:spPr>
          <a:xfrm>
            <a:off x="4350262" y="4990841"/>
            <a:ext cx="103688" cy="113129"/>
          </a:xfrm>
          <a:prstGeom prst="donut">
            <a:avLst>
              <a:gd name="adj" fmla="val 41505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Prstenec 43"/>
          <p:cNvSpPr/>
          <p:nvPr/>
        </p:nvSpPr>
        <p:spPr>
          <a:xfrm>
            <a:off x="4350771" y="4831010"/>
            <a:ext cx="103688" cy="113129"/>
          </a:xfrm>
          <a:prstGeom prst="donut">
            <a:avLst>
              <a:gd name="adj" fmla="val 41505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4148671" y="5241849"/>
                <a:ext cx="50686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2 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8671" y="5241849"/>
                <a:ext cx="506869" cy="461665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9" name="Přímá spojnice 38"/>
          <p:cNvCxnSpPr/>
          <p:nvPr/>
        </p:nvCxnSpPr>
        <p:spPr>
          <a:xfrm>
            <a:off x="5922035" y="5212332"/>
            <a:ext cx="2167978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4" name="Prstenec 53"/>
          <p:cNvSpPr/>
          <p:nvPr/>
        </p:nvSpPr>
        <p:spPr>
          <a:xfrm>
            <a:off x="6780915" y="5061440"/>
            <a:ext cx="103688" cy="113129"/>
          </a:xfrm>
          <a:prstGeom prst="donut">
            <a:avLst>
              <a:gd name="adj" fmla="val 41505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5" name="Prstenec 54"/>
          <p:cNvSpPr/>
          <p:nvPr/>
        </p:nvSpPr>
        <p:spPr>
          <a:xfrm>
            <a:off x="6780915" y="4894805"/>
            <a:ext cx="103688" cy="113129"/>
          </a:xfrm>
          <a:prstGeom prst="donut">
            <a:avLst>
              <a:gd name="adj" fmla="val 41505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Volný tvar 50"/>
          <p:cNvSpPr/>
          <p:nvPr/>
        </p:nvSpPr>
        <p:spPr>
          <a:xfrm>
            <a:off x="6845447" y="4920548"/>
            <a:ext cx="1300006" cy="375939"/>
          </a:xfrm>
          <a:custGeom>
            <a:avLst/>
            <a:gdLst>
              <a:gd name="connsiteX0" fmla="*/ 0 w 1956391"/>
              <a:gd name="connsiteY0" fmla="*/ 244549 h 244549"/>
              <a:gd name="connsiteX1" fmla="*/ 0 w 1956391"/>
              <a:gd name="connsiteY1" fmla="*/ 0 h 244549"/>
              <a:gd name="connsiteX2" fmla="*/ 1956391 w 1956391"/>
              <a:gd name="connsiteY2" fmla="*/ 0 h 244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956391" h="244549">
                <a:moveTo>
                  <a:pt x="0" y="244549"/>
                </a:moveTo>
                <a:lnTo>
                  <a:pt x="0" y="0"/>
                </a:lnTo>
                <a:lnTo>
                  <a:pt x="1956391" y="0"/>
                </a:lnTo>
              </a:path>
            </a:pathLst>
          </a:cu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6561143" y="5285118"/>
                <a:ext cx="43954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1143" y="5285118"/>
                <a:ext cx="439543" cy="461665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1588593" y="6003967"/>
                <a:ext cx="206781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/>
                          <a:ea typeface="Cambria Math"/>
                          <a:cs typeface="Arial" pitchFamily="34" charset="0"/>
                        </a:rPr>
                        <m:t>𝒦</m:t>
                      </m:r>
                      <m:r>
                        <a:rPr lang="cs-CZ" sz="2400" i="1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sSub>
                        <m:sSubPr>
                          <m:ctrlPr>
                            <a:rPr lang="cs-CZ" sz="24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𝒦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400" i="1">
                          <a:latin typeface="Cambria Math"/>
                          <a:ea typeface="Cambria Math"/>
                          <a:cs typeface="Arial" pitchFamily="34" charset="0"/>
                        </a:rPr>
                        <m:t>∪</m:t>
                      </m:r>
                      <m:sSub>
                        <m:sSubPr>
                          <m:ctrlPr>
                            <a:rPr lang="cs-CZ" sz="24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𝒦</m:t>
                          </m:r>
                        </m:e>
                        <m:sub>
                          <m:r>
                            <a:rPr lang="cs-CZ" sz="24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8593" y="6003967"/>
                <a:ext cx="2067810" cy="461665"/>
              </a:xfrm>
              <a:prstGeom prst="rect">
                <a:avLst/>
              </a:prstGeom>
              <a:blipFill rotWithShape="1">
                <a:blip r:embed="rId23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7" name="Šipka doprava 66"/>
          <p:cNvSpPr/>
          <p:nvPr/>
        </p:nvSpPr>
        <p:spPr>
          <a:xfrm>
            <a:off x="3756962" y="6234799"/>
            <a:ext cx="494414" cy="45719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9" name="TextovéPole 68"/>
              <p:cNvSpPr txBox="1"/>
              <p:nvPr/>
            </p:nvSpPr>
            <p:spPr>
              <a:xfrm>
                <a:off x="4419629" y="6026825"/>
                <a:ext cx="1258806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𝒦</m:t>
                      </m:r>
                      <m:r>
                        <a:rPr lang="cs-CZ" sz="2400" i="1">
                          <a:latin typeface="Cambria Math"/>
                        </a:rPr>
                        <m:t>=</m:t>
                      </m:r>
                      <m:r>
                        <a:rPr lang="en-US" sz="2400" i="1">
                          <a:latin typeface="Cambria Math"/>
                        </a:rPr>
                        <m:t>{}</m:t>
                      </m:r>
                    </m:oMath>
                  </m:oMathPara>
                </a14:m>
                <a:endParaRPr lang="cs-CZ" sz="2400" dirty="0"/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9629" y="6026825"/>
                <a:ext cx="1258806" cy="830997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365457" y="4259505"/>
                <a:ext cx="147258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−</m:t>
                      </m:r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&gt;−2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65457" y="4259505"/>
                <a:ext cx="1472583" cy="461665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6847128" y="4564181"/>
                <a:ext cx="101412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&lt;2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47128" y="4564181"/>
                <a:ext cx="1014124" cy="461665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9" name="Přímá spojnice 58"/>
          <p:cNvCxnSpPr/>
          <p:nvPr/>
        </p:nvCxnSpPr>
        <p:spPr>
          <a:xfrm>
            <a:off x="4372907" y="5061440"/>
            <a:ext cx="1108538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1" name="Volný tvar 40"/>
          <p:cNvSpPr/>
          <p:nvPr/>
        </p:nvSpPr>
        <p:spPr>
          <a:xfrm>
            <a:off x="3413278" y="4880344"/>
            <a:ext cx="988828" cy="478465"/>
          </a:xfrm>
          <a:custGeom>
            <a:avLst/>
            <a:gdLst>
              <a:gd name="connsiteX0" fmla="*/ 988828 w 988828"/>
              <a:gd name="connsiteY0" fmla="*/ 478465 h 478465"/>
              <a:gd name="connsiteX1" fmla="*/ 988828 w 988828"/>
              <a:gd name="connsiteY1" fmla="*/ 0 h 478465"/>
              <a:gd name="connsiteX2" fmla="*/ 0 w 988828"/>
              <a:gd name="connsiteY2" fmla="*/ 10633 h 4784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88828" h="478465">
                <a:moveTo>
                  <a:pt x="988828" y="478465"/>
                </a:moveTo>
                <a:lnTo>
                  <a:pt x="988828" y="0"/>
                </a:lnTo>
                <a:lnTo>
                  <a:pt x="0" y="10633"/>
                </a:lnTo>
              </a:path>
            </a:pathLst>
          </a:cu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38" name="Přímá spojnice 37"/>
          <p:cNvCxnSpPr/>
          <p:nvPr/>
        </p:nvCxnSpPr>
        <p:spPr>
          <a:xfrm>
            <a:off x="3340294" y="5212332"/>
            <a:ext cx="2376255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5859409" y="5110730"/>
            <a:ext cx="934109" cy="0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554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2" grpId="0" animBg="1"/>
      <p:bldP spid="12" grpId="1" animBg="1"/>
      <p:bldP spid="13" grpId="0" animBg="1"/>
      <p:bldP spid="13" grpId="1" animBg="1"/>
      <p:bldP spid="5" grpId="0"/>
      <p:bldP spid="6" grpId="0"/>
      <p:bldP spid="7" grpId="0"/>
      <p:bldP spid="11" grpId="0"/>
      <p:bldP spid="16" grpId="0"/>
      <p:bldP spid="17" grpId="0"/>
      <p:bldP spid="18" grpId="0"/>
      <p:bldP spid="19" grpId="0"/>
      <p:bldP spid="21" grpId="0"/>
      <p:bldP spid="22" grpId="0"/>
      <p:bldP spid="23" grpId="0"/>
      <p:bldP spid="24" grpId="0"/>
      <p:bldP spid="25" grpId="0" animBg="1"/>
      <p:bldP spid="4" grpId="0"/>
      <p:bldP spid="9" grpId="0"/>
      <p:bldP spid="32" grpId="0"/>
      <p:bldP spid="33" grpId="0"/>
      <p:bldP spid="36" grpId="0"/>
      <p:bldP spid="43" grpId="0" animBg="1"/>
      <p:bldP spid="44" grpId="0" animBg="1"/>
      <p:bldP spid="46" grpId="0"/>
      <p:bldP spid="54" grpId="0" animBg="1"/>
      <p:bldP spid="55" grpId="0" animBg="1"/>
      <p:bldP spid="51" grpId="0" animBg="1"/>
      <p:bldP spid="63" grpId="0"/>
      <p:bldP spid="65" grpId="0"/>
      <p:bldP spid="67" grpId="0" animBg="1"/>
      <p:bldP spid="69" grpId="0"/>
      <p:bldP spid="15" grpId="0"/>
      <p:bldP spid="26" grpId="0"/>
      <p:bldP spid="4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u="sng" dirty="0" smtClean="0"/>
              <a:t>Lineární rovnice a nerovnice s absolutní hodnotou</a:t>
            </a:r>
            <a:endParaRPr lang="cs-CZ" sz="2800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196752"/>
                <a:ext cx="8229600" cy="4929411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400" dirty="0" smtClean="0"/>
                  <a:t>Procvičování: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Řešte v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ea typeface="Cambria Math"/>
                      </a:rPr>
                      <m:t>ℛ</m:t>
                    </m:r>
                  </m:oMath>
                </a14:m>
                <a:r>
                  <a:rPr lang="cs-CZ" sz="2400" dirty="0" smtClean="0"/>
                  <a:t>:</a:t>
                </a:r>
              </a:p>
              <a:p>
                <a:pPr marL="457200" indent="-457200">
                  <a:buFont typeface="+mj-lt"/>
                  <a:buAutoNum type="arabicParenR"/>
                </a:pPr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</a:rPr>
                      <m:t>1−</m:t>
                    </m:r>
                    <m:d>
                      <m:dPr>
                        <m:begChr m:val="|"/>
                        <m:endChr m:val="|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x</m:t>
                        </m:r>
                        <m:r>
                          <a:rPr lang="cs-CZ" sz="2400" b="0" i="0" smtClean="0"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sz="2400" b="0" i="0" smtClean="0">
                        <a:latin typeface="Cambria Math"/>
                      </a:rPr>
                      <m:t>=</m:t>
                    </m:r>
                    <m:r>
                      <m:rPr>
                        <m:sty m:val="p"/>
                      </m:rPr>
                      <a:rPr lang="cs-CZ" sz="2400" b="0" i="0" smtClean="0">
                        <a:latin typeface="Cambria Math"/>
                      </a:rPr>
                      <m:t>x</m:t>
                    </m:r>
                    <m:r>
                      <a:rPr lang="cs-CZ" sz="2400" b="0" i="0" smtClean="0">
                        <a:latin typeface="Cambria Math"/>
                      </a:rPr>
                      <m:t>−2</m:t>
                    </m:r>
                  </m:oMath>
                </a14:m>
                <a:endParaRPr lang="cs-CZ" sz="2400" b="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400" i="1" smtClean="0">
                            <a:latin typeface="Cambria Math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x</m:t>
                        </m:r>
                        <m:r>
                          <a:rPr lang="cs-CZ" sz="2400" b="0" i="0" smtClean="0">
                            <a:latin typeface="Cambria Math"/>
                          </a:rPr>
                          <m:t>+2</m:t>
                        </m:r>
                      </m:e>
                    </m:d>
                    <m:r>
                      <a:rPr lang="cs-CZ" sz="2400" b="0" i="0" smtClean="0">
                        <a:latin typeface="Cambria Math"/>
                      </a:rPr>
                      <m:t>−</m:t>
                    </m:r>
                    <m:d>
                      <m:dPr>
                        <m:begChr m:val="|"/>
                        <m:endChr m:val="|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0" smtClean="0">
                            <a:latin typeface="Cambria Math"/>
                          </a:rPr>
                          <m:t>2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x</m:t>
                        </m:r>
                        <m:r>
                          <a:rPr lang="cs-CZ" sz="2400" b="0" i="0" smtClean="0">
                            <a:latin typeface="Cambria Math"/>
                          </a:rPr>
                          <m:t>−4</m:t>
                        </m:r>
                      </m:e>
                    </m:d>
                    <m:r>
                      <a:rPr lang="cs-CZ" sz="2400" b="0" i="0" smtClean="0">
                        <a:latin typeface="Cambria Math"/>
                      </a:rPr>
                      <m:t>=1</m:t>
                    </m:r>
                  </m:oMath>
                </a14:m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4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0" smtClean="0">
                            <a:latin typeface="Cambria Math"/>
                          </a:rPr>
                          <m:t>2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x</m:t>
                        </m:r>
                        <m:r>
                          <a:rPr lang="cs-CZ" sz="2400" b="0" i="0" smtClean="0"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sz="2400" i="0" smtClean="0">
                        <a:latin typeface="Cambria Math"/>
                        <a:ea typeface="Cambria Math"/>
                      </a:rPr>
                      <m:t>≥</m:t>
                    </m:r>
                    <m:d>
                      <m:dPr>
                        <m:begChr m:val="|"/>
                        <m:endChr m:val="|"/>
                        <m:ctrlPr>
                          <a:rPr lang="cs-CZ" sz="240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0" i="0" smtClean="0">
                            <a:latin typeface="Cambria Math"/>
                            <a:ea typeface="Cambria Math"/>
                          </a:rPr>
                          <m:t>3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  <a:ea typeface="Cambria Math"/>
                          </a:rPr>
                          <m:t>x</m:t>
                        </m:r>
                        <m:r>
                          <a:rPr lang="cs-CZ" sz="2400" b="0" i="0" smtClean="0">
                            <a:latin typeface="Cambria Math"/>
                            <a:ea typeface="Cambria Math"/>
                          </a:rPr>
                          <m:t>−2</m:t>
                        </m:r>
                      </m:e>
                    </m:d>
                  </m:oMath>
                </a14:m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0" smtClean="0">
                            <a:latin typeface="Cambria Math"/>
                          </a:rPr>
                          <m:t>1</m:t>
                        </m:r>
                        <m:r>
                          <a:rPr lang="cs-CZ" sz="2400" i="0" smtClean="0">
                            <a:latin typeface="Cambria Math"/>
                          </a:rPr>
                          <m:t>−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latin typeface="Cambria Math"/>
                          </a:rPr>
                          <m:t>x</m:t>
                        </m:r>
                      </m:e>
                    </m:d>
                    <m:r>
                      <a:rPr lang="cs-CZ" sz="2400" i="0" smtClean="0">
                        <a:latin typeface="Cambria Math"/>
                        <a:ea typeface="Cambria Math"/>
                      </a:rPr>
                      <m:t>&lt;</m:t>
                    </m:r>
                    <m:r>
                      <m:rPr>
                        <m:sty m:val="p"/>
                      </m:rPr>
                      <a:rPr lang="cs-CZ" sz="2400" b="0" i="0" smtClean="0">
                        <a:latin typeface="Cambria Math"/>
                        <a:ea typeface="Cambria Math"/>
                      </a:rPr>
                      <m:t>x</m:t>
                    </m:r>
                    <m:r>
                      <a:rPr lang="cs-CZ" sz="2400" b="0" i="0" smtClean="0">
                        <a:latin typeface="Cambria Math"/>
                        <a:ea typeface="Cambria Math"/>
                      </a:rPr>
                      <m:t>+3</m:t>
                    </m:r>
                  </m:oMath>
                </a14:m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dirty="0" smtClean="0"/>
                  <a:t>Výsledky:</a:t>
                </a:r>
              </a:p>
              <a:p>
                <a:pPr marL="457200" indent="-457200">
                  <a:buFont typeface="+mj-lt"/>
                  <a:buAutoNum type="arabicParenR"/>
                </a:pPr>
                <a14:m>
                  <m:oMath xmlns:m="http://schemas.openxmlformats.org/officeDocument/2006/math">
                    <m:r>
                      <a:rPr lang="cs-CZ" sz="2400" i="0" smtClean="0">
                        <a:latin typeface="Cambria Math"/>
                        <a:ea typeface="Cambria Math"/>
                      </a:rPr>
                      <m:t>𝒦</m:t>
                    </m:r>
                    <m:r>
                      <a:rPr lang="cs-CZ" sz="2400" b="0" i="0" smtClean="0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endChr m:val=""/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0" i="0" smtClean="0">
                            <a:latin typeface="Cambria Math"/>
                            <a:ea typeface="Cambria Math"/>
                          </a:rPr>
                          <m:t>−∞</m:t>
                        </m:r>
                      </m:e>
                    </m:d>
                    <m:r>
                      <a:rPr lang="cs-CZ" sz="2400" b="0" i="0" smtClean="0">
                        <a:latin typeface="Cambria Math"/>
                        <a:ea typeface="Cambria Math"/>
                      </a:rPr>
                      <m:t>;</m:t>
                    </m:r>
                    <m:d>
                      <m:dPr>
                        <m:begChr m:val=""/>
                        <m:endChr m:val="⟩"/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0" i="0" smtClean="0">
                            <a:latin typeface="Cambria Math"/>
                            <a:ea typeface="Cambria Math"/>
                          </a:rPr>
                          <m:t>3</m:t>
                        </m:r>
                      </m:e>
                    </m:d>
                  </m:oMath>
                </a14:m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14:m>
                  <m:oMath xmlns:m="http://schemas.openxmlformats.org/officeDocument/2006/math">
                    <m:r>
                      <a:rPr lang="cs-CZ" sz="2400" i="0">
                        <a:latin typeface="Cambria Math"/>
                        <a:ea typeface="Cambria Math"/>
                      </a:rPr>
                      <m:t>𝒦</m:t>
                    </m:r>
                    <m:r>
                      <a:rPr lang="cs-CZ" sz="2400" i="0">
                        <a:latin typeface="Cambria Math"/>
                        <a:ea typeface="Cambria Math"/>
                      </a:rPr>
                      <m:t>={1;5}</m:t>
                    </m:r>
                  </m:oMath>
                </a14:m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14:m>
                  <m:oMath xmlns:m="http://schemas.openxmlformats.org/officeDocument/2006/math">
                    <m:r>
                      <a:rPr lang="cs-CZ" sz="2400" i="0">
                        <a:latin typeface="Cambria Math"/>
                        <a:ea typeface="Cambria Math"/>
                      </a:rPr>
                      <m:t>𝒦</m:t>
                    </m:r>
                    <m:r>
                      <a:rPr lang="cs-CZ" sz="2400" b="0" i="0" smtClean="0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⟨"/>
                        <m:endChr m:val="⟩"/>
                        <m:ctrlPr>
                          <a:rPr lang="cs-CZ" sz="24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0" i="0" smtClean="0">
                            <a:latin typeface="Cambria Math"/>
                            <a:ea typeface="Cambria Math"/>
                          </a:rPr>
                          <m:t>−1;1</m:t>
                        </m:r>
                      </m:e>
                    </m:d>
                  </m:oMath>
                </a14:m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  <a:p>
                <a:pPr marL="457200" indent="-457200">
                  <a:buFont typeface="+mj-lt"/>
                  <a:buAutoNum type="arabicParenR"/>
                </a:pPr>
                <a14:m>
                  <m:oMath xmlns:m="http://schemas.openxmlformats.org/officeDocument/2006/math">
                    <m:r>
                      <a:rPr lang="cs-CZ" sz="2400" i="0">
                        <a:latin typeface="Cambria Math"/>
                        <a:ea typeface="Cambria Math"/>
                      </a:rPr>
                      <m:t>𝒦</m:t>
                    </m:r>
                    <m:r>
                      <a:rPr lang="cs-CZ" sz="2400" i="0"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ctrlPr>
                          <a:rPr lang="cs-CZ" sz="240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400" b="0" i="0" smtClean="0">
                            <a:latin typeface="Cambria Math"/>
                            <a:ea typeface="Cambria Math"/>
                          </a:rPr>
                          <m:t>−1;+∞</m:t>
                        </m:r>
                      </m:e>
                    </m:d>
                  </m:oMath>
                </a14:m>
                <a:endParaRPr lang="cs-CZ" sz="2400" dirty="0" smtClean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196752"/>
                <a:ext cx="8229600" cy="4929411"/>
              </a:xfrm>
              <a:blipFill rotWithShape="1">
                <a:blip r:embed="rId2"/>
                <a:stretch>
                  <a:fillRect l="-1111" t="-989" b="-9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5611" y="1484784"/>
            <a:ext cx="1829714" cy="1565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5"/>
          <p:cNvGrpSpPr>
            <a:grpSpLocks/>
          </p:cNvGrpSpPr>
          <p:nvPr/>
        </p:nvGrpSpPr>
        <p:grpSpPr bwMode="auto">
          <a:xfrm>
            <a:off x="6372200" y="4446407"/>
            <a:ext cx="1594409" cy="1571012"/>
            <a:chOff x="1824" y="633"/>
            <a:chExt cx="2834" cy="2849"/>
          </a:xfrm>
        </p:grpSpPr>
        <p:sp>
          <p:nvSpPr>
            <p:cNvPr id="6" name="Puzzle3"/>
            <p:cNvSpPr>
              <a:spLocks noEditPoints="1" noChangeArrowheads="1"/>
            </p:cNvSpPr>
            <p:nvPr/>
          </p:nvSpPr>
          <p:spPr bwMode="auto">
            <a:xfrm>
              <a:off x="3204" y="633"/>
              <a:ext cx="1114" cy="1514"/>
            </a:xfrm>
            <a:custGeom>
              <a:avLst/>
              <a:gdLst>
                <a:gd name="T0" fmla="*/ 10391 w 21600"/>
                <a:gd name="T1" fmla="*/ 15806 h 21600"/>
                <a:gd name="T2" fmla="*/ 20551 w 21600"/>
                <a:gd name="T3" fmla="*/ 21088 h 21600"/>
                <a:gd name="T4" fmla="*/ 13180 w 21600"/>
                <a:gd name="T5" fmla="*/ 13801 h 21600"/>
                <a:gd name="T6" fmla="*/ 20551 w 21600"/>
                <a:gd name="T7" fmla="*/ 7025 h 21600"/>
                <a:gd name="T8" fmla="*/ 10500 w 21600"/>
                <a:gd name="T9" fmla="*/ 52 h 21600"/>
                <a:gd name="T10" fmla="*/ 692 w 21600"/>
                <a:gd name="T11" fmla="*/ 6802 h 21600"/>
                <a:gd name="T12" fmla="*/ 8064 w 21600"/>
                <a:gd name="T13" fmla="*/ 13526 h 21600"/>
                <a:gd name="T14" fmla="*/ 692 w 21600"/>
                <a:gd name="T15" fmla="*/ 21088 h 21600"/>
                <a:gd name="T16" fmla="*/ 2273 w 21600"/>
                <a:gd name="T17" fmla="*/ 7719 h 21600"/>
                <a:gd name="T18" fmla="*/ 19149 w 21600"/>
                <a:gd name="T19" fmla="*/ 202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6625" y="20892"/>
                  </a:moveTo>
                  <a:lnTo>
                    <a:pt x="7105" y="21023"/>
                  </a:lnTo>
                  <a:lnTo>
                    <a:pt x="7513" y="21088"/>
                  </a:lnTo>
                  <a:lnTo>
                    <a:pt x="7922" y="21115"/>
                  </a:lnTo>
                  <a:lnTo>
                    <a:pt x="8242" y="21115"/>
                  </a:lnTo>
                  <a:lnTo>
                    <a:pt x="8544" y="21062"/>
                  </a:lnTo>
                  <a:lnTo>
                    <a:pt x="8810" y="20997"/>
                  </a:lnTo>
                  <a:lnTo>
                    <a:pt x="9023" y="20892"/>
                  </a:lnTo>
                  <a:lnTo>
                    <a:pt x="9148" y="20761"/>
                  </a:lnTo>
                  <a:lnTo>
                    <a:pt x="9290" y="20616"/>
                  </a:lnTo>
                  <a:lnTo>
                    <a:pt x="9361" y="20459"/>
                  </a:lnTo>
                  <a:lnTo>
                    <a:pt x="9396" y="20289"/>
                  </a:lnTo>
                  <a:lnTo>
                    <a:pt x="9396" y="20092"/>
                  </a:lnTo>
                  <a:lnTo>
                    <a:pt x="9325" y="19909"/>
                  </a:lnTo>
                  <a:lnTo>
                    <a:pt x="9219" y="19738"/>
                  </a:lnTo>
                  <a:lnTo>
                    <a:pt x="9094" y="19555"/>
                  </a:lnTo>
                  <a:lnTo>
                    <a:pt x="8917" y="19384"/>
                  </a:lnTo>
                  <a:lnTo>
                    <a:pt x="8650" y="19162"/>
                  </a:lnTo>
                  <a:lnTo>
                    <a:pt x="8437" y="18900"/>
                  </a:lnTo>
                  <a:lnTo>
                    <a:pt x="8277" y="18624"/>
                  </a:lnTo>
                  <a:lnTo>
                    <a:pt x="8135" y="18349"/>
                  </a:lnTo>
                  <a:lnTo>
                    <a:pt x="8028" y="18048"/>
                  </a:lnTo>
                  <a:lnTo>
                    <a:pt x="7993" y="17746"/>
                  </a:lnTo>
                  <a:lnTo>
                    <a:pt x="7993" y="17471"/>
                  </a:lnTo>
                  <a:lnTo>
                    <a:pt x="8028" y="17169"/>
                  </a:lnTo>
                  <a:lnTo>
                    <a:pt x="8135" y="16920"/>
                  </a:lnTo>
                  <a:lnTo>
                    <a:pt x="8277" y="16671"/>
                  </a:lnTo>
                  <a:lnTo>
                    <a:pt x="8366" y="16540"/>
                  </a:lnTo>
                  <a:lnTo>
                    <a:pt x="8473" y="16409"/>
                  </a:lnTo>
                  <a:lnTo>
                    <a:pt x="8615" y="16317"/>
                  </a:lnTo>
                  <a:lnTo>
                    <a:pt x="8739" y="16213"/>
                  </a:lnTo>
                  <a:lnTo>
                    <a:pt x="8881" y="16134"/>
                  </a:lnTo>
                  <a:lnTo>
                    <a:pt x="9059" y="16055"/>
                  </a:lnTo>
                  <a:lnTo>
                    <a:pt x="9254" y="15990"/>
                  </a:lnTo>
                  <a:lnTo>
                    <a:pt x="9432" y="15911"/>
                  </a:lnTo>
                  <a:lnTo>
                    <a:pt x="9663" y="15885"/>
                  </a:lnTo>
                  <a:lnTo>
                    <a:pt x="9876" y="15833"/>
                  </a:lnTo>
                  <a:lnTo>
                    <a:pt x="10142" y="15806"/>
                  </a:lnTo>
                  <a:lnTo>
                    <a:pt x="10391" y="15806"/>
                  </a:lnTo>
                  <a:lnTo>
                    <a:pt x="10728" y="15806"/>
                  </a:lnTo>
                  <a:lnTo>
                    <a:pt x="10995" y="15806"/>
                  </a:lnTo>
                  <a:lnTo>
                    <a:pt x="11279" y="15833"/>
                  </a:lnTo>
                  <a:lnTo>
                    <a:pt x="11546" y="15885"/>
                  </a:lnTo>
                  <a:lnTo>
                    <a:pt x="11776" y="15937"/>
                  </a:lnTo>
                  <a:lnTo>
                    <a:pt x="12025" y="15990"/>
                  </a:lnTo>
                  <a:lnTo>
                    <a:pt x="12221" y="16055"/>
                  </a:lnTo>
                  <a:lnTo>
                    <a:pt x="12434" y="16134"/>
                  </a:lnTo>
                  <a:lnTo>
                    <a:pt x="12611" y="16213"/>
                  </a:lnTo>
                  <a:lnTo>
                    <a:pt x="12771" y="16317"/>
                  </a:lnTo>
                  <a:lnTo>
                    <a:pt x="12913" y="16409"/>
                  </a:lnTo>
                  <a:lnTo>
                    <a:pt x="13038" y="16514"/>
                  </a:lnTo>
                  <a:lnTo>
                    <a:pt x="13251" y="16737"/>
                  </a:lnTo>
                  <a:lnTo>
                    <a:pt x="13428" y="16986"/>
                  </a:lnTo>
                  <a:lnTo>
                    <a:pt x="13517" y="17248"/>
                  </a:lnTo>
                  <a:lnTo>
                    <a:pt x="13588" y="17523"/>
                  </a:lnTo>
                  <a:lnTo>
                    <a:pt x="13588" y="17799"/>
                  </a:lnTo>
                  <a:lnTo>
                    <a:pt x="13517" y="18074"/>
                  </a:lnTo>
                  <a:lnTo>
                    <a:pt x="13428" y="18323"/>
                  </a:lnTo>
                  <a:lnTo>
                    <a:pt x="13286" y="18572"/>
                  </a:lnTo>
                  <a:lnTo>
                    <a:pt x="13109" y="18808"/>
                  </a:lnTo>
                  <a:lnTo>
                    <a:pt x="12878" y="19031"/>
                  </a:lnTo>
                  <a:lnTo>
                    <a:pt x="12434" y="19411"/>
                  </a:lnTo>
                  <a:lnTo>
                    <a:pt x="12132" y="19738"/>
                  </a:lnTo>
                  <a:lnTo>
                    <a:pt x="12025" y="19856"/>
                  </a:lnTo>
                  <a:lnTo>
                    <a:pt x="11919" y="20014"/>
                  </a:lnTo>
                  <a:lnTo>
                    <a:pt x="11883" y="20132"/>
                  </a:lnTo>
                  <a:lnTo>
                    <a:pt x="11883" y="20263"/>
                  </a:lnTo>
                  <a:lnTo>
                    <a:pt x="11883" y="20394"/>
                  </a:lnTo>
                  <a:lnTo>
                    <a:pt x="11954" y="20485"/>
                  </a:lnTo>
                  <a:lnTo>
                    <a:pt x="12061" y="20590"/>
                  </a:lnTo>
                  <a:lnTo>
                    <a:pt x="12185" y="20695"/>
                  </a:lnTo>
                  <a:lnTo>
                    <a:pt x="12327" y="20787"/>
                  </a:lnTo>
                  <a:lnTo>
                    <a:pt x="12540" y="20892"/>
                  </a:lnTo>
                  <a:lnTo>
                    <a:pt x="12771" y="20997"/>
                  </a:lnTo>
                  <a:lnTo>
                    <a:pt x="13073" y="21088"/>
                  </a:lnTo>
                  <a:lnTo>
                    <a:pt x="13428" y="21193"/>
                  </a:lnTo>
                  <a:lnTo>
                    <a:pt x="13873" y="21298"/>
                  </a:lnTo>
                  <a:lnTo>
                    <a:pt x="14317" y="21390"/>
                  </a:lnTo>
                  <a:lnTo>
                    <a:pt x="14778" y="21468"/>
                  </a:lnTo>
                  <a:lnTo>
                    <a:pt x="15294" y="21547"/>
                  </a:lnTo>
                  <a:lnTo>
                    <a:pt x="15809" y="21600"/>
                  </a:lnTo>
                  <a:lnTo>
                    <a:pt x="16359" y="21652"/>
                  </a:lnTo>
                  <a:lnTo>
                    <a:pt x="16875" y="21678"/>
                  </a:lnTo>
                  <a:lnTo>
                    <a:pt x="17407" y="21678"/>
                  </a:lnTo>
                  <a:lnTo>
                    <a:pt x="17958" y="21678"/>
                  </a:lnTo>
                  <a:lnTo>
                    <a:pt x="18473" y="21652"/>
                  </a:lnTo>
                  <a:lnTo>
                    <a:pt x="18953" y="21573"/>
                  </a:lnTo>
                  <a:lnTo>
                    <a:pt x="19397" y="21495"/>
                  </a:lnTo>
                  <a:lnTo>
                    <a:pt x="19841" y="21390"/>
                  </a:lnTo>
                  <a:lnTo>
                    <a:pt x="20214" y="21272"/>
                  </a:lnTo>
                  <a:lnTo>
                    <a:pt x="20551" y="21088"/>
                  </a:lnTo>
                  <a:lnTo>
                    <a:pt x="20480" y="20787"/>
                  </a:lnTo>
                  <a:lnTo>
                    <a:pt x="20409" y="20485"/>
                  </a:lnTo>
                  <a:lnTo>
                    <a:pt x="20356" y="20158"/>
                  </a:lnTo>
                  <a:lnTo>
                    <a:pt x="20356" y="19804"/>
                  </a:lnTo>
                  <a:lnTo>
                    <a:pt x="20321" y="19083"/>
                  </a:lnTo>
                  <a:lnTo>
                    <a:pt x="20356" y="18349"/>
                  </a:lnTo>
                  <a:lnTo>
                    <a:pt x="20409" y="17641"/>
                  </a:lnTo>
                  <a:lnTo>
                    <a:pt x="20480" y="17012"/>
                  </a:lnTo>
                  <a:lnTo>
                    <a:pt x="20551" y="16488"/>
                  </a:lnTo>
                  <a:lnTo>
                    <a:pt x="20551" y="16055"/>
                  </a:lnTo>
                  <a:lnTo>
                    <a:pt x="20551" y="15911"/>
                  </a:lnTo>
                  <a:lnTo>
                    <a:pt x="20445" y="15754"/>
                  </a:lnTo>
                  <a:lnTo>
                    <a:pt x="20356" y="15610"/>
                  </a:lnTo>
                  <a:lnTo>
                    <a:pt x="20178" y="15452"/>
                  </a:lnTo>
                  <a:lnTo>
                    <a:pt x="20001" y="15334"/>
                  </a:lnTo>
                  <a:lnTo>
                    <a:pt x="19770" y="15230"/>
                  </a:lnTo>
                  <a:lnTo>
                    <a:pt x="19521" y="15125"/>
                  </a:lnTo>
                  <a:lnTo>
                    <a:pt x="19290" y="15059"/>
                  </a:lnTo>
                  <a:lnTo>
                    <a:pt x="19024" y="15007"/>
                  </a:lnTo>
                  <a:lnTo>
                    <a:pt x="18740" y="14954"/>
                  </a:lnTo>
                  <a:lnTo>
                    <a:pt x="18509" y="14954"/>
                  </a:lnTo>
                  <a:lnTo>
                    <a:pt x="18225" y="14954"/>
                  </a:lnTo>
                  <a:lnTo>
                    <a:pt x="17994" y="15007"/>
                  </a:lnTo>
                  <a:lnTo>
                    <a:pt x="17763" y="15085"/>
                  </a:lnTo>
                  <a:lnTo>
                    <a:pt x="17550" y="15177"/>
                  </a:lnTo>
                  <a:lnTo>
                    <a:pt x="17372" y="15308"/>
                  </a:lnTo>
                  <a:lnTo>
                    <a:pt x="17176" y="15426"/>
                  </a:lnTo>
                  <a:lnTo>
                    <a:pt x="16928" y="15557"/>
                  </a:lnTo>
                  <a:lnTo>
                    <a:pt x="16661" y="15636"/>
                  </a:lnTo>
                  <a:lnTo>
                    <a:pt x="16359" y="15688"/>
                  </a:lnTo>
                  <a:lnTo>
                    <a:pt x="16022" y="15715"/>
                  </a:lnTo>
                  <a:lnTo>
                    <a:pt x="15667" y="15688"/>
                  </a:lnTo>
                  <a:lnTo>
                    <a:pt x="15294" y="15662"/>
                  </a:lnTo>
                  <a:lnTo>
                    <a:pt x="14956" y="15583"/>
                  </a:lnTo>
                  <a:lnTo>
                    <a:pt x="14619" y="15479"/>
                  </a:lnTo>
                  <a:lnTo>
                    <a:pt x="14281" y="15334"/>
                  </a:lnTo>
                  <a:lnTo>
                    <a:pt x="13961" y="15177"/>
                  </a:lnTo>
                  <a:lnTo>
                    <a:pt x="13695" y="14981"/>
                  </a:lnTo>
                  <a:lnTo>
                    <a:pt x="13588" y="14850"/>
                  </a:lnTo>
                  <a:lnTo>
                    <a:pt x="13482" y="14732"/>
                  </a:lnTo>
                  <a:lnTo>
                    <a:pt x="13393" y="14600"/>
                  </a:lnTo>
                  <a:lnTo>
                    <a:pt x="13322" y="14456"/>
                  </a:lnTo>
                  <a:lnTo>
                    <a:pt x="13251" y="14299"/>
                  </a:lnTo>
                  <a:lnTo>
                    <a:pt x="13215" y="14155"/>
                  </a:lnTo>
                  <a:lnTo>
                    <a:pt x="13180" y="13971"/>
                  </a:lnTo>
                  <a:lnTo>
                    <a:pt x="13180" y="13801"/>
                  </a:lnTo>
                  <a:lnTo>
                    <a:pt x="13180" y="13591"/>
                  </a:lnTo>
                  <a:lnTo>
                    <a:pt x="13215" y="13395"/>
                  </a:lnTo>
                  <a:lnTo>
                    <a:pt x="13251" y="13198"/>
                  </a:lnTo>
                  <a:lnTo>
                    <a:pt x="13322" y="13015"/>
                  </a:lnTo>
                  <a:lnTo>
                    <a:pt x="13393" y="12870"/>
                  </a:lnTo>
                  <a:lnTo>
                    <a:pt x="13482" y="12713"/>
                  </a:lnTo>
                  <a:lnTo>
                    <a:pt x="13588" y="12569"/>
                  </a:lnTo>
                  <a:lnTo>
                    <a:pt x="13730" y="12438"/>
                  </a:lnTo>
                  <a:lnTo>
                    <a:pt x="13997" y="12215"/>
                  </a:lnTo>
                  <a:lnTo>
                    <a:pt x="14334" y="12005"/>
                  </a:lnTo>
                  <a:lnTo>
                    <a:pt x="14690" y="11861"/>
                  </a:lnTo>
                  <a:lnTo>
                    <a:pt x="15063" y="11756"/>
                  </a:lnTo>
                  <a:lnTo>
                    <a:pt x="15436" y="11678"/>
                  </a:lnTo>
                  <a:lnTo>
                    <a:pt x="15809" y="11638"/>
                  </a:lnTo>
                  <a:lnTo>
                    <a:pt x="16182" y="11638"/>
                  </a:lnTo>
                  <a:lnTo>
                    <a:pt x="16555" y="11678"/>
                  </a:lnTo>
                  <a:lnTo>
                    <a:pt x="16910" y="11730"/>
                  </a:lnTo>
                  <a:lnTo>
                    <a:pt x="17248" y="11835"/>
                  </a:lnTo>
                  <a:lnTo>
                    <a:pt x="17514" y="11966"/>
                  </a:lnTo>
                  <a:lnTo>
                    <a:pt x="17763" y="12110"/>
                  </a:lnTo>
                  <a:lnTo>
                    <a:pt x="17887" y="12215"/>
                  </a:lnTo>
                  <a:lnTo>
                    <a:pt x="18065" y="12307"/>
                  </a:lnTo>
                  <a:lnTo>
                    <a:pt x="18260" y="12412"/>
                  </a:lnTo>
                  <a:lnTo>
                    <a:pt x="18438" y="12464"/>
                  </a:lnTo>
                  <a:lnTo>
                    <a:pt x="18669" y="12543"/>
                  </a:lnTo>
                  <a:lnTo>
                    <a:pt x="18882" y="12569"/>
                  </a:lnTo>
                  <a:lnTo>
                    <a:pt x="19113" y="12595"/>
                  </a:lnTo>
                  <a:lnTo>
                    <a:pt x="19361" y="12608"/>
                  </a:lnTo>
                  <a:lnTo>
                    <a:pt x="19592" y="12608"/>
                  </a:lnTo>
                  <a:lnTo>
                    <a:pt x="19841" y="12595"/>
                  </a:lnTo>
                  <a:lnTo>
                    <a:pt x="20072" y="12543"/>
                  </a:lnTo>
                  <a:lnTo>
                    <a:pt x="20321" y="12490"/>
                  </a:lnTo>
                  <a:lnTo>
                    <a:pt x="20551" y="12438"/>
                  </a:lnTo>
                  <a:lnTo>
                    <a:pt x="20800" y="12333"/>
                  </a:lnTo>
                  <a:lnTo>
                    <a:pt x="20996" y="12241"/>
                  </a:lnTo>
                  <a:lnTo>
                    <a:pt x="21244" y="12110"/>
                  </a:lnTo>
                  <a:lnTo>
                    <a:pt x="21298" y="12032"/>
                  </a:lnTo>
                  <a:lnTo>
                    <a:pt x="21404" y="11966"/>
                  </a:lnTo>
                  <a:lnTo>
                    <a:pt x="21475" y="11861"/>
                  </a:lnTo>
                  <a:lnTo>
                    <a:pt x="21511" y="11730"/>
                  </a:lnTo>
                  <a:lnTo>
                    <a:pt x="21617" y="11481"/>
                  </a:lnTo>
                  <a:lnTo>
                    <a:pt x="21653" y="11180"/>
                  </a:lnTo>
                  <a:lnTo>
                    <a:pt x="21653" y="10826"/>
                  </a:lnTo>
                  <a:lnTo>
                    <a:pt x="21653" y="10472"/>
                  </a:lnTo>
                  <a:lnTo>
                    <a:pt x="21582" y="10092"/>
                  </a:lnTo>
                  <a:lnTo>
                    <a:pt x="21511" y="9725"/>
                  </a:lnTo>
                  <a:lnTo>
                    <a:pt x="21298" y="8912"/>
                  </a:lnTo>
                  <a:lnTo>
                    <a:pt x="21067" y="8191"/>
                  </a:lnTo>
                  <a:lnTo>
                    <a:pt x="20800" y="7536"/>
                  </a:lnTo>
                  <a:lnTo>
                    <a:pt x="20551" y="7025"/>
                  </a:lnTo>
                  <a:lnTo>
                    <a:pt x="20001" y="7103"/>
                  </a:lnTo>
                  <a:lnTo>
                    <a:pt x="19432" y="7156"/>
                  </a:lnTo>
                  <a:lnTo>
                    <a:pt x="18846" y="7208"/>
                  </a:lnTo>
                  <a:lnTo>
                    <a:pt x="18225" y="7208"/>
                  </a:lnTo>
                  <a:lnTo>
                    <a:pt x="17656" y="7208"/>
                  </a:lnTo>
                  <a:lnTo>
                    <a:pt x="17070" y="7182"/>
                  </a:lnTo>
                  <a:lnTo>
                    <a:pt x="16484" y="7156"/>
                  </a:lnTo>
                  <a:lnTo>
                    <a:pt x="15986" y="7103"/>
                  </a:lnTo>
                  <a:lnTo>
                    <a:pt x="14992" y="6999"/>
                  </a:lnTo>
                  <a:lnTo>
                    <a:pt x="14210" y="6907"/>
                  </a:lnTo>
                  <a:lnTo>
                    <a:pt x="13695" y="6828"/>
                  </a:lnTo>
                  <a:lnTo>
                    <a:pt x="13517" y="6802"/>
                  </a:lnTo>
                  <a:lnTo>
                    <a:pt x="13073" y="6645"/>
                  </a:lnTo>
                  <a:lnTo>
                    <a:pt x="12700" y="6474"/>
                  </a:lnTo>
                  <a:lnTo>
                    <a:pt x="12363" y="6304"/>
                  </a:lnTo>
                  <a:lnTo>
                    <a:pt x="12132" y="6094"/>
                  </a:lnTo>
                  <a:lnTo>
                    <a:pt x="11919" y="5871"/>
                  </a:lnTo>
                  <a:lnTo>
                    <a:pt x="11776" y="5649"/>
                  </a:lnTo>
                  <a:lnTo>
                    <a:pt x="11688" y="5413"/>
                  </a:lnTo>
                  <a:lnTo>
                    <a:pt x="11617" y="5190"/>
                  </a:lnTo>
                  <a:lnTo>
                    <a:pt x="11617" y="4941"/>
                  </a:lnTo>
                  <a:lnTo>
                    <a:pt x="11652" y="4718"/>
                  </a:lnTo>
                  <a:lnTo>
                    <a:pt x="11723" y="4482"/>
                  </a:lnTo>
                  <a:lnTo>
                    <a:pt x="11812" y="4285"/>
                  </a:lnTo>
                  <a:lnTo>
                    <a:pt x="11919" y="4089"/>
                  </a:lnTo>
                  <a:lnTo>
                    <a:pt x="12096" y="3905"/>
                  </a:lnTo>
                  <a:lnTo>
                    <a:pt x="12292" y="3735"/>
                  </a:lnTo>
                  <a:lnTo>
                    <a:pt x="12505" y="3604"/>
                  </a:lnTo>
                  <a:lnTo>
                    <a:pt x="12700" y="3460"/>
                  </a:lnTo>
                  <a:lnTo>
                    <a:pt x="12878" y="3250"/>
                  </a:lnTo>
                  <a:lnTo>
                    <a:pt x="13038" y="3027"/>
                  </a:lnTo>
                  <a:lnTo>
                    <a:pt x="13180" y="2752"/>
                  </a:lnTo>
                  <a:lnTo>
                    <a:pt x="13286" y="2477"/>
                  </a:lnTo>
                  <a:lnTo>
                    <a:pt x="13322" y="2175"/>
                  </a:lnTo>
                  <a:lnTo>
                    <a:pt x="13357" y="1874"/>
                  </a:lnTo>
                  <a:lnTo>
                    <a:pt x="13286" y="1572"/>
                  </a:lnTo>
                  <a:lnTo>
                    <a:pt x="13180" y="1271"/>
                  </a:lnTo>
                  <a:lnTo>
                    <a:pt x="13038" y="983"/>
                  </a:lnTo>
                  <a:lnTo>
                    <a:pt x="12949" y="865"/>
                  </a:lnTo>
                  <a:lnTo>
                    <a:pt x="12807" y="733"/>
                  </a:lnTo>
                  <a:lnTo>
                    <a:pt x="12665" y="616"/>
                  </a:lnTo>
                  <a:lnTo>
                    <a:pt x="12505" y="511"/>
                  </a:lnTo>
                  <a:lnTo>
                    <a:pt x="12327" y="406"/>
                  </a:lnTo>
                  <a:lnTo>
                    <a:pt x="12132" y="314"/>
                  </a:lnTo>
                  <a:lnTo>
                    <a:pt x="11883" y="235"/>
                  </a:lnTo>
                  <a:lnTo>
                    <a:pt x="11652" y="183"/>
                  </a:lnTo>
                  <a:lnTo>
                    <a:pt x="11368" y="104"/>
                  </a:lnTo>
                  <a:lnTo>
                    <a:pt x="11101" y="78"/>
                  </a:lnTo>
                  <a:lnTo>
                    <a:pt x="10800" y="52"/>
                  </a:lnTo>
                  <a:lnTo>
                    <a:pt x="10444" y="52"/>
                  </a:lnTo>
                  <a:lnTo>
                    <a:pt x="10142" y="52"/>
                  </a:lnTo>
                  <a:lnTo>
                    <a:pt x="9840" y="78"/>
                  </a:lnTo>
                  <a:lnTo>
                    <a:pt x="9574" y="104"/>
                  </a:lnTo>
                  <a:lnTo>
                    <a:pt x="9325" y="157"/>
                  </a:lnTo>
                  <a:lnTo>
                    <a:pt x="9094" y="209"/>
                  </a:lnTo>
                  <a:lnTo>
                    <a:pt x="8846" y="262"/>
                  </a:lnTo>
                  <a:lnTo>
                    <a:pt x="8650" y="340"/>
                  </a:lnTo>
                  <a:lnTo>
                    <a:pt x="8437" y="432"/>
                  </a:lnTo>
                  <a:lnTo>
                    <a:pt x="8277" y="511"/>
                  </a:lnTo>
                  <a:lnTo>
                    <a:pt x="8100" y="616"/>
                  </a:lnTo>
                  <a:lnTo>
                    <a:pt x="7957" y="707"/>
                  </a:lnTo>
                  <a:lnTo>
                    <a:pt x="7833" y="838"/>
                  </a:lnTo>
                  <a:lnTo>
                    <a:pt x="7620" y="1061"/>
                  </a:lnTo>
                  <a:lnTo>
                    <a:pt x="7442" y="1336"/>
                  </a:lnTo>
                  <a:lnTo>
                    <a:pt x="7353" y="1599"/>
                  </a:lnTo>
                  <a:lnTo>
                    <a:pt x="7318" y="1900"/>
                  </a:lnTo>
                  <a:lnTo>
                    <a:pt x="7318" y="2175"/>
                  </a:lnTo>
                  <a:lnTo>
                    <a:pt x="7353" y="2450"/>
                  </a:lnTo>
                  <a:lnTo>
                    <a:pt x="7442" y="2726"/>
                  </a:lnTo>
                  <a:lnTo>
                    <a:pt x="7620" y="2975"/>
                  </a:lnTo>
                  <a:lnTo>
                    <a:pt x="7833" y="3198"/>
                  </a:lnTo>
                  <a:lnTo>
                    <a:pt x="8064" y="3433"/>
                  </a:lnTo>
                  <a:lnTo>
                    <a:pt x="8295" y="3630"/>
                  </a:lnTo>
                  <a:lnTo>
                    <a:pt x="8508" y="3853"/>
                  </a:lnTo>
                  <a:lnTo>
                    <a:pt x="8686" y="4089"/>
                  </a:lnTo>
                  <a:lnTo>
                    <a:pt x="8775" y="4312"/>
                  </a:lnTo>
                  <a:lnTo>
                    <a:pt x="8846" y="4561"/>
                  </a:lnTo>
                  <a:lnTo>
                    <a:pt x="8846" y="4810"/>
                  </a:lnTo>
                  <a:lnTo>
                    <a:pt x="8810" y="5059"/>
                  </a:lnTo>
                  <a:lnTo>
                    <a:pt x="8721" y="5295"/>
                  </a:lnTo>
                  <a:lnTo>
                    <a:pt x="8579" y="5544"/>
                  </a:lnTo>
                  <a:lnTo>
                    <a:pt x="8366" y="5766"/>
                  </a:lnTo>
                  <a:lnTo>
                    <a:pt x="8135" y="5976"/>
                  </a:lnTo>
                  <a:lnTo>
                    <a:pt x="7833" y="6199"/>
                  </a:lnTo>
                  <a:lnTo>
                    <a:pt x="7478" y="6369"/>
                  </a:lnTo>
                  <a:lnTo>
                    <a:pt x="7069" y="6527"/>
                  </a:lnTo>
                  <a:lnTo>
                    <a:pt x="6590" y="6671"/>
                  </a:lnTo>
                  <a:lnTo>
                    <a:pt x="6092" y="6802"/>
                  </a:lnTo>
                  <a:lnTo>
                    <a:pt x="5684" y="6802"/>
                  </a:lnTo>
                  <a:lnTo>
                    <a:pt x="5133" y="6802"/>
                  </a:lnTo>
                  <a:lnTo>
                    <a:pt x="4547" y="6802"/>
                  </a:lnTo>
                  <a:lnTo>
                    <a:pt x="3872" y="6802"/>
                  </a:lnTo>
                  <a:lnTo>
                    <a:pt x="3144" y="6802"/>
                  </a:lnTo>
                  <a:lnTo>
                    <a:pt x="2362" y="6802"/>
                  </a:lnTo>
                  <a:lnTo>
                    <a:pt x="1545" y="6802"/>
                  </a:lnTo>
                  <a:lnTo>
                    <a:pt x="692" y="6802"/>
                  </a:lnTo>
                  <a:lnTo>
                    <a:pt x="586" y="7234"/>
                  </a:lnTo>
                  <a:lnTo>
                    <a:pt x="461" y="7837"/>
                  </a:lnTo>
                  <a:lnTo>
                    <a:pt x="355" y="8493"/>
                  </a:lnTo>
                  <a:lnTo>
                    <a:pt x="248" y="9187"/>
                  </a:lnTo>
                  <a:lnTo>
                    <a:pt x="142" y="9869"/>
                  </a:lnTo>
                  <a:lnTo>
                    <a:pt x="106" y="10498"/>
                  </a:lnTo>
                  <a:lnTo>
                    <a:pt x="106" y="10983"/>
                  </a:lnTo>
                  <a:lnTo>
                    <a:pt x="106" y="11311"/>
                  </a:lnTo>
                  <a:lnTo>
                    <a:pt x="213" y="11481"/>
                  </a:lnTo>
                  <a:lnTo>
                    <a:pt x="319" y="11651"/>
                  </a:lnTo>
                  <a:lnTo>
                    <a:pt x="497" y="11783"/>
                  </a:lnTo>
                  <a:lnTo>
                    <a:pt x="692" y="11914"/>
                  </a:lnTo>
                  <a:lnTo>
                    <a:pt x="941" y="12032"/>
                  </a:lnTo>
                  <a:lnTo>
                    <a:pt x="1207" y="12110"/>
                  </a:lnTo>
                  <a:lnTo>
                    <a:pt x="1509" y="12189"/>
                  </a:lnTo>
                  <a:lnTo>
                    <a:pt x="1794" y="12241"/>
                  </a:lnTo>
                  <a:lnTo>
                    <a:pt x="2131" y="12267"/>
                  </a:lnTo>
                  <a:lnTo>
                    <a:pt x="2433" y="12281"/>
                  </a:lnTo>
                  <a:lnTo>
                    <a:pt x="2735" y="12267"/>
                  </a:lnTo>
                  <a:lnTo>
                    <a:pt x="3055" y="12241"/>
                  </a:lnTo>
                  <a:lnTo>
                    <a:pt x="3357" y="12189"/>
                  </a:lnTo>
                  <a:lnTo>
                    <a:pt x="3623" y="12084"/>
                  </a:lnTo>
                  <a:lnTo>
                    <a:pt x="3872" y="11979"/>
                  </a:lnTo>
                  <a:lnTo>
                    <a:pt x="4103" y="11861"/>
                  </a:lnTo>
                  <a:lnTo>
                    <a:pt x="4316" y="11704"/>
                  </a:lnTo>
                  <a:lnTo>
                    <a:pt x="4582" y="11612"/>
                  </a:lnTo>
                  <a:lnTo>
                    <a:pt x="4849" y="11533"/>
                  </a:lnTo>
                  <a:lnTo>
                    <a:pt x="5169" y="11507"/>
                  </a:lnTo>
                  <a:lnTo>
                    <a:pt x="5506" y="11481"/>
                  </a:lnTo>
                  <a:lnTo>
                    <a:pt x="5808" y="11507"/>
                  </a:lnTo>
                  <a:lnTo>
                    <a:pt x="6146" y="11560"/>
                  </a:lnTo>
                  <a:lnTo>
                    <a:pt x="6501" y="11651"/>
                  </a:lnTo>
                  <a:lnTo>
                    <a:pt x="6803" y="11783"/>
                  </a:lnTo>
                  <a:lnTo>
                    <a:pt x="7105" y="11940"/>
                  </a:lnTo>
                  <a:lnTo>
                    <a:pt x="7353" y="12110"/>
                  </a:lnTo>
                  <a:lnTo>
                    <a:pt x="7584" y="12333"/>
                  </a:lnTo>
                  <a:lnTo>
                    <a:pt x="7798" y="12595"/>
                  </a:lnTo>
                  <a:lnTo>
                    <a:pt x="7922" y="12870"/>
                  </a:lnTo>
                  <a:lnTo>
                    <a:pt x="8028" y="13198"/>
                  </a:lnTo>
                  <a:lnTo>
                    <a:pt x="8064" y="13526"/>
                  </a:lnTo>
                  <a:lnTo>
                    <a:pt x="8028" y="13775"/>
                  </a:lnTo>
                  <a:lnTo>
                    <a:pt x="7922" y="13998"/>
                  </a:lnTo>
                  <a:lnTo>
                    <a:pt x="7798" y="14220"/>
                  </a:lnTo>
                  <a:lnTo>
                    <a:pt x="7584" y="14404"/>
                  </a:lnTo>
                  <a:lnTo>
                    <a:pt x="7353" y="14574"/>
                  </a:lnTo>
                  <a:lnTo>
                    <a:pt x="7105" y="14732"/>
                  </a:lnTo>
                  <a:lnTo>
                    <a:pt x="6803" y="14850"/>
                  </a:lnTo>
                  <a:lnTo>
                    <a:pt x="6501" y="14954"/>
                  </a:lnTo>
                  <a:lnTo>
                    <a:pt x="6146" y="15033"/>
                  </a:lnTo>
                  <a:lnTo>
                    <a:pt x="5808" y="15085"/>
                  </a:lnTo>
                  <a:lnTo>
                    <a:pt x="5506" y="15085"/>
                  </a:lnTo>
                  <a:lnTo>
                    <a:pt x="5169" y="15059"/>
                  </a:lnTo>
                  <a:lnTo>
                    <a:pt x="4849" y="15007"/>
                  </a:lnTo>
                  <a:lnTo>
                    <a:pt x="4582" y="14902"/>
                  </a:lnTo>
                  <a:lnTo>
                    <a:pt x="4316" y="14784"/>
                  </a:lnTo>
                  <a:lnTo>
                    <a:pt x="4103" y="14600"/>
                  </a:lnTo>
                  <a:lnTo>
                    <a:pt x="3907" y="14430"/>
                  </a:lnTo>
                  <a:lnTo>
                    <a:pt x="3659" y="14299"/>
                  </a:lnTo>
                  <a:lnTo>
                    <a:pt x="3428" y="14194"/>
                  </a:lnTo>
                  <a:lnTo>
                    <a:pt x="3179" y="14129"/>
                  </a:lnTo>
                  <a:lnTo>
                    <a:pt x="2913" y="14102"/>
                  </a:lnTo>
                  <a:lnTo>
                    <a:pt x="2646" y="14102"/>
                  </a:lnTo>
                  <a:lnTo>
                    <a:pt x="2362" y="14129"/>
                  </a:lnTo>
                  <a:lnTo>
                    <a:pt x="2096" y="14168"/>
                  </a:lnTo>
                  <a:lnTo>
                    <a:pt x="1811" y="14273"/>
                  </a:lnTo>
                  <a:lnTo>
                    <a:pt x="1545" y="14378"/>
                  </a:lnTo>
                  <a:lnTo>
                    <a:pt x="1314" y="14496"/>
                  </a:lnTo>
                  <a:lnTo>
                    <a:pt x="1065" y="14653"/>
                  </a:lnTo>
                  <a:lnTo>
                    <a:pt x="870" y="14797"/>
                  </a:lnTo>
                  <a:lnTo>
                    <a:pt x="657" y="14981"/>
                  </a:lnTo>
                  <a:lnTo>
                    <a:pt x="497" y="15177"/>
                  </a:lnTo>
                  <a:lnTo>
                    <a:pt x="390" y="15413"/>
                  </a:lnTo>
                  <a:lnTo>
                    <a:pt x="284" y="15636"/>
                  </a:lnTo>
                  <a:lnTo>
                    <a:pt x="248" y="15911"/>
                  </a:lnTo>
                  <a:lnTo>
                    <a:pt x="284" y="16239"/>
                  </a:lnTo>
                  <a:lnTo>
                    <a:pt x="319" y="16566"/>
                  </a:lnTo>
                  <a:lnTo>
                    <a:pt x="497" y="17340"/>
                  </a:lnTo>
                  <a:lnTo>
                    <a:pt x="692" y="18152"/>
                  </a:lnTo>
                  <a:lnTo>
                    <a:pt x="799" y="18559"/>
                  </a:lnTo>
                  <a:lnTo>
                    <a:pt x="905" y="18978"/>
                  </a:lnTo>
                  <a:lnTo>
                    <a:pt x="959" y="19384"/>
                  </a:lnTo>
                  <a:lnTo>
                    <a:pt x="994" y="19791"/>
                  </a:lnTo>
                  <a:lnTo>
                    <a:pt x="994" y="20132"/>
                  </a:lnTo>
                  <a:lnTo>
                    <a:pt x="959" y="20485"/>
                  </a:lnTo>
                  <a:lnTo>
                    <a:pt x="941" y="20669"/>
                  </a:lnTo>
                  <a:lnTo>
                    <a:pt x="870" y="20813"/>
                  </a:lnTo>
                  <a:lnTo>
                    <a:pt x="799" y="20970"/>
                  </a:lnTo>
                  <a:lnTo>
                    <a:pt x="692" y="21088"/>
                  </a:lnTo>
                  <a:lnTo>
                    <a:pt x="1474" y="20997"/>
                  </a:lnTo>
                  <a:lnTo>
                    <a:pt x="2291" y="20866"/>
                  </a:lnTo>
                  <a:lnTo>
                    <a:pt x="3108" y="20787"/>
                  </a:lnTo>
                  <a:lnTo>
                    <a:pt x="3907" y="20721"/>
                  </a:lnTo>
                  <a:lnTo>
                    <a:pt x="4653" y="20695"/>
                  </a:lnTo>
                  <a:lnTo>
                    <a:pt x="5364" y="20695"/>
                  </a:lnTo>
                  <a:lnTo>
                    <a:pt x="5701" y="20721"/>
                  </a:lnTo>
                  <a:lnTo>
                    <a:pt x="6057" y="20761"/>
                  </a:lnTo>
                  <a:lnTo>
                    <a:pt x="6323" y="20813"/>
                  </a:lnTo>
                  <a:lnTo>
                    <a:pt x="6625" y="20892"/>
                  </a:lnTo>
                  <a:close/>
                </a:path>
              </a:pathLst>
            </a:custGeom>
            <a:solidFill>
              <a:srgbClr val="FFBE7D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8" name="Puzzle2"/>
            <p:cNvSpPr>
              <a:spLocks noEditPoints="1" noChangeArrowheads="1"/>
            </p:cNvSpPr>
            <p:nvPr/>
          </p:nvSpPr>
          <p:spPr bwMode="auto">
            <a:xfrm>
              <a:off x="2880" y="1736"/>
              <a:ext cx="1778" cy="1379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rgbClr val="FFFFCC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9" name="Puzzle4"/>
            <p:cNvSpPr>
              <a:spLocks noEditPoints="1" noChangeArrowheads="1"/>
            </p:cNvSpPr>
            <p:nvPr/>
          </p:nvSpPr>
          <p:spPr bwMode="auto">
            <a:xfrm>
              <a:off x="2192" y="1719"/>
              <a:ext cx="1072" cy="1763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solidFill>
              <a:srgbClr val="D8EBB3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0" name="Puzzle1"/>
            <p:cNvSpPr>
              <a:spLocks noEditPoints="1" noChangeArrowheads="1"/>
            </p:cNvSpPr>
            <p:nvPr/>
          </p:nvSpPr>
          <p:spPr bwMode="auto">
            <a:xfrm>
              <a:off x="1824" y="1091"/>
              <a:ext cx="1800" cy="1051"/>
            </a:xfrm>
            <a:custGeom>
              <a:avLst/>
              <a:gdLst>
                <a:gd name="T0" fmla="*/ 16740 w 21600"/>
                <a:gd name="T1" fmla="*/ 21078 h 21600"/>
                <a:gd name="T2" fmla="*/ 16976 w 21600"/>
                <a:gd name="T3" fmla="*/ 521 h 21600"/>
                <a:gd name="T4" fmla="*/ 4725 w 21600"/>
                <a:gd name="T5" fmla="*/ 856 h 21600"/>
                <a:gd name="T6" fmla="*/ 5040 w 21600"/>
                <a:gd name="T7" fmla="*/ 21004 h 21600"/>
                <a:gd name="T8" fmla="*/ 10811 w 21600"/>
                <a:gd name="T9" fmla="*/ 12885 h 21600"/>
                <a:gd name="T10" fmla="*/ 10845 w 21600"/>
                <a:gd name="T11" fmla="*/ 8714 h 21600"/>
                <a:gd name="T12" fmla="*/ 21600 w 21600"/>
                <a:gd name="T13" fmla="*/ 10000 h 21600"/>
                <a:gd name="T14" fmla="*/ 56 w 21600"/>
                <a:gd name="T15" fmla="*/ 10000 h 21600"/>
                <a:gd name="T16" fmla="*/ 6086 w 21600"/>
                <a:gd name="T17" fmla="*/ 2569 h 21600"/>
                <a:gd name="T18" fmla="*/ 16132 w 21600"/>
                <a:gd name="T19" fmla="*/ 1955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9360" y="20836"/>
                  </a:moveTo>
                  <a:lnTo>
                    <a:pt x="9528" y="20836"/>
                  </a:lnTo>
                  <a:lnTo>
                    <a:pt x="9686" y="20762"/>
                  </a:lnTo>
                  <a:lnTo>
                    <a:pt x="9810" y="20687"/>
                  </a:lnTo>
                  <a:lnTo>
                    <a:pt x="9922" y="20575"/>
                  </a:lnTo>
                  <a:lnTo>
                    <a:pt x="10012" y="20426"/>
                  </a:lnTo>
                  <a:lnTo>
                    <a:pt x="10068" y="20296"/>
                  </a:lnTo>
                  <a:lnTo>
                    <a:pt x="10113" y="20110"/>
                  </a:lnTo>
                  <a:lnTo>
                    <a:pt x="10136" y="19905"/>
                  </a:lnTo>
                  <a:lnTo>
                    <a:pt x="10136" y="19682"/>
                  </a:lnTo>
                  <a:lnTo>
                    <a:pt x="10113" y="19440"/>
                  </a:lnTo>
                  <a:lnTo>
                    <a:pt x="10068" y="19142"/>
                  </a:lnTo>
                  <a:lnTo>
                    <a:pt x="10012" y="18900"/>
                  </a:lnTo>
                  <a:lnTo>
                    <a:pt x="9900" y="18620"/>
                  </a:lnTo>
                  <a:lnTo>
                    <a:pt x="9787" y="18285"/>
                  </a:lnTo>
                  <a:lnTo>
                    <a:pt x="9641" y="17968"/>
                  </a:lnTo>
                  <a:lnTo>
                    <a:pt x="9472" y="17652"/>
                  </a:lnTo>
                  <a:lnTo>
                    <a:pt x="9382" y="17466"/>
                  </a:lnTo>
                  <a:lnTo>
                    <a:pt x="9315" y="17298"/>
                  </a:lnTo>
                  <a:lnTo>
                    <a:pt x="9258" y="17112"/>
                  </a:lnTo>
                  <a:lnTo>
                    <a:pt x="9191" y="16926"/>
                  </a:lnTo>
                  <a:lnTo>
                    <a:pt x="9123" y="16535"/>
                  </a:lnTo>
                  <a:lnTo>
                    <a:pt x="9101" y="16144"/>
                  </a:lnTo>
                  <a:lnTo>
                    <a:pt x="9101" y="15753"/>
                  </a:lnTo>
                  <a:lnTo>
                    <a:pt x="9168" y="15362"/>
                  </a:lnTo>
                  <a:lnTo>
                    <a:pt x="9236" y="14971"/>
                  </a:lnTo>
                  <a:lnTo>
                    <a:pt x="9360" y="14580"/>
                  </a:lnTo>
                  <a:lnTo>
                    <a:pt x="9495" y="14244"/>
                  </a:lnTo>
                  <a:lnTo>
                    <a:pt x="9663" y="13891"/>
                  </a:lnTo>
                  <a:lnTo>
                    <a:pt x="9855" y="13611"/>
                  </a:lnTo>
                  <a:lnTo>
                    <a:pt x="10068" y="13351"/>
                  </a:lnTo>
                  <a:lnTo>
                    <a:pt x="10293" y="13146"/>
                  </a:lnTo>
                  <a:lnTo>
                    <a:pt x="10552" y="12997"/>
                  </a:lnTo>
                  <a:lnTo>
                    <a:pt x="10811" y="12885"/>
                  </a:lnTo>
                  <a:lnTo>
                    <a:pt x="11069" y="12866"/>
                  </a:lnTo>
                  <a:lnTo>
                    <a:pt x="11351" y="12885"/>
                  </a:lnTo>
                  <a:lnTo>
                    <a:pt x="11610" y="12997"/>
                  </a:lnTo>
                  <a:lnTo>
                    <a:pt x="11846" y="13183"/>
                  </a:lnTo>
                  <a:lnTo>
                    <a:pt x="12060" y="13388"/>
                  </a:lnTo>
                  <a:lnTo>
                    <a:pt x="12251" y="13648"/>
                  </a:lnTo>
                  <a:lnTo>
                    <a:pt x="12419" y="13928"/>
                  </a:lnTo>
                  <a:lnTo>
                    <a:pt x="12555" y="14244"/>
                  </a:lnTo>
                  <a:lnTo>
                    <a:pt x="12690" y="14617"/>
                  </a:lnTo>
                  <a:lnTo>
                    <a:pt x="12768" y="15008"/>
                  </a:lnTo>
                  <a:lnTo>
                    <a:pt x="12836" y="15399"/>
                  </a:lnTo>
                  <a:lnTo>
                    <a:pt x="12858" y="15753"/>
                  </a:lnTo>
                  <a:lnTo>
                    <a:pt x="12858" y="16144"/>
                  </a:lnTo>
                  <a:lnTo>
                    <a:pt x="12813" y="16535"/>
                  </a:lnTo>
                  <a:lnTo>
                    <a:pt x="12746" y="16888"/>
                  </a:lnTo>
                  <a:lnTo>
                    <a:pt x="12667" y="17224"/>
                  </a:lnTo>
                  <a:lnTo>
                    <a:pt x="12510" y="17503"/>
                  </a:lnTo>
                  <a:lnTo>
                    <a:pt x="12228" y="18043"/>
                  </a:lnTo>
                  <a:lnTo>
                    <a:pt x="11970" y="18546"/>
                  </a:lnTo>
                  <a:lnTo>
                    <a:pt x="11868" y="18751"/>
                  </a:lnTo>
                  <a:lnTo>
                    <a:pt x="11778" y="18974"/>
                  </a:lnTo>
                  <a:lnTo>
                    <a:pt x="11711" y="19179"/>
                  </a:lnTo>
                  <a:lnTo>
                    <a:pt x="11666" y="19365"/>
                  </a:lnTo>
                  <a:lnTo>
                    <a:pt x="11632" y="19570"/>
                  </a:lnTo>
                  <a:lnTo>
                    <a:pt x="11632" y="19756"/>
                  </a:lnTo>
                  <a:lnTo>
                    <a:pt x="11632" y="19942"/>
                  </a:lnTo>
                  <a:lnTo>
                    <a:pt x="11643" y="20110"/>
                  </a:lnTo>
                  <a:lnTo>
                    <a:pt x="11711" y="20296"/>
                  </a:lnTo>
                  <a:lnTo>
                    <a:pt x="11801" y="20464"/>
                  </a:lnTo>
                  <a:lnTo>
                    <a:pt x="11891" y="20650"/>
                  </a:lnTo>
                  <a:lnTo>
                    <a:pt x="12037" y="20836"/>
                  </a:lnTo>
                  <a:lnTo>
                    <a:pt x="12206" y="21004"/>
                  </a:lnTo>
                  <a:lnTo>
                    <a:pt x="12419" y="21190"/>
                  </a:lnTo>
                  <a:lnTo>
                    <a:pt x="12667" y="21320"/>
                  </a:lnTo>
                  <a:lnTo>
                    <a:pt x="12960" y="21432"/>
                  </a:lnTo>
                  <a:lnTo>
                    <a:pt x="13286" y="21544"/>
                  </a:lnTo>
                  <a:lnTo>
                    <a:pt x="13612" y="21655"/>
                  </a:lnTo>
                  <a:lnTo>
                    <a:pt x="13983" y="21693"/>
                  </a:lnTo>
                  <a:lnTo>
                    <a:pt x="14343" y="21730"/>
                  </a:lnTo>
                  <a:lnTo>
                    <a:pt x="14715" y="21730"/>
                  </a:lnTo>
                  <a:lnTo>
                    <a:pt x="15075" y="21730"/>
                  </a:lnTo>
                  <a:lnTo>
                    <a:pt x="15446" y="21655"/>
                  </a:lnTo>
                  <a:lnTo>
                    <a:pt x="15794" y="21581"/>
                  </a:lnTo>
                  <a:lnTo>
                    <a:pt x="16132" y="21432"/>
                  </a:lnTo>
                  <a:lnTo>
                    <a:pt x="16458" y="21302"/>
                  </a:lnTo>
                  <a:lnTo>
                    <a:pt x="16740" y="21078"/>
                  </a:lnTo>
                  <a:lnTo>
                    <a:pt x="16976" y="20836"/>
                  </a:lnTo>
                  <a:lnTo>
                    <a:pt x="17043" y="20650"/>
                  </a:lnTo>
                  <a:lnTo>
                    <a:pt x="17088" y="20426"/>
                  </a:lnTo>
                  <a:lnTo>
                    <a:pt x="17133" y="20222"/>
                  </a:lnTo>
                  <a:lnTo>
                    <a:pt x="17156" y="19980"/>
                  </a:lnTo>
                  <a:lnTo>
                    <a:pt x="17167" y="19477"/>
                  </a:lnTo>
                  <a:lnTo>
                    <a:pt x="17167" y="18974"/>
                  </a:lnTo>
                  <a:lnTo>
                    <a:pt x="17156" y="18397"/>
                  </a:lnTo>
                  <a:lnTo>
                    <a:pt x="17111" y="17820"/>
                  </a:lnTo>
                  <a:lnTo>
                    <a:pt x="17066" y="17261"/>
                  </a:lnTo>
                  <a:lnTo>
                    <a:pt x="16998" y="16646"/>
                  </a:lnTo>
                  <a:lnTo>
                    <a:pt x="16852" y="15511"/>
                  </a:lnTo>
                  <a:lnTo>
                    <a:pt x="16740" y="14393"/>
                  </a:lnTo>
                  <a:lnTo>
                    <a:pt x="16717" y="13928"/>
                  </a:lnTo>
                  <a:lnTo>
                    <a:pt x="16695" y="13462"/>
                  </a:lnTo>
                  <a:lnTo>
                    <a:pt x="16717" y="13071"/>
                  </a:lnTo>
                  <a:lnTo>
                    <a:pt x="16785" y="12755"/>
                  </a:lnTo>
                  <a:lnTo>
                    <a:pt x="16852" y="12419"/>
                  </a:lnTo>
                  <a:lnTo>
                    <a:pt x="16953" y="12140"/>
                  </a:lnTo>
                  <a:lnTo>
                    <a:pt x="17088" y="11898"/>
                  </a:lnTo>
                  <a:lnTo>
                    <a:pt x="17212" y="11675"/>
                  </a:lnTo>
                  <a:lnTo>
                    <a:pt x="17370" y="11470"/>
                  </a:lnTo>
                  <a:lnTo>
                    <a:pt x="17516" y="11284"/>
                  </a:lnTo>
                  <a:lnTo>
                    <a:pt x="17696" y="11135"/>
                  </a:lnTo>
                  <a:lnTo>
                    <a:pt x="17865" y="11042"/>
                  </a:lnTo>
                  <a:lnTo>
                    <a:pt x="18033" y="10930"/>
                  </a:lnTo>
                  <a:lnTo>
                    <a:pt x="18213" y="10893"/>
                  </a:lnTo>
                  <a:lnTo>
                    <a:pt x="18382" y="10893"/>
                  </a:lnTo>
                  <a:lnTo>
                    <a:pt x="18551" y="10967"/>
                  </a:lnTo>
                  <a:lnTo>
                    <a:pt x="18708" y="11042"/>
                  </a:lnTo>
                  <a:lnTo>
                    <a:pt x="18855" y="11172"/>
                  </a:lnTo>
                  <a:lnTo>
                    <a:pt x="19012" y="11358"/>
                  </a:lnTo>
                  <a:lnTo>
                    <a:pt x="19136" y="11600"/>
                  </a:lnTo>
                  <a:lnTo>
                    <a:pt x="19271" y="11861"/>
                  </a:lnTo>
                  <a:lnTo>
                    <a:pt x="19440" y="12028"/>
                  </a:lnTo>
                  <a:lnTo>
                    <a:pt x="19608" y="12177"/>
                  </a:lnTo>
                  <a:lnTo>
                    <a:pt x="19822" y="12289"/>
                  </a:lnTo>
                  <a:lnTo>
                    <a:pt x="20025" y="12289"/>
                  </a:lnTo>
                  <a:lnTo>
                    <a:pt x="20238" y="12289"/>
                  </a:lnTo>
                  <a:lnTo>
                    <a:pt x="20452" y="12215"/>
                  </a:lnTo>
                  <a:lnTo>
                    <a:pt x="20643" y="12103"/>
                  </a:lnTo>
                  <a:lnTo>
                    <a:pt x="20846" y="11973"/>
                  </a:lnTo>
                  <a:lnTo>
                    <a:pt x="21037" y="11786"/>
                  </a:lnTo>
                  <a:lnTo>
                    <a:pt x="21206" y="11563"/>
                  </a:lnTo>
                  <a:lnTo>
                    <a:pt x="21363" y="11321"/>
                  </a:lnTo>
                  <a:lnTo>
                    <a:pt x="21465" y="11079"/>
                  </a:lnTo>
                  <a:lnTo>
                    <a:pt x="21577" y="10744"/>
                  </a:lnTo>
                  <a:lnTo>
                    <a:pt x="21622" y="10427"/>
                  </a:lnTo>
                  <a:lnTo>
                    <a:pt x="21645" y="10111"/>
                  </a:lnTo>
                  <a:lnTo>
                    <a:pt x="21622" y="9608"/>
                  </a:lnTo>
                  <a:lnTo>
                    <a:pt x="21577" y="9142"/>
                  </a:lnTo>
                  <a:lnTo>
                    <a:pt x="21465" y="8751"/>
                  </a:lnTo>
                  <a:lnTo>
                    <a:pt x="21363" y="8397"/>
                  </a:lnTo>
                  <a:lnTo>
                    <a:pt x="21206" y="8062"/>
                  </a:lnTo>
                  <a:lnTo>
                    <a:pt x="21037" y="7820"/>
                  </a:lnTo>
                  <a:lnTo>
                    <a:pt x="20846" y="7597"/>
                  </a:lnTo>
                  <a:lnTo>
                    <a:pt x="20643" y="7429"/>
                  </a:lnTo>
                  <a:lnTo>
                    <a:pt x="20452" y="7317"/>
                  </a:lnTo>
                  <a:lnTo>
                    <a:pt x="20238" y="7206"/>
                  </a:lnTo>
                  <a:lnTo>
                    <a:pt x="20025" y="7168"/>
                  </a:lnTo>
                  <a:lnTo>
                    <a:pt x="19822" y="7206"/>
                  </a:lnTo>
                  <a:lnTo>
                    <a:pt x="19608" y="7243"/>
                  </a:lnTo>
                  <a:lnTo>
                    <a:pt x="19440" y="7355"/>
                  </a:lnTo>
                  <a:lnTo>
                    <a:pt x="19271" y="7504"/>
                  </a:lnTo>
                  <a:lnTo>
                    <a:pt x="19136" y="7708"/>
                  </a:lnTo>
                  <a:lnTo>
                    <a:pt x="19012" y="7895"/>
                  </a:lnTo>
                  <a:lnTo>
                    <a:pt x="18832" y="8025"/>
                  </a:lnTo>
                  <a:lnTo>
                    <a:pt x="18663" y="8174"/>
                  </a:lnTo>
                  <a:lnTo>
                    <a:pt x="18472" y="8248"/>
                  </a:lnTo>
                  <a:lnTo>
                    <a:pt x="18270" y="8286"/>
                  </a:lnTo>
                  <a:lnTo>
                    <a:pt x="18078" y="8323"/>
                  </a:lnTo>
                  <a:lnTo>
                    <a:pt x="17887" y="8323"/>
                  </a:lnTo>
                  <a:lnTo>
                    <a:pt x="17696" y="8248"/>
                  </a:lnTo>
                  <a:lnTo>
                    <a:pt x="17493" y="8174"/>
                  </a:lnTo>
                  <a:lnTo>
                    <a:pt x="17302" y="8062"/>
                  </a:lnTo>
                  <a:lnTo>
                    <a:pt x="17133" y="7969"/>
                  </a:lnTo>
                  <a:lnTo>
                    <a:pt x="16976" y="7783"/>
                  </a:lnTo>
                  <a:lnTo>
                    <a:pt x="16852" y="7597"/>
                  </a:lnTo>
                  <a:lnTo>
                    <a:pt x="16740" y="7429"/>
                  </a:lnTo>
                  <a:lnTo>
                    <a:pt x="16672" y="7168"/>
                  </a:lnTo>
                  <a:lnTo>
                    <a:pt x="16638" y="6926"/>
                  </a:lnTo>
                  <a:lnTo>
                    <a:pt x="16616" y="6498"/>
                  </a:lnTo>
                  <a:lnTo>
                    <a:pt x="16616" y="5772"/>
                  </a:lnTo>
                  <a:lnTo>
                    <a:pt x="16650" y="4915"/>
                  </a:lnTo>
                  <a:lnTo>
                    <a:pt x="16695" y="3928"/>
                  </a:lnTo>
                  <a:lnTo>
                    <a:pt x="16762" y="2960"/>
                  </a:lnTo>
                  <a:lnTo>
                    <a:pt x="16830" y="1992"/>
                  </a:lnTo>
                  <a:lnTo>
                    <a:pt x="16908" y="1173"/>
                  </a:lnTo>
                  <a:lnTo>
                    <a:pt x="16976" y="521"/>
                  </a:lnTo>
                  <a:lnTo>
                    <a:pt x="16953" y="521"/>
                  </a:lnTo>
                  <a:lnTo>
                    <a:pt x="16931" y="521"/>
                  </a:lnTo>
                  <a:lnTo>
                    <a:pt x="16267" y="484"/>
                  </a:lnTo>
                  <a:lnTo>
                    <a:pt x="15637" y="428"/>
                  </a:lnTo>
                  <a:lnTo>
                    <a:pt x="15063" y="353"/>
                  </a:lnTo>
                  <a:lnTo>
                    <a:pt x="14523" y="279"/>
                  </a:lnTo>
                  <a:lnTo>
                    <a:pt x="14040" y="167"/>
                  </a:lnTo>
                  <a:lnTo>
                    <a:pt x="13635" y="93"/>
                  </a:lnTo>
                  <a:lnTo>
                    <a:pt x="13331" y="18"/>
                  </a:lnTo>
                  <a:lnTo>
                    <a:pt x="13117" y="18"/>
                  </a:lnTo>
                  <a:lnTo>
                    <a:pt x="12982" y="18"/>
                  </a:lnTo>
                  <a:lnTo>
                    <a:pt x="12858" y="130"/>
                  </a:lnTo>
                  <a:lnTo>
                    <a:pt x="12723" y="279"/>
                  </a:lnTo>
                  <a:lnTo>
                    <a:pt x="12622" y="446"/>
                  </a:lnTo>
                  <a:lnTo>
                    <a:pt x="12510" y="670"/>
                  </a:lnTo>
                  <a:lnTo>
                    <a:pt x="12419" y="912"/>
                  </a:lnTo>
                  <a:lnTo>
                    <a:pt x="12363" y="1210"/>
                  </a:lnTo>
                  <a:lnTo>
                    <a:pt x="12318" y="1526"/>
                  </a:lnTo>
                  <a:lnTo>
                    <a:pt x="12273" y="1843"/>
                  </a:lnTo>
                  <a:lnTo>
                    <a:pt x="12251" y="2215"/>
                  </a:lnTo>
                  <a:lnTo>
                    <a:pt x="12273" y="2532"/>
                  </a:lnTo>
                  <a:lnTo>
                    <a:pt x="12318" y="2886"/>
                  </a:lnTo>
                  <a:lnTo>
                    <a:pt x="12386" y="3240"/>
                  </a:lnTo>
                  <a:lnTo>
                    <a:pt x="12464" y="3556"/>
                  </a:lnTo>
                  <a:lnTo>
                    <a:pt x="12577" y="3891"/>
                  </a:lnTo>
                  <a:lnTo>
                    <a:pt x="12746" y="4171"/>
                  </a:lnTo>
                  <a:lnTo>
                    <a:pt x="12926" y="4487"/>
                  </a:lnTo>
                  <a:lnTo>
                    <a:pt x="13050" y="4860"/>
                  </a:lnTo>
                  <a:lnTo>
                    <a:pt x="13162" y="5251"/>
                  </a:lnTo>
                  <a:lnTo>
                    <a:pt x="13218" y="5604"/>
                  </a:lnTo>
                  <a:lnTo>
                    <a:pt x="13263" y="5995"/>
                  </a:lnTo>
                  <a:lnTo>
                    <a:pt x="13241" y="6386"/>
                  </a:lnTo>
                  <a:lnTo>
                    <a:pt x="13218" y="6740"/>
                  </a:lnTo>
                  <a:lnTo>
                    <a:pt x="13139" y="7094"/>
                  </a:lnTo>
                  <a:lnTo>
                    <a:pt x="13050" y="7429"/>
                  </a:lnTo>
                  <a:lnTo>
                    <a:pt x="12903" y="7746"/>
                  </a:lnTo>
                  <a:lnTo>
                    <a:pt x="12723" y="8025"/>
                  </a:lnTo>
                  <a:lnTo>
                    <a:pt x="12532" y="8286"/>
                  </a:lnTo>
                  <a:lnTo>
                    <a:pt x="12318" y="8491"/>
                  </a:lnTo>
                  <a:lnTo>
                    <a:pt x="12060" y="8677"/>
                  </a:lnTo>
                  <a:lnTo>
                    <a:pt x="11756" y="8788"/>
                  </a:lnTo>
                  <a:lnTo>
                    <a:pt x="11452" y="8826"/>
                  </a:lnTo>
                  <a:lnTo>
                    <a:pt x="11283" y="8826"/>
                  </a:lnTo>
                  <a:lnTo>
                    <a:pt x="11126" y="8826"/>
                  </a:lnTo>
                  <a:lnTo>
                    <a:pt x="11002" y="8788"/>
                  </a:lnTo>
                  <a:lnTo>
                    <a:pt x="10845" y="8714"/>
                  </a:lnTo>
                  <a:lnTo>
                    <a:pt x="10721" y="8640"/>
                  </a:lnTo>
                  <a:lnTo>
                    <a:pt x="10608" y="8565"/>
                  </a:lnTo>
                  <a:lnTo>
                    <a:pt x="10485" y="8453"/>
                  </a:lnTo>
                  <a:lnTo>
                    <a:pt x="10372" y="8323"/>
                  </a:lnTo>
                  <a:lnTo>
                    <a:pt x="10181" y="8062"/>
                  </a:lnTo>
                  <a:lnTo>
                    <a:pt x="10035" y="7746"/>
                  </a:lnTo>
                  <a:lnTo>
                    <a:pt x="9900" y="7392"/>
                  </a:lnTo>
                  <a:lnTo>
                    <a:pt x="9787" y="7001"/>
                  </a:lnTo>
                  <a:lnTo>
                    <a:pt x="9731" y="6610"/>
                  </a:lnTo>
                  <a:lnTo>
                    <a:pt x="9686" y="6219"/>
                  </a:lnTo>
                  <a:lnTo>
                    <a:pt x="9663" y="5772"/>
                  </a:lnTo>
                  <a:lnTo>
                    <a:pt x="9686" y="5381"/>
                  </a:lnTo>
                  <a:lnTo>
                    <a:pt x="9753" y="4990"/>
                  </a:lnTo>
                  <a:lnTo>
                    <a:pt x="9832" y="4636"/>
                  </a:lnTo>
                  <a:lnTo>
                    <a:pt x="9945" y="4320"/>
                  </a:lnTo>
                  <a:lnTo>
                    <a:pt x="10068" y="4022"/>
                  </a:lnTo>
                  <a:lnTo>
                    <a:pt x="10203" y="3817"/>
                  </a:lnTo>
                  <a:lnTo>
                    <a:pt x="10316" y="3593"/>
                  </a:lnTo>
                  <a:lnTo>
                    <a:pt x="10395" y="3351"/>
                  </a:lnTo>
                  <a:lnTo>
                    <a:pt x="10462" y="3109"/>
                  </a:lnTo>
                  <a:lnTo>
                    <a:pt x="10507" y="2848"/>
                  </a:lnTo>
                  <a:lnTo>
                    <a:pt x="10530" y="2606"/>
                  </a:lnTo>
                  <a:lnTo>
                    <a:pt x="10507" y="2346"/>
                  </a:lnTo>
                  <a:lnTo>
                    <a:pt x="10462" y="2141"/>
                  </a:lnTo>
                  <a:lnTo>
                    <a:pt x="10395" y="1880"/>
                  </a:lnTo>
                  <a:lnTo>
                    <a:pt x="10293" y="1638"/>
                  </a:lnTo>
                  <a:lnTo>
                    <a:pt x="10158" y="1415"/>
                  </a:lnTo>
                  <a:lnTo>
                    <a:pt x="9967" y="1210"/>
                  </a:lnTo>
                  <a:lnTo>
                    <a:pt x="9753" y="986"/>
                  </a:lnTo>
                  <a:lnTo>
                    <a:pt x="9495" y="819"/>
                  </a:lnTo>
                  <a:lnTo>
                    <a:pt x="9191" y="670"/>
                  </a:lnTo>
                  <a:lnTo>
                    <a:pt x="8842" y="521"/>
                  </a:lnTo>
                  <a:lnTo>
                    <a:pt x="8471" y="446"/>
                  </a:lnTo>
                  <a:lnTo>
                    <a:pt x="7998" y="428"/>
                  </a:lnTo>
                  <a:lnTo>
                    <a:pt x="7413" y="428"/>
                  </a:lnTo>
                  <a:lnTo>
                    <a:pt x="6817" y="446"/>
                  </a:lnTo>
                  <a:lnTo>
                    <a:pt x="6187" y="521"/>
                  </a:lnTo>
                  <a:lnTo>
                    <a:pt x="5602" y="633"/>
                  </a:lnTo>
                  <a:lnTo>
                    <a:pt x="5107" y="744"/>
                  </a:lnTo>
                  <a:lnTo>
                    <a:pt x="4725" y="856"/>
                  </a:lnTo>
                  <a:lnTo>
                    <a:pt x="4848" y="1564"/>
                  </a:lnTo>
                  <a:lnTo>
                    <a:pt x="5028" y="2495"/>
                  </a:lnTo>
                  <a:lnTo>
                    <a:pt x="5175" y="3556"/>
                  </a:lnTo>
                  <a:lnTo>
                    <a:pt x="5298" y="4673"/>
                  </a:lnTo>
                  <a:lnTo>
                    <a:pt x="5343" y="5213"/>
                  </a:lnTo>
                  <a:lnTo>
                    <a:pt x="5388" y="5753"/>
                  </a:lnTo>
                  <a:lnTo>
                    <a:pt x="5411" y="6275"/>
                  </a:lnTo>
                  <a:lnTo>
                    <a:pt x="5411" y="6740"/>
                  </a:lnTo>
                  <a:lnTo>
                    <a:pt x="5366" y="7168"/>
                  </a:lnTo>
                  <a:lnTo>
                    <a:pt x="5321" y="7541"/>
                  </a:lnTo>
                  <a:lnTo>
                    <a:pt x="5287" y="7708"/>
                  </a:lnTo>
                  <a:lnTo>
                    <a:pt x="5242" y="7857"/>
                  </a:lnTo>
                  <a:lnTo>
                    <a:pt x="5197" y="7969"/>
                  </a:lnTo>
                  <a:lnTo>
                    <a:pt x="5130" y="8062"/>
                  </a:lnTo>
                  <a:lnTo>
                    <a:pt x="5006" y="8248"/>
                  </a:lnTo>
                  <a:lnTo>
                    <a:pt x="4848" y="8397"/>
                  </a:lnTo>
                  <a:lnTo>
                    <a:pt x="4725" y="8528"/>
                  </a:lnTo>
                  <a:lnTo>
                    <a:pt x="4567" y="8640"/>
                  </a:lnTo>
                  <a:lnTo>
                    <a:pt x="4421" y="8714"/>
                  </a:lnTo>
                  <a:lnTo>
                    <a:pt x="4263" y="8751"/>
                  </a:lnTo>
                  <a:lnTo>
                    <a:pt x="4095" y="8788"/>
                  </a:lnTo>
                  <a:lnTo>
                    <a:pt x="3948" y="8788"/>
                  </a:lnTo>
                  <a:lnTo>
                    <a:pt x="3791" y="8751"/>
                  </a:lnTo>
                  <a:lnTo>
                    <a:pt x="3667" y="8714"/>
                  </a:lnTo>
                  <a:lnTo>
                    <a:pt x="3510" y="8677"/>
                  </a:lnTo>
                  <a:lnTo>
                    <a:pt x="3386" y="8602"/>
                  </a:lnTo>
                  <a:lnTo>
                    <a:pt x="3251" y="8491"/>
                  </a:lnTo>
                  <a:lnTo>
                    <a:pt x="3127" y="8360"/>
                  </a:lnTo>
                  <a:lnTo>
                    <a:pt x="3015" y="8248"/>
                  </a:lnTo>
                  <a:lnTo>
                    <a:pt x="2925" y="8062"/>
                  </a:lnTo>
                  <a:lnTo>
                    <a:pt x="2778" y="7857"/>
                  </a:lnTo>
                  <a:lnTo>
                    <a:pt x="2610" y="7671"/>
                  </a:lnTo>
                  <a:lnTo>
                    <a:pt x="2407" y="7541"/>
                  </a:lnTo>
                  <a:lnTo>
                    <a:pt x="2171" y="7466"/>
                  </a:lnTo>
                  <a:lnTo>
                    <a:pt x="1957" y="7429"/>
                  </a:lnTo>
                  <a:lnTo>
                    <a:pt x="1698" y="7429"/>
                  </a:lnTo>
                  <a:lnTo>
                    <a:pt x="1462" y="7466"/>
                  </a:lnTo>
                  <a:lnTo>
                    <a:pt x="1226" y="7559"/>
                  </a:lnTo>
                  <a:lnTo>
                    <a:pt x="989" y="7708"/>
                  </a:lnTo>
                  <a:lnTo>
                    <a:pt x="776" y="7932"/>
                  </a:lnTo>
                  <a:lnTo>
                    <a:pt x="551" y="8211"/>
                  </a:lnTo>
                  <a:lnTo>
                    <a:pt x="382" y="8528"/>
                  </a:lnTo>
                  <a:lnTo>
                    <a:pt x="315" y="8714"/>
                  </a:lnTo>
                  <a:lnTo>
                    <a:pt x="236" y="8919"/>
                  </a:lnTo>
                  <a:lnTo>
                    <a:pt x="191" y="9142"/>
                  </a:lnTo>
                  <a:lnTo>
                    <a:pt x="123" y="9347"/>
                  </a:lnTo>
                  <a:lnTo>
                    <a:pt x="78" y="9608"/>
                  </a:lnTo>
                  <a:lnTo>
                    <a:pt x="56" y="9887"/>
                  </a:lnTo>
                  <a:lnTo>
                    <a:pt x="33" y="10185"/>
                  </a:lnTo>
                  <a:lnTo>
                    <a:pt x="33" y="10464"/>
                  </a:lnTo>
                  <a:lnTo>
                    <a:pt x="33" y="10706"/>
                  </a:lnTo>
                  <a:lnTo>
                    <a:pt x="56" y="10967"/>
                  </a:lnTo>
                  <a:lnTo>
                    <a:pt x="78" y="11172"/>
                  </a:lnTo>
                  <a:lnTo>
                    <a:pt x="123" y="11395"/>
                  </a:lnTo>
                  <a:lnTo>
                    <a:pt x="168" y="11600"/>
                  </a:lnTo>
                  <a:lnTo>
                    <a:pt x="236" y="11786"/>
                  </a:lnTo>
                  <a:lnTo>
                    <a:pt x="292" y="11973"/>
                  </a:lnTo>
                  <a:lnTo>
                    <a:pt x="382" y="12140"/>
                  </a:lnTo>
                  <a:lnTo>
                    <a:pt x="540" y="12419"/>
                  </a:lnTo>
                  <a:lnTo>
                    <a:pt x="731" y="12680"/>
                  </a:lnTo>
                  <a:lnTo>
                    <a:pt x="944" y="12866"/>
                  </a:lnTo>
                  <a:lnTo>
                    <a:pt x="1158" y="12997"/>
                  </a:lnTo>
                  <a:lnTo>
                    <a:pt x="1395" y="13108"/>
                  </a:lnTo>
                  <a:lnTo>
                    <a:pt x="1608" y="13183"/>
                  </a:lnTo>
                  <a:lnTo>
                    <a:pt x="1856" y="13183"/>
                  </a:lnTo>
                  <a:lnTo>
                    <a:pt x="2070" y="13146"/>
                  </a:lnTo>
                  <a:lnTo>
                    <a:pt x="2261" y="13071"/>
                  </a:lnTo>
                  <a:lnTo>
                    <a:pt x="2430" y="12960"/>
                  </a:lnTo>
                  <a:lnTo>
                    <a:pt x="2587" y="12792"/>
                  </a:lnTo>
                  <a:lnTo>
                    <a:pt x="2688" y="12606"/>
                  </a:lnTo>
                  <a:lnTo>
                    <a:pt x="2801" y="12419"/>
                  </a:lnTo>
                  <a:lnTo>
                    <a:pt x="2925" y="12289"/>
                  </a:lnTo>
                  <a:lnTo>
                    <a:pt x="3082" y="12177"/>
                  </a:lnTo>
                  <a:lnTo>
                    <a:pt x="3228" y="12103"/>
                  </a:lnTo>
                  <a:lnTo>
                    <a:pt x="3408" y="12103"/>
                  </a:lnTo>
                  <a:lnTo>
                    <a:pt x="3577" y="12103"/>
                  </a:lnTo>
                  <a:lnTo>
                    <a:pt x="3723" y="12177"/>
                  </a:lnTo>
                  <a:lnTo>
                    <a:pt x="3903" y="12252"/>
                  </a:lnTo>
                  <a:lnTo>
                    <a:pt x="4072" y="12364"/>
                  </a:lnTo>
                  <a:lnTo>
                    <a:pt x="4230" y="12494"/>
                  </a:lnTo>
                  <a:lnTo>
                    <a:pt x="4353" y="12643"/>
                  </a:lnTo>
                  <a:lnTo>
                    <a:pt x="4488" y="12829"/>
                  </a:lnTo>
                  <a:lnTo>
                    <a:pt x="4567" y="13034"/>
                  </a:lnTo>
                  <a:lnTo>
                    <a:pt x="4657" y="13257"/>
                  </a:lnTo>
                  <a:lnTo>
                    <a:pt x="4702" y="13462"/>
                  </a:lnTo>
                  <a:lnTo>
                    <a:pt x="4725" y="13686"/>
                  </a:lnTo>
                  <a:lnTo>
                    <a:pt x="4702" y="14282"/>
                  </a:lnTo>
                  <a:lnTo>
                    <a:pt x="4657" y="15045"/>
                  </a:lnTo>
                  <a:lnTo>
                    <a:pt x="4612" y="15976"/>
                  </a:lnTo>
                  <a:lnTo>
                    <a:pt x="4590" y="16926"/>
                  </a:lnTo>
                  <a:lnTo>
                    <a:pt x="4567" y="17968"/>
                  </a:lnTo>
                  <a:lnTo>
                    <a:pt x="4567" y="19011"/>
                  </a:lnTo>
                  <a:lnTo>
                    <a:pt x="4590" y="19514"/>
                  </a:lnTo>
                  <a:lnTo>
                    <a:pt x="4612" y="19980"/>
                  </a:lnTo>
                  <a:lnTo>
                    <a:pt x="4657" y="20426"/>
                  </a:lnTo>
                  <a:lnTo>
                    <a:pt x="4725" y="20836"/>
                  </a:lnTo>
                  <a:lnTo>
                    <a:pt x="4848" y="20929"/>
                  </a:lnTo>
                  <a:lnTo>
                    <a:pt x="5040" y="21004"/>
                  </a:lnTo>
                  <a:lnTo>
                    <a:pt x="5265" y="21078"/>
                  </a:lnTo>
                  <a:lnTo>
                    <a:pt x="5478" y="21115"/>
                  </a:lnTo>
                  <a:lnTo>
                    <a:pt x="6041" y="21115"/>
                  </a:lnTo>
                  <a:lnTo>
                    <a:pt x="6637" y="21078"/>
                  </a:lnTo>
                  <a:lnTo>
                    <a:pt x="7312" y="21004"/>
                  </a:lnTo>
                  <a:lnTo>
                    <a:pt x="7998" y="20929"/>
                  </a:lnTo>
                  <a:lnTo>
                    <a:pt x="8696" y="20855"/>
                  </a:lnTo>
                  <a:lnTo>
                    <a:pt x="9360" y="20836"/>
                  </a:lnTo>
                  <a:close/>
                </a:path>
              </a:pathLst>
            </a:custGeom>
            <a:solidFill>
              <a:srgbClr val="CCCCFF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177655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endParaRPr lang="cs-CZ" sz="20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85000" lnSpcReduction="20000"/>
          </a:bodyPr>
          <a:lstStyle/>
          <a:p>
            <a:pPr marL="0" indent="0" algn="r"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Zdroje, autorská práva</a:t>
            </a:r>
          </a:p>
          <a:p>
            <a:pPr fontAlgn="t">
              <a:buNone/>
            </a:pPr>
            <a:r>
              <a:rPr lang="cs-CZ" sz="2000" dirty="0"/>
              <a:t>JANEČEK, František. </a:t>
            </a:r>
            <a:r>
              <a:rPr lang="cs-CZ" sz="2000" i="1" dirty="0"/>
              <a:t>Sbírka úloh z matematiky pro střední školy: výrazy, rovnice, nerovnice a jejich soustavy : sbírka úloh k opakování a procvičování učiva matematiky střední školy</a:t>
            </a:r>
            <a:r>
              <a:rPr lang="cs-CZ" sz="2000" dirty="0"/>
              <a:t>. 4. vyd. Praha: Prometheus, 1998, 194 s. Pomocné knihy pro žáky (Prometheus). ISBN 80-719-6076-4.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Všechny neocitované kliparty jsou součástí prostředků MS Office.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„Materiály jsou určeny pro bezplatné používání pro potřeby výuky a vzdělávání na všech typech škol a školských zařízení. Jakékoli další využití podléhá autorskému zákonu.“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 mati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1704</TotalTime>
  <Words>1511</Words>
  <Application>Microsoft Office PowerPoint</Application>
  <PresentationFormat>Předvádění na obrazovce (4:3)</PresentationFormat>
  <Paragraphs>347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Prezentace matika</vt:lpstr>
      <vt:lpstr>Obchodní akademie, Střední odborná škola  a Jazyková škola s právem státní jazykové zkoušky,  Hradec Králové</vt:lpstr>
      <vt:lpstr>Lineární rovnice a nerovnice s absolutní hodnotou</vt:lpstr>
      <vt:lpstr>A) Lineární rovnice s absolutní hodnotou</vt:lpstr>
      <vt:lpstr>Prezentace aplikace PowerPoint</vt:lpstr>
      <vt:lpstr>Prezentace aplikace PowerPoint</vt:lpstr>
      <vt:lpstr>Prezentace aplikace PowerPoint</vt:lpstr>
      <vt:lpstr>B) Lineární nerovnice s absolutní hodnotou</vt:lpstr>
      <vt:lpstr>Prezentace aplikace PowerPoint</vt:lpstr>
      <vt:lpstr>Prezentace aplikace PowerPoint</vt:lpstr>
      <vt:lpstr>Lineární rovnice a nerovnice s absolutní hodnotou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Lenka Marková</cp:lastModifiedBy>
  <cp:revision>206</cp:revision>
  <dcterms:created xsi:type="dcterms:W3CDTF">2012-11-30T22:17:21Z</dcterms:created>
  <dcterms:modified xsi:type="dcterms:W3CDTF">2013-05-10T16:20:48Z</dcterms:modified>
</cp:coreProperties>
</file>