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78" r:id="rId5"/>
    <p:sldId id="261" r:id="rId6"/>
    <p:sldId id="280" r:id="rId7"/>
    <p:sldId id="281" r:id="rId8"/>
    <p:sldId id="282" r:id="rId9"/>
    <p:sldId id="283" r:id="rId10"/>
    <p:sldId id="284" r:id="rId11"/>
    <p:sldId id="285" r:id="rId12"/>
    <p:sldId id="267" r:id="rId13"/>
    <p:sldId id="25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6835" autoAdjust="0"/>
  </p:normalViewPr>
  <p:slideViewPr>
    <p:cSldViewPr>
      <p:cViewPr>
        <p:scale>
          <a:sx n="75" d="100"/>
          <a:sy n="75" d="100"/>
        </p:scale>
        <p:origin x="-366" y="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054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054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6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0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6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12" Type="http://schemas.openxmlformats.org/officeDocument/2006/relationships/slide" Target="slide8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43.png"/><Relationship Id="rId5" Type="http://schemas.openxmlformats.org/officeDocument/2006/relationships/image" Target="../media/image38.png"/><Relationship Id="rId10" Type="http://schemas.openxmlformats.org/officeDocument/2006/relationships/image" Target="../media/image42.png"/><Relationship Id="rId4" Type="http://schemas.openxmlformats.org/officeDocument/2006/relationships/image" Target="../media/image37.png"/><Relationship Id="rId9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1.png"/><Relationship Id="rId18" Type="http://schemas.openxmlformats.org/officeDocument/2006/relationships/image" Target="../media/image76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0.png"/><Relationship Id="rId17" Type="http://schemas.openxmlformats.org/officeDocument/2006/relationships/image" Target="../media/image75.png"/><Relationship Id="rId2" Type="http://schemas.openxmlformats.org/officeDocument/2006/relationships/image" Target="../media/image61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11" Type="http://schemas.openxmlformats.org/officeDocument/2006/relationships/image" Target="../media/image69.png"/><Relationship Id="rId5" Type="http://schemas.openxmlformats.org/officeDocument/2006/relationships/image" Target="../media/image64.png"/><Relationship Id="rId15" Type="http://schemas.openxmlformats.org/officeDocument/2006/relationships/image" Target="../media/image73.png"/><Relationship Id="rId10" Type="http://schemas.openxmlformats.org/officeDocument/2006/relationships/image" Target="../media/image68.png"/><Relationship Id="rId19" Type="http://schemas.openxmlformats.org/officeDocument/2006/relationships/image" Target="../media/image77.png"/><Relationship Id="rId4" Type="http://schemas.openxmlformats.org/officeDocument/2006/relationships/image" Target="../media/image63.png"/><Relationship Id="rId9" Type="http://schemas.openxmlformats.org/officeDocument/2006/relationships/slide" Target="slide11.xml"/><Relationship Id="rId14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3" Type="http://schemas.openxmlformats.org/officeDocument/2006/relationships/image" Target="../media/image79.png"/><Relationship Id="rId7" Type="http://schemas.openxmlformats.org/officeDocument/2006/relationships/slide" Target="slide12.xml"/><Relationship Id="rId12" Type="http://schemas.openxmlformats.org/officeDocument/2006/relationships/image" Target="../media/image87.png"/><Relationship Id="rId2" Type="http://schemas.openxmlformats.org/officeDocument/2006/relationships/image" Target="../media/image78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png"/><Relationship Id="rId11" Type="http://schemas.openxmlformats.org/officeDocument/2006/relationships/image" Target="../media/image86.png"/><Relationship Id="rId5" Type="http://schemas.openxmlformats.org/officeDocument/2006/relationships/image" Target="../media/image81.png"/><Relationship Id="rId15" Type="http://schemas.openxmlformats.org/officeDocument/2006/relationships/image" Target="../media/image90.png"/><Relationship Id="rId10" Type="http://schemas.openxmlformats.org/officeDocument/2006/relationships/image" Target="../media/image85.png"/><Relationship Id="rId4" Type="http://schemas.openxmlformats.org/officeDocument/2006/relationships/image" Target="../media/image80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wmf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690739"/>
              </p:ext>
            </p:extLst>
          </p:nvPr>
        </p:nvGraphicFramePr>
        <p:xfrm>
          <a:off x="250825" y="278130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3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VY_32_INOVACE_1_ROVNICE_09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Kvadratická rovnice neúplná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úplná II.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1., 3.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Početní řešení úplné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kvadratické rovnice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ve vyšších ročnících k opakování učiva. Prezentace je určena jako podklad pro výklad v hodině, </a:t>
                      </a:r>
                    </a:p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ale i k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samostudiu formou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Kvadratická rovnice úplná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Kvadratická rovnice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(s neznámou </a:t>
                </a: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x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) je každá rovnice, kterou lze ekvivalentními úpravami převést na tvar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cs typeface="Arial" pitchFamily="34" charset="0"/>
                  </a:rPr>
                  <a:t>	             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𝑎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+</m:t>
                    </m:r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𝑏𝑥</m:t>
                    </m:r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+</m:t>
                    </m:r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𝑐</m:t>
                    </m:r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=0 </m:t>
                    </m:r>
                  </m:oMath>
                </a14:m>
                <a:r>
                  <a:rPr lang="cs-CZ" sz="2400" dirty="0" smtClean="0">
                    <a:latin typeface="Bradley Hand ITC" pitchFamily="66" charset="0"/>
                    <a:cs typeface="Arial" pitchFamily="34" charset="0"/>
                  </a:rPr>
                  <a:t>	</a:t>
                </a:r>
              </a:p>
              <a:p>
                <a:pPr>
                  <a:buFont typeface="Arial" pitchFamily="34" charset="0"/>
                  <a:buChar char="•"/>
                </a:pPr>
                <a:endParaRPr lang="cs-CZ" sz="24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400" dirty="0"/>
              </a:p>
              <a:p>
                <a:pPr>
                  <a:buFont typeface="Arial" pitchFamily="34" charset="0"/>
                  <a:buChar char="•"/>
                </a:pPr>
                <a:endParaRPr lang="cs-CZ" sz="24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400" dirty="0"/>
              </a:p>
              <a:p>
                <a:pPr>
                  <a:buFont typeface="Arial" pitchFamily="34" charset="0"/>
                  <a:buChar char="•"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400" dirty="0"/>
              </a:p>
              <a:p>
                <a:pPr>
                  <a:buFont typeface="Arial" pitchFamily="34" charset="0"/>
                  <a:buChar char="•"/>
                </a:pPr>
                <a:endParaRPr lang="cs-CZ" sz="2400" dirty="0" smtClean="0"/>
              </a:p>
              <a:p>
                <a:pPr>
                  <a:buFont typeface="Arial" pitchFamily="34" charset="0"/>
                  <a:buChar char="•"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Čárový popisek 2 7"/>
          <p:cNvSpPr/>
          <p:nvPr/>
        </p:nvSpPr>
        <p:spPr>
          <a:xfrm>
            <a:off x="973876" y="4215434"/>
            <a:ext cx="1908212" cy="896888"/>
          </a:xfrm>
          <a:prstGeom prst="borderCallout2">
            <a:avLst>
              <a:gd name="adj1" fmla="val -8516"/>
              <a:gd name="adj2" fmla="val 49616"/>
              <a:gd name="adj3" fmla="val -26299"/>
              <a:gd name="adj4" fmla="val 38496"/>
              <a:gd name="adj5" fmla="val -105772"/>
              <a:gd name="adj6" fmla="val 75538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vadratický člen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Čárový popisek 2 8"/>
          <p:cNvSpPr/>
          <p:nvPr/>
        </p:nvSpPr>
        <p:spPr>
          <a:xfrm>
            <a:off x="3511315" y="4240081"/>
            <a:ext cx="1908212" cy="896888"/>
          </a:xfrm>
          <a:prstGeom prst="borderCallout2">
            <a:avLst>
              <a:gd name="adj1" fmla="val 22306"/>
              <a:gd name="adj2" fmla="val -3318"/>
              <a:gd name="adj3" fmla="val 18750"/>
              <a:gd name="adj4" fmla="val -16667"/>
              <a:gd name="adj5" fmla="val -97472"/>
              <a:gd name="adj6" fmla="val -3584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ineární člen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Čárový popisek 2 9"/>
          <p:cNvSpPr/>
          <p:nvPr/>
        </p:nvSpPr>
        <p:spPr>
          <a:xfrm>
            <a:off x="5993692" y="3933056"/>
            <a:ext cx="1908212" cy="896888"/>
          </a:xfrm>
          <a:prstGeom prst="borderCallout2">
            <a:avLst>
              <a:gd name="adj1" fmla="val 17565"/>
              <a:gd name="adj2" fmla="val -2761"/>
              <a:gd name="adj3" fmla="val 18750"/>
              <a:gd name="adj4" fmla="val -16667"/>
              <a:gd name="adj5" fmla="val -66650"/>
              <a:gd name="adj6" fmla="val -82148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bsolutní člen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773048" y="2832479"/>
                <a:ext cx="300441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</a:rPr>
                        <m:t> ∈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ℛ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≠0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3048" y="2832479"/>
                <a:ext cx="300441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vál 10"/>
          <p:cNvSpPr/>
          <p:nvPr/>
        </p:nvSpPr>
        <p:spPr>
          <a:xfrm>
            <a:off x="2369895" y="2744924"/>
            <a:ext cx="648072" cy="648072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96883" y="2741442"/>
            <a:ext cx="648072" cy="648072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59932" y="2770053"/>
            <a:ext cx="648072" cy="648072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Čárový popisek 2 13"/>
              <p:cNvSpPr/>
              <p:nvPr/>
            </p:nvSpPr>
            <p:spPr>
              <a:xfrm>
                <a:off x="6042742" y="4240310"/>
                <a:ext cx="2329094" cy="1420938"/>
              </a:xfrm>
              <a:prstGeom prst="borderCallout2">
                <a:avLst>
                  <a:gd name="adj1" fmla="val -7414"/>
                  <a:gd name="adj2" fmla="val 41866"/>
                  <a:gd name="adj3" fmla="val -42301"/>
                  <a:gd name="adj4" fmla="val 76841"/>
                  <a:gd name="adj5" fmla="val -62198"/>
                  <a:gd name="adj6" fmla="val 89215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ro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sz="2400" dirty="0"/>
              </a:p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bychom dostali lineární rovnici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Čárový popisek 2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2742" y="4240310"/>
                <a:ext cx="2329094" cy="1420938"/>
              </a:xfrm>
              <a:prstGeom prst="borderCallout2">
                <a:avLst>
                  <a:gd name="adj1" fmla="val -7414"/>
                  <a:gd name="adj2" fmla="val 41866"/>
                  <a:gd name="adj3" fmla="val -42301"/>
                  <a:gd name="adj4" fmla="val 76841"/>
                  <a:gd name="adj5" fmla="val -62198"/>
                  <a:gd name="adj6" fmla="val 89215"/>
                </a:avLst>
              </a:prstGeom>
              <a:blipFill rotWithShape="1">
                <a:blip r:embed="rId4"/>
                <a:stretch>
                  <a:fillRect l="-1295" r="-4663" b="-763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2266311" y="2636912"/>
            <a:ext cx="2341693" cy="864096"/>
          </a:xfrm>
          <a:prstGeom prst="rect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2 16"/>
          <p:cNvSpPr/>
          <p:nvPr/>
        </p:nvSpPr>
        <p:spPr>
          <a:xfrm>
            <a:off x="1732511" y="5517232"/>
            <a:ext cx="3576815" cy="620934"/>
          </a:xfrm>
          <a:prstGeom prst="borderCallout2">
            <a:avLst>
              <a:gd name="adj1" fmla="val -7414"/>
              <a:gd name="adj2" fmla="val 41866"/>
              <a:gd name="adj3" fmla="val -59425"/>
              <a:gd name="adj4" fmla="val 35819"/>
              <a:gd name="adj5" fmla="val -331037"/>
              <a:gd name="adj6" fmla="val 34518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vadratický trojčlen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2834272"/>
            <a:ext cx="780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,</a:t>
            </a:r>
            <a:r>
              <a:rPr lang="cs-CZ" sz="2400" dirty="0" smtClean="0"/>
              <a:t>kde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616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  <p:bldP spid="9" grpId="0" animBg="1"/>
      <p:bldP spid="10" grpId="0" animBg="1"/>
      <p:bldP spid="5" grpId="0"/>
      <p:bldP spid="11" grpId="0" animBg="1"/>
      <p:bldP spid="12" grpId="0" animBg="1"/>
      <p:bldP spid="13" grpId="0" animBg="1"/>
      <p:bldP spid="14" grpId="0" animBg="1"/>
      <p:bldP spid="14" grpId="1" animBg="1"/>
      <p:bldP spid="16" grpId="0" animBg="1"/>
      <p:bldP spid="17" grpId="0" animBg="1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vál 38"/>
          <p:cNvSpPr/>
          <p:nvPr/>
        </p:nvSpPr>
        <p:spPr>
          <a:xfrm>
            <a:off x="5481298" y="3625993"/>
            <a:ext cx="432048" cy="63196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vadratická rovnice úplná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34356" y="1586940"/>
                <a:ext cx="7076424" cy="52322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𝑏𝑥</m:t>
                      </m:r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</a:rPr>
                        <m:t>=0,  </m:t>
                      </m:r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800" i="1">
                          <a:latin typeface="Cambria Math"/>
                        </a:rPr>
                        <m:t>∈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ℛ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356" y="1586940"/>
                <a:ext cx="707642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834356" y="3680367"/>
            <a:ext cx="769211" cy="63196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968" y="995561"/>
            <a:ext cx="8362495" cy="516974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vadratická rovnice úplná</a:t>
            </a:r>
            <a:endParaRPr lang="cs-CZ" sz="24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Rovnici řešíme pomocí tzv. vzorce pro výpočet kořenů kvadratické rovnice: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/>
              <a:t>				</a:t>
            </a:r>
          </a:p>
          <a:p>
            <a:pPr marL="0" indent="0">
              <a:buNone/>
            </a:pPr>
            <a:r>
              <a:rPr lang="cs-CZ" sz="2400" dirty="0" smtClean="0"/>
              <a:t>		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2123728" y="3364384"/>
            <a:ext cx="432048" cy="63196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131840" y="3893566"/>
            <a:ext cx="432048" cy="631967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27584" y="3297955"/>
                <a:ext cx="3816424" cy="10143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8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297955"/>
                <a:ext cx="3816424" cy="10143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54492" y="3680367"/>
                <a:ext cx="91770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492" y="3680367"/>
                <a:ext cx="91770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Vývojový diagram: postup 10"/>
              <p:cNvSpPr/>
              <p:nvPr/>
            </p:nvSpPr>
            <p:spPr>
              <a:xfrm>
                <a:off x="3131840" y="3459296"/>
                <a:ext cx="1584176" cy="396933"/>
              </a:xfrm>
              <a:prstGeom prst="flowChartProcess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28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1" name="Vývojový diagram: postup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459296"/>
                <a:ext cx="1584176" cy="396933"/>
              </a:xfrm>
              <a:prstGeom prst="flowChartProcess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bg1">
                    <a:lumMod val="9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Čárový popisek 2 34"/>
          <p:cNvSpPr/>
          <p:nvPr/>
        </p:nvSpPr>
        <p:spPr>
          <a:xfrm>
            <a:off x="2339752" y="5197355"/>
            <a:ext cx="4968552" cy="550241"/>
          </a:xfrm>
          <a:prstGeom prst="borderCallout2">
            <a:avLst>
              <a:gd name="adj1" fmla="val -11066"/>
              <a:gd name="adj2" fmla="val 21855"/>
              <a:gd name="adj3" fmla="val -64072"/>
              <a:gd name="adj4" fmla="val 15854"/>
              <a:gd name="adj5" fmla="val -120111"/>
              <a:gd name="adj6" fmla="val 20025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oeficienty kvadratického trojčlenu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4320749" y="3407362"/>
            <a:ext cx="432048" cy="631967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Čárový popisek 2 35"/>
          <p:cNvSpPr/>
          <p:nvPr/>
        </p:nvSpPr>
        <p:spPr>
          <a:xfrm>
            <a:off x="772818" y="5197355"/>
            <a:ext cx="1350909" cy="550241"/>
          </a:xfrm>
          <a:prstGeom prst="borderCallout2">
            <a:avLst>
              <a:gd name="adj1" fmla="val -10650"/>
              <a:gd name="adj2" fmla="val 49585"/>
              <a:gd name="adj3" fmla="val -65898"/>
              <a:gd name="adj4" fmla="val 33853"/>
              <a:gd name="adj5" fmla="val -136845"/>
              <a:gd name="adj6" fmla="val 32334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ořeny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2341266" y="4069583"/>
            <a:ext cx="502541" cy="1127772"/>
          </a:xfrm>
          <a:custGeom>
            <a:avLst/>
            <a:gdLst>
              <a:gd name="connsiteX0" fmla="*/ 0 w 532563"/>
              <a:gd name="connsiteY0" fmla="*/ 0 h 1457011"/>
              <a:gd name="connsiteX1" fmla="*/ 20097 w 532563"/>
              <a:gd name="connsiteY1" fmla="*/ 904352 h 1457011"/>
              <a:gd name="connsiteX2" fmla="*/ 522514 w 532563"/>
              <a:gd name="connsiteY2" fmla="*/ 1436915 h 1457011"/>
              <a:gd name="connsiteX3" fmla="*/ 532563 w 532563"/>
              <a:gd name="connsiteY3" fmla="*/ 1457011 h 1457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2563" h="1457011">
                <a:moveTo>
                  <a:pt x="0" y="0"/>
                </a:moveTo>
                <a:lnTo>
                  <a:pt x="20097" y="904352"/>
                </a:lnTo>
                <a:lnTo>
                  <a:pt x="522514" y="1436915"/>
                </a:lnTo>
                <a:lnTo>
                  <a:pt x="532563" y="1457011"/>
                </a:lnTo>
              </a:path>
            </a:pathLst>
          </a:custGeom>
          <a:noFill/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 flipH="1">
            <a:off x="3743905" y="4155176"/>
            <a:ext cx="792868" cy="1042179"/>
          </a:xfrm>
          <a:custGeom>
            <a:avLst/>
            <a:gdLst>
              <a:gd name="connsiteX0" fmla="*/ 0 w 532563"/>
              <a:gd name="connsiteY0" fmla="*/ 0 h 1457011"/>
              <a:gd name="connsiteX1" fmla="*/ 20097 w 532563"/>
              <a:gd name="connsiteY1" fmla="*/ 904352 h 1457011"/>
              <a:gd name="connsiteX2" fmla="*/ 522514 w 532563"/>
              <a:gd name="connsiteY2" fmla="*/ 1436915 h 1457011"/>
              <a:gd name="connsiteX3" fmla="*/ 532563 w 532563"/>
              <a:gd name="connsiteY3" fmla="*/ 1457011 h 1457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2563" h="1457011">
                <a:moveTo>
                  <a:pt x="0" y="0"/>
                </a:moveTo>
                <a:lnTo>
                  <a:pt x="20097" y="904352"/>
                </a:lnTo>
                <a:lnTo>
                  <a:pt x="522514" y="1436915"/>
                </a:lnTo>
                <a:lnTo>
                  <a:pt x="532563" y="1457011"/>
                </a:lnTo>
              </a:path>
            </a:pathLst>
          </a:custGeom>
          <a:noFill/>
          <a:ln>
            <a:solidFill>
              <a:srgbClr val="990033"/>
            </a:solidFill>
            <a:headEnd type="triangl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Čárový popisek 2 37"/>
          <p:cNvSpPr/>
          <p:nvPr/>
        </p:nvSpPr>
        <p:spPr>
          <a:xfrm>
            <a:off x="6372200" y="4448047"/>
            <a:ext cx="1872208" cy="620934"/>
          </a:xfrm>
          <a:prstGeom prst="borderCallout2">
            <a:avLst>
              <a:gd name="adj1" fmla="val 52463"/>
              <a:gd name="adj2" fmla="val -2053"/>
              <a:gd name="adj3" fmla="val 40907"/>
              <a:gd name="adj4" fmla="val -29478"/>
              <a:gd name="adj5" fmla="val -36512"/>
              <a:gd name="adj6" fmla="val -34959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diskriminant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49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0.00856 L 0.35434 0.0402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5" grpId="0" animBg="1"/>
      <p:bldP spid="12" grpId="0" animBg="1"/>
      <p:bldP spid="3" grpId="0" uiExpand="1" build="p"/>
      <p:bldP spid="25" grpId="0" animBg="1"/>
      <p:bldP spid="32" grpId="0" animBg="1"/>
      <p:bldP spid="7" grpId="0"/>
      <p:bldP spid="10" grpId="0"/>
      <p:bldP spid="11" grpId="0" animBg="1"/>
      <p:bldP spid="11" grpId="1" animBg="1"/>
      <p:bldP spid="35" grpId="0" animBg="1"/>
      <p:bldP spid="33" grpId="0" animBg="1"/>
      <p:bldP spid="36" grpId="0" animBg="1"/>
      <p:bldP spid="13" grpId="0" animBg="1"/>
      <p:bldP spid="37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Kvadratická rovnice úplná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34356" y="1586940"/>
                <a:ext cx="7076424" cy="523220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𝑏𝑥</m:t>
                      </m:r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</a:rPr>
                        <m:t>=0,  </m:t>
                      </m:r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800" i="1">
                          <a:latin typeface="Cambria Math"/>
                        </a:rPr>
                        <m:t>∈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ℛ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356" y="1586940"/>
                <a:ext cx="707642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95561"/>
                <a:ext cx="8352927" cy="56017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	Počet řešení úplné kvadratické rovnice</a:t>
                </a: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			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Je-li            , nemá kvadratická rovnice žádné řešení v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. 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Je-li  	 , má kvadratická rovnice jeden (dvojnásobný) kořen.	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Je-li 	 , má kvadratická rovnice dva různé </a:t>
                </a:r>
                <a:r>
                  <a:rPr lang="cs-CZ" sz="240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reálné kořeny.  </a:t>
                </a: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Poznámka: Vzorec lze použít i pro kvadratické rovnice      bez lineárního členu a pro ryze kvadratické rovnice.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400" dirty="0" smtClean="0"/>
                  <a:t>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95561"/>
                <a:ext cx="8352927" cy="5601791"/>
              </a:xfrm>
              <a:blipFill rotWithShape="1">
                <a:blip r:embed="rId4"/>
                <a:stretch>
                  <a:fillRect l="-1168" t="-762" r="-511" b="-8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34356" y="2156249"/>
                <a:ext cx="3816424" cy="10143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356" y="2156249"/>
                <a:ext cx="3816424" cy="10143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58804" y="2492896"/>
                <a:ext cx="242119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−4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𝑎𝑐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8804" y="2492896"/>
                <a:ext cx="242119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62639" y="3170029"/>
                <a:ext cx="1080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400" i="1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400" b="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639" y="3170029"/>
                <a:ext cx="108012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378744" y="3618859"/>
                <a:ext cx="12325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4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744" y="3618859"/>
                <a:ext cx="1232520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438856" y="4417689"/>
                <a:ext cx="1080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8856" y="4417689"/>
                <a:ext cx="1080120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8680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uiExpand="1" build="p"/>
      <p:bldP spid="7" grpId="0"/>
      <p:bldP spid="10" grpId="0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 pomocí vzorce pro výpočet kořenů kvadratické rovnice :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</a:t>
                </a:r>
                <a:r>
                  <a:rPr lang="cs-CZ" sz="2400" b="1" dirty="0" smtClean="0"/>
                  <a:t> </a:t>
                </a:r>
                <a:r>
                  <a:rPr lang="cs-CZ" sz="2400" dirty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+2</m:t>
                    </m:r>
                    <m:r>
                      <a:rPr lang="cs-CZ" sz="2400" i="1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−3</m:t>
                    </m:r>
                    <m:r>
                      <a:rPr lang="cs-CZ" sz="2400" i="1">
                        <a:latin typeface="Cambria Math"/>
                      </a:rPr>
                      <m:t>=0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  <a:blipFill rotWithShape="1">
                <a:blip r:embed="rId2"/>
                <a:stretch>
                  <a:fillRect l="-1122" t="-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66386" y="2156249"/>
                <a:ext cx="3945973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1∙</m:t>
                              </m:r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386" y="2156249"/>
                <a:ext cx="3945973" cy="89723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481012" y="6378715"/>
            <a:ext cx="1704648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424115" y="5917050"/>
                <a:ext cx="193815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1,− 3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4115" y="5917050"/>
                <a:ext cx="1938159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600075" y="333375"/>
            <a:ext cx="8220075" cy="488950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vadratická rovnice úplná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48743" y="1758007"/>
                <a:ext cx="30531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latin typeface="Cambria Math"/>
                        </a:rPr>
                        <m:t>=1, </m:t>
                      </m:r>
                      <m:r>
                        <a:rPr lang="cs-CZ" sz="2400" b="0" i="1" smtClean="0"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latin typeface="Cambria Math"/>
                        </a:rPr>
                        <m:t>=2, </m:t>
                      </m:r>
                      <m:r>
                        <a:rPr lang="cs-CZ" sz="2400" b="0" i="1" smtClean="0"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8743" y="1758007"/>
                <a:ext cx="3053185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>
            <a:off x="3844508" y="1988840"/>
            <a:ext cx="72008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81687" y="3274683"/>
                <a:ext cx="2755965" cy="863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+12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687" y="3274683"/>
                <a:ext cx="2755965" cy="8638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07733" y="3274683"/>
                <a:ext cx="1908852" cy="863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7733" y="3274683"/>
                <a:ext cx="1908852" cy="8638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069700" y="3270849"/>
                <a:ext cx="166254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9700" y="3270849"/>
                <a:ext cx="1662540" cy="7838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se šipkou 31"/>
          <p:cNvCxnSpPr/>
          <p:nvPr/>
        </p:nvCxnSpPr>
        <p:spPr>
          <a:xfrm>
            <a:off x="1331639" y="4830098"/>
            <a:ext cx="643031" cy="457428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1331640" y="4556070"/>
            <a:ext cx="643031" cy="215958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990642" y="4164168"/>
                <a:ext cx="214931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−2</m:t>
                          </m:r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642" y="4164168"/>
                <a:ext cx="2149310" cy="78380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59019" y="4589422"/>
                <a:ext cx="3176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019" y="4589422"/>
                <a:ext cx="317696" cy="461665"/>
              </a:xfrm>
              <a:prstGeom prst="rect">
                <a:avLst/>
              </a:prstGeom>
              <a:blipFill rotWithShape="1">
                <a:blip r:embed="rId11"/>
                <a:stretch>
                  <a:fillRect r="-21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111005" y="5086600"/>
                <a:ext cx="214931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−2</m:t>
                          </m:r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1005" y="5086600"/>
                <a:ext cx="2149310" cy="78380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866386" y="4358589"/>
                <a:ext cx="6763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386" y="4358589"/>
                <a:ext cx="676324" cy="46166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139952" y="5247669"/>
                <a:ext cx="6763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5247669"/>
                <a:ext cx="676324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Čárový popisek 2 38"/>
              <p:cNvSpPr/>
              <p:nvPr/>
            </p:nvSpPr>
            <p:spPr>
              <a:xfrm>
                <a:off x="5724128" y="4184087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52809"/>
                  <a:gd name="adj4" fmla="val -31590"/>
                  <a:gd name="adj5" fmla="val -29080"/>
                  <a:gd name="adj6" fmla="val -39554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D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&gt;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0, proto bude mít rovnice dva různé reálné kořeny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Čárový popisek 2 3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4184087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52809"/>
                  <a:gd name="adj4" fmla="val -31590"/>
                  <a:gd name="adj5" fmla="val -29080"/>
                  <a:gd name="adj6" fmla="val -39554"/>
                </a:avLst>
              </a:prstGeom>
              <a:blipFill rotWithShape="1">
                <a:blip r:embed="rId15"/>
                <a:stretch>
                  <a:fillRect r="-3671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lačítko akce: Vlastní 39">
            <a:hlinkClick r:id="rId16" action="ppaction://hlinksldjump" highlightClick="1"/>
          </p:cNvPr>
          <p:cNvSpPr/>
          <p:nvPr/>
        </p:nvSpPr>
        <p:spPr>
          <a:xfrm>
            <a:off x="4161379" y="5929245"/>
            <a:ext cx="1677993" cy="44947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zkouška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3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30" grpId="0"/>
      <p:bldP spid="18" grpId="0"/>
      <p:bldP spid="23" grpId="0"/>
      <p:bldP spid="24" grpId="0"/>
      <p:bldP spid="25" grpId="0"/>
      <p:bldP spid="27" grpId="0"/>
      <p:bldP spid="34" grpId="0"/>
      <p:bldP spid="35" grpId="0"/>
      <p:bldP spid="36" grpId="0"/>
      <p:bldP spid="37" grpId="0"/>
      <p:bldP spid="38" grpId="0"/>
      <p:bldP spid="39" grpId="0" animBg="1"/>
      <p:bldP spid="39" grpId="1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Zk</a:t>
            </a:r>
            <a:r>
              <a:rPr lang="cs-CZ" dirty="0" smtClean="0"/>
              <a:t>.: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03701" y="2348880"/>
                <a:ext cx="54949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</a:rPr>
                        <m:t>+2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400" i="1">
                          <a:latin typeface="Cambria Math"/>
                        </a:rPr>
                        <m:t>−3=</m:t>
                      </m:r>
                      <m:r>
                        <a:rPr lang="cs-CZ" sz="2400" b="0" i="1" smtClean="0">
                          <a:latin typeface="Cambria Math"/>
                        </a:rPr>
                        <m:t>1+2−3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701" y="2348880"/>
                <a:ext cx="5494971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06825" y="2824756"/>
                <a:ext cx="145523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6825" y="2824756"/>
                <a:ext cx="1455234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964400" y="2808974"/>
                <a:ext cx="18128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4400" y="2808974"/>
                <a:ext cx="181287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82559" y="3789040"/>
                <a:ext cx="691985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</a:rPr>
                        <m:t>+2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−3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=9−6−3=0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559" y="3789040"/>
                <a:ext cx="6919851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78130" y="4366026"/>
                <a:ext cx="181015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130" y="4366026"/>
                <a:ext cx="181015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774918" y="4366025"/>
                <a:ext cx="28803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4918" y="4366025"/>
                <a:ext cx="2880320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lačítko akce: Návrat 8">
            <a:hlinkClick r:id="rId8" action="ppaction://hlinksldjump" highlightClick="1"/>
          </p:cNvPr>
          <p:cNvSpPr/>
          <p:nvPr/>
        </p:nvSpPr>
        <p:spPr>
          <a:xfrm>
            <a:off x="7595040" y="1700808"/>
            <a:ext cx="504056" cy="504056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39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20" grpId="0"/>
      <p:bldP spid="23" grpId="0"/>
      <p:bldP spid="24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pomocí vzorce pro výpočet kořenů kvadratické rovnice :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2</a:t>
                </a:r>
                <a:r>
                  <a:rPr lang="cs-CZ" sz="2400" b="1" dirty="0" smtClean="0"/>
                  <a:t> </a:t>
                </a:r>
                <a:r>
                  <a:rPr lang="cs-CZ" sz="2400" dirty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−4</m:t>
                    </m:r>
                    <m:r>
                      <a:rPr lang="cs-CZ" sz="2400" i="1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+4</m:t>
                    </m:r>
                    <m:r>
                      <a:rPr lang="cs-CZ" sz="2400" i="1">
                        <a:latin typeface="Cambria Math"/>
                      </a:rPr>
                      <m:t>=0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  <a:blipFill rotWithShape="1">
                <a:blip r:embed="rId2"/>
                <a:stretch>
                  <a:fillRect l="-1122" t="-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66386" y="2156249"/>
                <a:ext cx="3945973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4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−4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1∙4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386" y="2156249"/>
                <a:ext cx="3945973" cy="89723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099011" y="4860102"/>
            <a:ext cx="1294184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044955" y="4365104"/>
                <a:ext cx="135787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955" y="4365104"/>
                <a:ext cx="1357871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600075" y="333375"/>
            <a:ext cx="8220075" cy="488950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vadratická rovnice úplná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816276" y="1758007"/>
                <a:ext cx="30531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latin typeface="Cambria Math"/>
                        </a:rPr>
                        <m:t>=1, </m:t>
                      </m:r>
                      <m:r>
                        <a:rPr lang="cs-CZ" sz="2400" b="0" i="1" smtClean="0"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latin typeface="Cambria Math"/>
                        </a:rPr>
                        <m:t>=−4, </m:t>
                      </m:r>
                      <m:r>
                        <a:rPr lang="cs-CZ" sz="2400" b="0" i="1" smtClean="0"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276" y="1758007"/>
                <a:ext cx="3053185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>
            <a:off x="3822630" y="1988840"/>
            <a:ext cx="72008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81687" y="3274683"/>
                <a:ext cx="2755965" cy="863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16−16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687" y="3274683"/>
                <a:ext cx="2755965" cy="8638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07733" y="3274683"/>
                <a:ext cx="1908852" cy="8840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7733" y="3274683"/>
                <a:ext cx="1908852" cy="88408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972045" y="3374967"/>
                <a:ext cx="166254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2045" y="3374967"/>
                <a:ext cx="1662540" cy="7838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296423" y="3536036"/>
                <a:ext cx="6763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6423" y="3536036"/>
                <a:ext cx="676324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Čárový popisek 2 38"/>
              <p:cNvSpPr/>
              <p:nvPr/>
            </p:nvSpPr>
            <p:spPr>
              <a:xfrm>
                <a:off x="5564646" y="4184101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52809"/>
                  <a:gd name="adj4" fmla="val -31590"/>
                  <a:gd name="adj5" fmla="val -29080"/>
                  <a:gd name="adj6" fmla="val -39554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D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0, proto bude mít rovnice jeden (dvojnásobný) kořen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Čárový popisek 2 3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4646" y="4184101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52809"/>
                  <a:gd name="adj4" fmla="val -31590"/>
                  <a:gd name="adj5" fmla="val -29080"/>
                  <a:gd name="adj6" fmla="val -39554"/>
                </a:avLst>
              </a:prstGeom>
              <a:blipFill rotWithShape="1">
                <a:blip r:embed="rId11"/>
                <a:stretch>
                  <a:fillRect b="-3235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lačítko akce: Vlastní 21">
            <a:hlinkClick r:id="rId12" action="ppaction://hlinksldjump" highlightClick="1"/>
          </p:cNvPr>
          <p:cNvSpPr/>
          <p:nvPr/>
        </p:nvSpPr>
        <p:spPr>
          <a:xfrm>
            <a:off x="1044955" y="5415925"/>
            <a:ext cx="1677993" cy="44947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zkouška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36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9" grpId="0"/>
      <p:bldP spid="30" grpId="0"/>
      <p:bldP spid="18" grpId="0"/>
      <p:bldP spid="23" grpId="0"/>
      <p:bldP spid="24" grpId="0"/>
      <p:bldP spid="25" grpId="0"/>
      <p:bldP spid="27" grpId="0"/>
      <p:bldP spid="37" grpId="0"/>
      <p:bldP spid="39" grpId="0" animBg="1"/>
      <p:bldP spid="39" grpId="1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Zk</a:t>
            </a:r>
            <a:r>
              <a:rPr lang="cs-CZ" dirty="0" smtClean="0"/>
              <a:t>.: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03701" y="2348880"/>
                <a:ext cx="54949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−4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2+4</m:t>
                      </m:r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4−8+4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701" y="2348880"/>
                <a:ext cx="5494971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27584" y="2836326"/>
                <a:ext cx="145523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2836326"/>
                <a:ext cx="1455234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06825" y="3645024"/>
                <a:ext cx="18128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6825" y="3645024"/>
                <a:ext cx="1812870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3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595040" y="1700808"/>
            <a:ext cx="504056" cy="504056"/>
          </a:xfrm>
          <a:prstGeom prst="actionButtonRetur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41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20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 pomocí vzorce pro výpočet kořenů kvadratické rovnice :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3</a:t>
                </a:r>
                <a:r>
                  <a:rPr lang="cs-CZ" sz="2400" b="1" dirty="0" smtClean="0"/>
                  <a:t> </a:t>
                </a:r>
                <a:r>
                  <a:rPr lang="cs-CZ" sz="2400" dirty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4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+4</m:t>
                            </m:r>
                          </m:e>
                        </m:d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69</m:t>
                    </m:r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  <a:blipFill rotWithShape="1">
                <a:blip r:embed="rId2"/>
                <a:stretch>
                  <a:fillRect l="-1122" t="-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55780" y="3958689"/>
                <a:ext cx="3945973" cy="8804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18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18</m:t>
                                  </m:r>
                                </m:e>
                                <m:sup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5∙19</m:t>
                              </m:r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780" y="3958689"/>
                <a:ext cx="3945973" cy="88043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616599" y="6201533"/>
            <a:ext cx="1011185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676125" y="3094221"/>
                <a:ext cx="115467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:</m:t>
                          </m:r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6125" y="3094221"/>
                <a:ext cx="115467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36316" t="-129333" b="-20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600075" y="333375"/>
            <a:ext cx="8220075" cy="488950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vadratická rovnice úplná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80398" y="3497024"/>
                <a:ext cx="30531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latin typeface="Cambria Math"/>
                        </a:rPr>
                        <m:t>=5, </m:t>
                      </m:r>
                      <m:r>
                        <a:rPr lang="cs-CZ" sz="2400" b="0" i="1" smtClean="0"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latin typeface="Cambria Math"/>
                        </a:rPr>
                        <m:t>=18, </m:t>
                      </m:r>
                      <m:r>
                        <a:rPr lang="cs-CZ" sz="2400" b="0" i="1" smtClean="0"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latin typeface="Cambria Math"/>
                        </a:rPr>
                        <m:t>=19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0398" y="3497024"/>
                <a:ext cx="3053185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>
            <a:off x="5114352" y="3727857"/>
            <a:ext cx="72008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29694" y="3986645"/>
                <a:ext cx="3268353" cy="882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694" y="3986645"/>
                <a:ext cx="3268353" cy="8827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81871" y="4811630"/>
                <a:ext cx="3774105" cy="869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18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324−380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71" y="4811630"/>
                <a:ext cx="3774105" cy="86934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83119" y="4807911"/>
                <a:ext cx="1908852" cy="8730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18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−56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3119" y="4807911"/>
                <a:ext cx="1908852" cy="87306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Čárový popisek 2 38"/>
              <p:cNvSpPr/>
              <p:nvPr/>
            </p:nvSpPr>
            <p:spPr>
              <a:xfrm>
                <a:off x="5967307" y="4870583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61049"/>
                  <a:gd name="adj4" fmla="val -14445"/>
                  <a:gd name="adj5" fmla="val 22834"/>
                  <a:gd name="adj6" fmla="val -17646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D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0, proto nemá rovnice žádné řešení v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Čárový popisek 2 3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7307" y="4870583"/>
                <a:ext cx="2909092" cy="1681308"/>
              </a:xfrm>
              <a:prstGeom prst="borderCallout2">
                <a:avLst>
                  <a:gd name="adj1" fmla="val 47262"/>
                  <a:gd name="adj2" fmla="val -5796"/>
                  <a:gd name="adj3" fmla="val 61049"/>
                  <a:gd name="adj4" fmla="val -14445"/>
                  <a:gd name="adj5" fmla="val 22834"/>
                  <a:gd name="adj6" fmla="val -17646"/>
                </a:avLst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4655" y="2204864"/>
                <a:ext cx="595592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16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−24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+9−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36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</a:rPr>
                            <m:t>+48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+16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=69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655" y="2204864"/>
                <a:ext cx="5955926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19866" y="2602518"/>
                <a:ext cx="570047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16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−24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+9−36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−48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−16=69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866" y="2602518"/>
                <a:ext cx="5700471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Čárový popisek 2 27"/>
              <p:cNvSpPr/>
              <p:nvPr/>
            </p:nvSpPr>
            <p:spPr>
              <a:xfrm>
                <a:off x="3335376" y="3343507"/>
                <a:ext cx="3918086" cy="1286276"/>
              </a:xfrm>
              <a:prstGeom prst="borderCallout2">
                <a:avLst>
                  <a:gd name="adj1" fmla="val 39722"/>
                  <a:gd name="adj2" fmla="val 102761"/>
                  <a:gd name="adj3" fmla="val -34436"/>
                  <a:gd name="adj4" fmla="val 121168"/>
                  <a:gd name="adj5" fmla="val -37821"/>
                  <a:gd name="adj6" fmla="val 7816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Dostali jsme kvadratickou rovnici, upravíme ji na tvar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𝑏𝑥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𝑐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=0</m:t>
                    </m:r>
                  </m:oMath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Čárový popisek 2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5376" y="3343507"/>
                <a:ext cx="3918086" cy="1286276"/>
              </a:xfrm>
              <a:prstGeom prst="borderCallout2">
                <a:avLst>
                  <a:gd name="adj1" fmla="val 39722"/>
                  <a:gd name="adj2" fmla="val 102761"/>
                  <a:gd name="adj3" fmla="val -34436"/>
                  <a:gd name="adj4" fmla="val 121168"/>
                  <a:gd name="adj5" fmla="val -37821"/>
                  <a:gd name="adj6" fmla="val 78169"/>
                </a:avLst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97540" y="3064183"/>
                <a:ext cx="331629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−20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−72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−76=0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7540" y="3064183"/>
                <a:ext cx="3316292" cy="46166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197208" y="3497025"/>
                <a:ext cx="291714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5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+18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+19=0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7208" y="3497025"/>
                <a:ext cx="2917144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18272" y="5739868"/>
                <a:ext cx="125412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</a:rPr>
                        <m:t>{ 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8272" y="5739868"/>
                <a:ext cx="1254126" cy="461665"/>
              </a:xfrm>
              <a:prstGeom prst="rect">
                <a:avLst/>
              </a:prstGeom>
              <a:blipFill rotWithShape="1">
                <a:blip r:embed="rId15"/>
                <a:stretch>
                  <a:fillRect r="-485"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019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9" grpId="0"/>
      <p:bldP spid="30" grpId="0"/>
      <p:bldP spid="18" grpId="0"/>
      <p:bldP spid="23" grpId="0"/>
      <p:bldP spid="24" grpId="0"/>
      <p:bldP spid="25" grpId="0"/>
      <p:bldP spid="39" grpId="0" animBg="1"/>
      <p:bldP spid="39" grpId="1" animBg="1"/>
      <p:bldP spid="22" grpId="0"/>
      <p:bldP spid="26" grpId="0"/>
      <p:bldP spid="28" grpId="0" animBg="1"/>
      <p:bldP spid="28" grpId="1" animBg="1"/>
      <p:bldP spid="29" grpId="0"/>
      <p:bldP spid="41" grpId="0"/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464020" y="1591968"/>
                <a:ext cx="3621866" cy="7937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7+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4020" y="1591968"/>
                <a:ext cx="3621866" cy="79374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pomocí vzorce pro výpočet kořenů kvadratické rovnice :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4</a:t>
                </a:r>
                <a:r>
                  <a:rPr lang="cs-CZ" sz="2400" b="1" dirty="0" smtClean="0"/>
                  <a:t> </a:t>
                </a:r>
                <a:r>
                  <a:rPr lang="cs-CZ" sz="2400" dirty="0" smtClean="0"/>
                  <a:t>	</a:t>
                </a: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2907" y="980728"/>
                <a:ext cx="8151542" cy="5688632"/>
              </a:xfrm>
              <a:blipFill rotWithShape="1">
                <a:blip r:embed="rId3"/>
                <a:stretch>
                  <a:fillRect l="-1122" t="-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419872" y="4595936"/>
                <a:ext cx="4608512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4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−1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2∙</m:t>
                              </m:r>
                              <m:d>
                                <m:d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595936"/>
                <a:ext cx="4608512" cy="89723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4888414" y="6435425"/>
            <a:ext cx="1638868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600075" y="333375"/>
            <a:ext cx="8220075" cy="488950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vadratická rovnice úplná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014193" y="4175179"/>
                <a:ext cx="319108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𝑎</m:t>
                      </m:r>
                      <m:r>
                        <a:rPr lang="cs-CZ" sz="2400" b="0" i="1" smtClean="0">
                          <a:latin typeface="Cambria Math"/>
                        </a:rPr>
                        <m:t>=2, </m:t>
                      </m:r>
                      <m:r>
                        <a:rPr lang="cs-CZ" sz="2400" b="0" i="1" smtClean="0">
                          <a:latin typeface="Cambria Math"/>
                        </a:rPr>
                        <m:t>𝑏</m:t>
                      </m:r>
                      <m:r>
                        <a:rPr lang="cs-CZ" sz="2400" b="0" i="1" smtClean="0">
                          <a:latin typeface="Cambria Math"/>
                        </a:rPr>
                        <m:t>=−1, </m:t>
                      </m:r>
                      <m:r>
                        <a:rPr lang="cs-CZ" sz="2400" b="0" i="1" smtClean="0"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193" y="4175179"/>
                <a:ext cx="3191082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 flipV="1">
            <a:off x="4932040" y="2132856"/>
            <a:ext cx="648072" cy="787734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39551" y="4610427"/>
                <a:ext cx="3268353" cy="882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551" y="4610427"/>
                <a:ext cx="3268353" cy="88274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15773" y="5503274"/>
                <a:ext cx="1961165" cy="8669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773" y="5503274"/>
                <a:ext cx="1961165" cy="86696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124480" y="5472754"/>
                <a:ext cx="6763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480" y="5472754"/>
                <a:ext cx="676324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Čárový popisek 2 38"/>
          <p:cNvSpPr/>
          <p:nvPr/>
        </p:nvSpPr>
        <p:spPr>
          <a:xfrm>
            <a:off x="6617371" y="5366902"/>
            <a:ext cx="2145176" cy="1202879"/>
          </a:xfrm>
          <a:prstGeom prst="borderCallout2">
            <a:avLst>
              <a:gd name="adj1" fmla="val 19326"/>
              <a:gd name="adj2" fmla="val -382"/>
              <a:gd name="adj3" fmla="val 12303"/>
              <a:gd name="adj4" fmla="val -18236"/>
              <a:gd name="adj5" fmla="val 36478"/>
              <a:gd name="adj6" fmla="val -42119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protože oba kořeny splňují podmínku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lačítko akce: Vlastní 21">
            <a:hlinkClick r:id="rId9" action="ppaction://hlinksldjump" highlightClick="1"/>
          </p:cNvPr>
          <p:cNvSpPr/>
          <p:nvPr/>
        </p:nvSpPr>
        <p:spPr>
          <a:xfrm>
            <a:off x="6663364" y="5968342"/>
            <a:ext cx="1677993" cy="44947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zkouška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1680966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331640" y="2488514"/>
                <a:ext cx="3621866" cy="859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7+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488514"/>
                <a:ext cx="3621866" cy="8592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5703573" y="2687286"/>
                <a:ext cx="19148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3573" y="2687286"/>
                <a:ext cx="1914831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24204" t="-127632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196356" y="3347724"/>
                <a:ext cx="39836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7+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−5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356" y="3347724"/>
                <a:ext cx="3983684" cy="4616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63854" y="3766868"/>
                <a:ext cx="39836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14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+2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−15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+5=6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54" y="3766868"/>
                <a:ext cx="3983684" cy="46166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365538" y="4162386"/>
                <a:ext cx="31344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−1=0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5538" y="4162386"/>
                <a:ext cx="3134454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se šipkou 32"/>
          <p:cNvCxnSpPr/>
          <p:nvPr/>
        </p:nvCxnSpPr>
        <p:spPr>
          <a:xfrm>
            <a:off x="4211624" y="4459365"/>
            <a:ext cx="80257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1994454" y="5775389"/>
            <a:ext cx="643031" cy="215958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1967094" y="6014335"/>
            <a:ext cx="702913" cy="309793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358169" y="5277306"/>
                <a:ext cx="214931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8169" y="5277306"/>
                <a:ext cx="2149310" cy="78380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313332" y="5966512"/>
                <a:ext cx="2149310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3332" y="5966512"/>
                <a:ext cx="2149310" cy="78380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161830" y="5966195"/>
                <a:ext cx="676324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1830" y="5966195"/>
                <a:ext cx="676324" cy="78380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761062" y="5618068"/>
                <a:ext cx="1988301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</a:rPr>
                        <m:t>{</m:t>
                      </m:r>
                      <m:r>
                        <a:rPr lang="cs-CZ" sz="2400" b="0" i="1" smtClean="0">
                          <a:latin typeface="Cambria Math"/>
                        </a:rPr>
                        <m:t>1,−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US" sz="2400" b="0" i="1" smtClean="0">
                          <a:latin typeface="Cambria Math"/>
                        </a:rPr>
                        <m:t> 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1062" y="5618068"/>
                <a:ext cx="1988301" cy="78380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Volný tvar 9"/>
          <p:cNvSpPr/>
          <p:nvPr/>
        </p:nvSpPr>
        <p:spPr>
          <a:xfrm>
            <a:off x="7668491" y="2265218"/>
            <a:ext cx="748145" cy="3096491"/>
          </a:xfrm>
          <a:custGeom>
            <a:avLst/>
            <a:gdLst>
              <a:gd name="connsiteX0" fmla="*/ 727364 w 748145"/>
              <a:gd name="connsiteY0" fmla="*/ 3096491 h 3096491"/>
              <a:gd name="connsiteX1" fmla="*/ 748145 w 748145"/>
              <a:gd name="connsiteY1" fmla="*/ 623455 h 3096491"/>
              <a:gd name="connsiteX2" fmla="*/ 0 w 748145"/>
              <a:gd name="connsiteY2" fmla="*/ 0 h 3096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8145" h="3096491">
                <a:moveTo>
                  <a:pt x="727364" y="3096491"/>
                </a:moveTo>
                <a:lnTo>
                  <a:pt x="748145" y="623455"/>
                </a:lnTo>
                <a:lnTo>
                  <a:pt x="0" y="0"/>
                </a:lnTo>
              </a:path>
            </a:pathLst>
          </a:custGeom>
          <a:noFill/>
          <a:ln w="28575"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706442" y="1479041"/>
                <a:ext cx="1920526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6442" y="1479041"/>
                <a:ext cx="1920526" cy="7861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672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" grpId="0" uiExpand="1" build="p"/>
      <p:bldP spid="19" grpId="0"/>
      <p:bldP spid="18" grpId="0"/>
      <p:bldP spid="23" grpId="0"/>
      <p:bldP spid="24" grpId="0"/>
      <p:bldP spid="37" grpId="0"/>
      <p:bldP spid="39" grpId="0" animBg="1"/>
      <p:bldP spid="39" grpId="1" animBg="1"/>
      <p:bldP spid="22" grpId="0" animBg="1"/>
      <p:bldP spid="17" grpId="0"/>
      <p:bldP spid="26" grpId="0"/>
      <p:bldP spid="28" grpId="0"/>
      <p:bldP spid="29" grpId="0"/>
      <p:bldP spid="31" grpId="0"/>
      <p:bldP spid="32" grpId="0"/>
      <p:bldP spid="36" grpId="0"/>
      <p:bldP spid="38" grpId="0"/>
      <p:bldP spid="40" grpId="0"/>
      <p:bldP spid="41" grpId="0"/>
      <p:bldP spid="10" grpId="0" animBg="1"/>
      <p:bldP spid="10" grpId="1" animBg="1"/>
      <p:bldP spid="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2160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663552"/>
            <a:ext cx="8517633" cy="6005807"/>
          </a:xfrm>
        </p:spPr>
        <p:txBody>
          <a:bodyPr/>
          <a:lstStyle/>
          <a:p>
            <a:r>
              <a:rPr lang="cs-CZ" dirty="0" err="1" smtClean="0"/>
              <a:t>Zk</a:t>
            </a:r>
            <a:r>
              <a:rPr lang="cs-CZ" dirty="0" smtClean="0"/>
              <a:t>.: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87182" y="497474"/>
                <a:ext cx="5020426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7+1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∙1−1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7182" y="497474"/>
                <a:ext cx="5020426" cy="7936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775739" y="1296556"/>
                <a:ext cx="3269903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739" y="1296556"/>
                <a:ext cx="3269903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86145" y="1458811"/>
                <a:ext cx="18128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6145" y="1458811"/>
                <a:ext cx="181287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6428" y="2204863"/>
                <a:ext cx="5256585" cy="13432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7+</m:t>
                          </m:r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2400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428" y="2204863"/>
                <a:ext cx="5256585" cy="134325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68730" y="5839578"/>
                <a:ext cx="2880320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730" y="5839578"/>
                <a:ext cx="2880320" cy="8530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lačítko akce: Návrat 8">
            <a:hlinkClick r:id="rId7" action="ppaction://hlinksldjump" highlightClick="1"/>
          </p:cNvPr>
          <p:cNvSpPr/>
          <p:nvPr/>
        </p:nvSpPr>
        <p:spPr>
          <a:xfrm>
            <a:off x="7760988" y="765499"/>
            <a:ext cx="504056" cy="504056"/>
          </a:xfrm>
          <a:prstGeom prst="actionButtonRetur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641802" y="2204864"/>
                <a:ext cx="2468908" cy="13432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14−1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1802" y="2204864"/>
                <a:ext cx="2468908" cy="134325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66222" y="3429366"/>
                <a:ext cx="1841920" cy="1328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13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+5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222" y="3429366"/>
                <a:ext cx="1841920" cy="132844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440793" y="3692132"/>
                <a:ext cx="2232248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13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+5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0793" y="3692132"/>
                <a:ext cx="2232248" cy="7861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80410" y="3684630"/>
                <a:ext cx="1931276" cy="793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−13+25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0410" y="3684630"/>
                <a:ext cx="1931276" cy="79367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264618" y="3692133"/>
                <a:ext cx="674415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618" y="3692133"/>
                <a:ext cx="674415" cy="7861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79783" y="4697000"/>
                <a:ext cx="4465859" cy="12056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sz="2400" i="1"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83" y="4697000"/>
                <a:ext cx="4465859" cy="120565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04577" y="4757807"/>
                <a:ext cx="1674450" cy="10817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4577" y="4757807"/>
                <a:ext cx="1674450" cy="108177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264618" y="4757807"/>
                <a:ext cx="929338" cy="10892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618" y="4757807"/>
                <a:ext cx="929338" cy="108927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939033" y="4775448"/>
                <a:ext cx="674415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9033" y="4775448"/>
                <a:ext cx="674415" cy="7861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201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20" grpId="0"/>
      <p:bldP spid="23" grpId="0"/>
      <p:bldP spid="24" grpId="0"/>
      <p:bldP spid="27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02696" y="4088123"/>
                <a:ext cx="164160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8, 5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696" y="4088123"/>
                <a:ext cx="1641603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31703" y="4753499"/>
                <a:ext cx="1922129" cy="7967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2, −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1703" y="4753499"/>
                <a:ext cx="1922129" cy="7967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606769" y="3975681"/>
            <a:ext cx="2275045" cy="68655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Výsledek př. 1</a:t>
            </a:r>
            <a:r>
              <a:rPr lang="cs-CZ" sz="2400" dirty="0" smtClean="0"/>
              <a:t>)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492941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Procvičování: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 a proveďte zkoušku:</a:t>
                </a: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</m:e>
                      <m:sup>
                        <m:r>
                          <a:rPr lang="cs-CZ" sz="2400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0" smtClean="0">
                        <a:latin typeface="Cambria Math"/>
                      </a:rPr>
                      <m:t>−13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</a:rPr>
                      <m:t>+40=0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400" i="0">
                            <a:latin typeface="Cambria Math"/>
                          </a:rPr>
                          <m:t>x</m:t>
                        </m:r>
                        <m:r>
                          <a:rPr lang="cs-CZ" sz="2400" i="0">
                            <a:latin typeface="Cambria Math"/>
                          </a:rPr>
                          <m:t>+1</m:t>
                        </m:r>
                      </m:e>
                    </m:d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400" i="0">
                            <a:latin typeface="Cambria Math"/>
                          </a:rPr>
                          <m:t>x</m:t>
                        </m:r>
                        <m:r>
                          <a:rPr lang="cs-CZ" sz="2400" i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40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x</m:t>
                        </m:r>
                        <m:r>
                          <a:rPr lang="cs-CZ" sz="2400">
                            <a:latin typeface="Cambria Math"/>
                          </a:rPr>
                          <m:t>−1</m:t>
                        </m:r>
                      </m:e>
                    </m:d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x</m:t>
                        </m:r>
                        <m:r>
                          <a:rPr lang="cs-CZ" sz="240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400">
                        <a:latin typeface="Cambria Math"/>
                      </a:rPr>
                      <m:t>=4</m:t>
                    </m:r>
                    <m:r>
                      <m:rPr>
                        <m:sty m:val="p"/>
                      </m:rPr>
                      <a:rPr lang="cs-CZ" sz="2400">
                        <a:latin typeface="Cambria Math"/>
                      </a:rPr>
                      <m:t>x</m:t>
                    </m:r>
                    <m:r>
                      <a:rPr lang="cs-CZ" sz="2400">
                        <a:latin typeface="Cambria Math"/>
                      </a:rPr>
                      <m:t>−1</m:t>
                    </m:r>
                  </m:oMath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x</m:t>
                            </m:r>
                            <m:r>
                              <a:rPr lang="cs-CZ" sz="2400" b="0" i="0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sz="2400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0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cs-CZ" sz="2400" b="0" i="0">
                                <a:latin typeface="Cambria Math"/>
                              </a:rPr>
                              <m:t>x</m:t>
                            </m:r>
                            <m:r>
                              <a:rPr lang="cs-CZ" sz="2400" b="0" i="0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0" i="0">
                                <a:latin typeface="Cambria Math"/>
                              </a:rPr>
                              <m:t>4</m:t>
                            </m:r>
                          </m:e>
                        </m:d>
                      </m:e>
                      <m:sup>
                        <m:r>
                          <a:rPr lang="cs-CZ" sz="2400" b="0" i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m:rPr>
                                <m:sty m:val="p"/>
                              </m:rPr>
                              <a:rPr lang="cs-CZ" sz="2400" b="0" i="0">
                                <a:latin typeface="Cambria Math"/>
                              </a:rPr>
                              <m:t>x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−2</m:t>
                            </m:r>
                          </m:e>
                        </m:d>
                      </m:e>
                      <m:sup>
                        <m:r>
                          <a:rPr lang="cs-CZ" sz="2400" b="0" i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4929411"/>
              </a:xfrm>
              <a:blipFill rotWithShape="1">
                <a:blip r:embed="rId4"/>
                <a:stretch>
                  <a:fillRect l="-1185" t="-9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3347864" y="4808603"/>
            <a:ext cx="2275045" cy="68655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Výsledek př. 2</a:t>
            </a:r>
            <a:r>
              <a:rPr lang="cs-CZ" sz="2400" dirty="0" smtClean="0"/>
              <a:t>)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02697" y="5661248"/>
                <a:ext cx="164160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3, 7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697" y="5661248"/>
                <a:ext cx="1641603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606769" y="5505636"/>
            <a:ext cx="2275045" cy="68655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Výsledek př. 3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/>
              <a:t>K</a:t>
            </a:r>
            <a:r>
              <a:rPr lang="cs-CZ" sz="2800" u="sng" dirty="0" smtClean="0"/>
              <a:t>vadratická rovnice úplná</a:t>
            </a:r>
            <a:endParaRPr lang="cs-CZ" sz="2800" u="sng" dirty="0"/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110444" cy="180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65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69026E-6 L 0.23855 -0.00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27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4 0.00092 L -0.28177 0.0018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75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89 4.01804E-6 L 0.28577 0.0041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25000" lnSpcReduction="20000"/>
          </a:bodyPr>
          <a:lstStyle/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cs-CZ" sz="9800" b="1" dirty="0" smtClean="0">
                <a:latin typeface="Arial" pitchFamily="34" charset="0"/>
                <a:cs typeface="Arial" pitchFamily="34" charset="0"/>
              </a:rPr>
              <a:t>Zdroje, </a:t>
            </a:r>
            <a:r>
              <a:rPr lang="cs-CZ" sz="9800" b="1" smtClean="0">
                <a:latin typeface="Arial" pitchFamily="34" charset="0"/>
                <a:cs typeface="Arial" pitchFamily="34" charset="0"/>
              </a:rPr>
              <a:t>autorská práva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cs-CZ" sz="8000" b="1" dirty="0" smtClean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6800" dirty="0"/>
              <a:t>HUDCOVÁ, Milada a Libuše KUBIČÍKOVÁ. </a:t>
            </a:r>
            <a:r>
              <a:rPr lang="cs-CZ" sz="6800" i="1" dirty="0"/>
              <a:t>Sbírka úloh z matematiky pro SOŠ, SOU a nástavbové studium</a:t>
            </a:r>
            <a:r>
              <a:rPr lang="cs-CZ" sz="6800" dirty="0"/>
              <a:t>. Praha: Prometheus, 2011. ISBN 978-807-1963-189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6800" dirty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6800" dirty="0"/>
              <a:t>CHARVÁT, Jura, Jaroslav ZHOUF a Leo BOČEK. </a:t>
            </a:r>
            <a:r>
              <a:rPr lang="cs-CZ" sz="6800" i="1" dirty="0"/>
              <a:t>Matematika pro gymnázia: rovnice a nerovnice</a:t>
            </a:r>
            <a:r>
              <a:rPr lang="cs-CZ" sz="6800" dirty="0"/>
              <a:t>. 3. vyd. Praha: Prometheus, 2001, 223 s. Učebnice pro střední školy (Prometheus). ISBN 80-719-6154-X.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72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  <a:endParaRPr lang="cs-CZ" sz="50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50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3206</TotalTime>
  <Words>1489</Words>
  <Application>Microsoft Office PowerPoint</Application>
  <PresentationFormat>Předvádění na obrazovce (4:3)</PresentationFormat>
  <Paragraphs>322</Paragraphs>
  <Slides>13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 matika</vt:lpstr>
      <vt:lpstr>Obchodní akademie, Střední odborná škola  a Jazyková škola s právem státní jazykové zkoušky,  Hradec Králové</vt:lpstr>
      <vt:lpstr>Kvadratická rovnice úplná</vt:lpstr>
      <vt:lpstr>Kvadratická rovnice úplná </vt:lpstr>
      <vt:lpstr>Kvadratická rovnice úplná </vt:lpstr>
      <vt:lpstr>Kvadratická rovnice úplná </vt:lpstr>
      <vt:lpstr>Prezentace aplikace PowerPoint</vt:lpstr>
      <vt:lpstr>Kvadratická rovnice úplná </vt:lpstr>
      <vt:lpstr>Prezentace aplikace PowerPoint</vt:lpstr>
      <vt:lpstr>Kvadratická rovnice úplná </vt:lpstr>
      <vt:lpstr>Kvadratická rovnice úplná </vt:lpstr>
      <vt:lpstr>Prezentace aplikace PowerPoint</vt:lpstr>
      <vt:lpstr>Kvadratická rovnice úplná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Lenka Marková</cp:lastModifiedBy>
  <cp:revision>374</cp:revision>
  <dcterms:created xsi:type="dcterms:W3CDTF">2012-11-30T22:17:21Z</dcterms:created>
  <dcterms:modified xsi:type="dcterms:W3CDTF">2013-05-16T12:23:45Z</dcterms:modified>
</cp:coreProperties>
</file>