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9" r:id="rId3"/>
    <p:sldId id="278" r:id="rId4"/>
    <p:sldId id="279" r:id="rId5"/>
    <p:sldId id="280" r:id="rId6"/>
    <p:sldId id="281" r:id="rId7"/>
    <p:sldId id="282" r:id="rId8"/>
    <p:sldId id="285" r:id="rId9"/>
    <p:sldId id="286" r:id="rId10"/>
    <p:sldId id="287" r:id="rId11"/>
    <p:sldId id="283" r:id="rId12"/>
    <p:sldId id="284" r:id="rId13"/>
    <p:sldId id="267" r:id="rId14"/>
    <p:sldId id="257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Střední styl 1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Střední styl 1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CAF9ED-07DC-4A11-8D7F-57B35C25682E}" styleName="Střední styl 1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Střední styl 1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86835" autoAdjust="0"/>
  </p:normalViewPr>
  <p:slideViewPr>
    <p:cSldViewPr>
      <p:cViewPr>
        <p:scale>
          <a:sx n="100" d="100"/>
          <a:sy n="100" d="100"/>
        </p:scale>
        <p:origin x="774" y="21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16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D44455-DE88-4660-9EE0-D4D3F6F9FE5B}" type="datetimeFigureOut">
              <a:rPr lang="cs-CZ" smtClean="0"/>
              <a:t>4.6.2013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CFDA31-1FE5-4B76-A33E-38F390E577AB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0259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DA30D-26CA-44D5-80F8-C2E986FAF7E0}" type="datetimeFigureOut">
              <a:rPr lang="cs-CZ" smtClean="0"/>
              <a:pPr>
                <a:defRPr/>
              </a:pPr>
              <a:t>4.6.2013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F534A9-9BDF-43D1-9C0B-E24F2A734F6E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9216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1EACD7-D5D8-4B53-B178-6B0648DB7E72}" type="datetimeFigureOut">
              <a:rPr lang="cs-CZ" smtClean="0"/>
              <a:pPr>
                <a:defRPr/>
              </a:pPr>
              <a:t>4.6.2013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077C5-A3FE-44C1-B3C7-A7A1871D5FAE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1971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2CBC02-360C-4383-AB9B-9367E2FC4976}" type="datetimeFigureOut">
              <a:rPr lang="cs-CZ" smtClean="0"/>
              <a:pPr>
                <a:defRPr/>
              </a:pPr>
              <a:t>4.6.2013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EFC4E3-A94E-4CAF-B2E4-A67D7449BC8A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3900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A445F-3BEA-423E-A5BE-FA77BE3395B0}" type="datetimeFigureOut">
              <a:rPr lang="cs-CZ" smtClean="0"/>
              <a:pPr>
                <a:defRPr/>
              </a:pPr>
              <a:t>4.6.2013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3345E9-449D-4CD8-A276-45F1EF873148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7754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FC690E-CBCC-43A2-BF76-6EE9B58EA9EA}" type="datetimeFigureOut">
              <a:rPr lang="cs-CZ" smtClean="0"/>
              <a:pPr>
                <a:defRPr/>
              </a:pPr>
              <a:t>4.6.2013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C60250-C423-4C52-BCB9-8C2B590E56D1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06676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1F2EF-FDF8-4BC5-9F9E-723F54E66911}" type="datetimeFigureOut">
              <a:rPr lang="cs-CZ" smtClean="0"/>
              <a:pPr>
                <a:defRPr/>
              </a:pPr>
              <a:t>4.6.2013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1EBC8-7D7B-40C0-A02C-C11D7D472DA1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6132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F1B43B-86DE-48A6-8F0A-D71A294E3874}" type="datetimeFigureOut">
              <a:rPr lang="cs-CZ" smtClean="0"/>
              <a:pPr>
                <a:defRPr/>
              </a:pPr>
              <a:t>4.6.2013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517B6-24F9-4B74-B68D-4BE461BB1CD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6258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72E6E8-80A6-4CDF-AB4A-A952191BAD9B}" type="datetimeFigureOut">
              <a:rPr lang="cs-CZ" smtClean="0"/>
              <a:pPr>
                <a:defRPr/>
              </a:pPr>
              <a:t>4.6.2013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96500C-FE93-4EB0-9F42-5937C26A2D2A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494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dirty="0" smtClean="0"/>
              <a:t>Kliknutím na ikonu přidáte obrázek.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8424E-4FF0-4438-B1CD-96F4391676A2}" type="datetimeFigureOut">
              <a:rPr lang="cs-CZ" smtClean="0"/>
              <a:pPr>
                <a:defRPr/>
              </a:pPr>
              <a:t>4.6.2013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97A41F-0445-45B2-ACAB-F84B0735B456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9677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C284F-E1F8-4088-AC1F-B58CF4B135B4}" type="datetimeFigureOut">
              <a:rPr lang="cs-CZ" smtClean="0"/>
              <a:pPr>
                <a:defRPr/>
              </a:pPr>
              <a:t>4.6.2013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7623D-5725-4BB5-9D1A-44DE301160DA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5627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67AA15-BC9B-4A2E-8706-2806E6658062}" type="datetimeFigureOut">
              <a:rPr lang="cs-CZ" smtClean="0"/>
              <a:pPr>
                <a:defRPr/>
              </a:pPr>
              <a:t>4.6.2013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C2DAE2-5A9D-46F1-B9FB-D478BF120EFB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2651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1DF4551-AA4F-4717-80CF-EEF1DA5D7480}" type="datetimeFigureOut">
              <a:rPr lang="cs-CZ" smtClean="0"/>
              <a:pPr>
                <a:defRPr/>
              </a:pPr>
              <a:t>4.6.2013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8356CF6-B015-4EB0-9801-CBD50DDC8AEC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18" Type="http://schemas.openxmlformats.org/officeDocument/2006/relationships/image" Target="../media/image22.png"/><Relationship Id="rId3" Type="http://schemas.openxmlformats.org/officeDocument/2006/relationships/image" Target="../media/image7.png"/><Relationship Id="rId21" Type="http://schemas.openxmlformats.org/officeDocument/2006/relationships/slide" Target="slide5.xml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17" Type="http://schemas.openxmlformats.org/officeDocument/2006/relationships/image" Target="../media/image21.png"/><Relationship Id="rId2" Type="http://schemas.openxmlformats.org/officeDocument/2006/relationships/image" Target="../media/image6.png"/><Relationship Id="rId16" Type="http://schemas.openxmlformats.org/officeDocument/2006/relationships/image" Target="../media/image20.png"/><Relationship Id="rId20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5" Type="http://schemas.openxmlformats.org/officeDocument/2006/relationships/image" Target="../media/image19.png"/><Relationship Id="rId10" Type="http://schemas.openxmlformats.org/officeDocument/2006/relationships/image" Target="../media/image14.png"/><Relationship Id="rId19" Type="http://schemas.openxmlformats.org/officeDocument/2006/relationships/image" Target="../media/image23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6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Relationship Id="rId1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8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12" Type="http://schemas.openxmlformats.org/officeDocument/2006/relationships/image" Target="../media/image47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11" Type="http://schemas.openxmlformats.org/officeDocument/2006/relationships/image" Target="../media/image46.png"/><Relationship Id="rId5" Type="http://schemas.openxmlformats.org/officeDocument/2006/relationships/image" Target="../media/image40.png"/><Relationship Id="rId15" Type="http://schemas.openxmlformats.org/officeDocument/2006/relationships/image" Target="../media/image49.png"/><Relationship Id="rId10" Type="http://schemas.openxmlformats.org/officeDocument/2006/relationships/image" Target="../media/image45.png"/><Relationship Id="rId4" Type="http://schemas.openxmlformats.org/officeDocument/2006/relationships/image" Target="../media/image39.png"/><Relationship Id="rId9" Type="http://schemas.openxmlformats.org/officeDocument/2006/relationships/image" Target="../media/image44.png"/><Relationship Id="rId1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Relationship Id="rId9" Type="http://schemas.openxmlformats.org/officeDocument/2006/relationships/image" Target="../media/image5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image" Target="../media/image68.png"/><Relationship Id="rId18" Type="http://schemas.openxmlformats.org/officeDocument/2006/relationships/image" Target="../media/image73.png"/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12" Type="http://schemas.openxmlformats.org/officeDocument/2006/relationships/image" Target="../media/image67.png"/><Relationship Id="rId17" Type="http://schemas.openxmlformats.org/officeDocument/2006/relationships/image" Target="../media/image72.png"/><Relationship Id="rId2" Type="http://schemas.openxmlformats.org/officeDocument/2006/relationships/image" Target="../media/image57.png"/><Relationship Id="rId16" Type="http://schemas.openxmlformats.org/officeDocument/2006/relationships/image" Target="../media/image7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png"/><Relationship Id="rId11" Type="http://schemas.openxmlformats.org/officeDocument/2006/relationships/image" Target="../media/image66.png"/><Relationship Id="rId5" Type="http://schemas.openxmlformats.org/officeDocument/2006/relationships/image" Target="../media/image60.png"/><Relationship Id="rId15" Type="http://schemas.openxmlformats.org/officeDocument/2006/relationships/image" Target="../media/image70.png"/><Relationship Id="rId10" Type="http://schemas.openxmlformats.org/officeDocument/2006/relationships/image" Target="../media/image65.png"/><Relationship Id="rId4" Type="http://schemas.openxmlformats.org/officeDocument/2006/relationships/image" Target="../media/image59.png"/><Relationship Id="rId9" Type="http://schemas.openxmlformats.org/officeDocument/2006/relationships/image" Target="../media/image64.png"/><Relationship Id="rId14" Type="http://schemas.openxmlformats.org/officeDocument/2006/relationships/image" Target="../media/image6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image" Target="../media/image85.png"/><Relationship Id="rId18" Type="http://schemas.openxmlformats.org/officeDocument/2006/relationships/slide" Target="slide10.xml"/><Relationship Id="rId3" Type="http://schemas.openxmlformats.org/officeDocument/2006/relationships/image" Target="../media/image75.png"/><Relationship Id="rId7" Type="http://schemas.openxmlformats.org/officeDocument/2006/relationships/image" Target="../media/image79.png"/><Relationship Id="rId12" Type="http://schemas.openxmlformats.org/officeDocument/2006/relationships/image" Target="../media/image84.png"/><Relationship Id="rId17" Type="http://schemas.openxmlformats.org/officeDocument/2006/relationships/image" Target="../media/image89.png"/><Relationship Id="rId2" Type="http://schemas.openxmlformats.org/officeDocument/2006/relationships/image" Target="../media/image74.png"/><Relationship Id="rId16" Type="http://schemas.openxmlformats.org/officeDocument/2006/relationships/image" Target="../media/image88.png"/><Relationship Id="rId20" Type="http://schemas.openxmlformats.org/officeDocument/2006/relationships/image" Target="../media/image9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8.png"/><Relationship Id="rId11" Type="http://schemas.openxmlformats.org/officeDocument/2006/relationships/image" Target="../media/image83.png"/><Relationship Id="rId5" Type="http://schemas.openxmlformats.org/officeDocument/2006/relationships/image" Target="../media/image77.png"/><Relationship Id="rId15" Type="http://schemas.openxmlformats.org/officeDocument/2006/relationships/image" Target="../media/image87.png"/><Relationship Id="rId10" Type="http://schemas.openxmlformats.org/officeDocument/2006/relationships/image" Target="../media/image82.png"/><Relationship Id="rId19" Type="http://schemas.openxmlformats.org/officeDocument/2006/relationships/image" Target="../media/image90.png"/><Relationship Id="rId4" Type="http://schemas.openxmlformats.org/officeDocument/2006/relationships/image" Target="../media/image76.png"/><Relationship Id="rId9" Type="http://schemas.openxmlformats.org/officeDocument/2006/relationships/image" Target="../media/image81.png"/><Relationship Id="rId14" Type="http://schemas.openxmlformats.org/officeDocument/2006/relationships/image" Target="../media/image8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png"/><Relationship Id="rId13" Type="http://schemas.openxmlformats.org/officeDocument/2006/relationships/image" Target="../media/image102.png"/><Relationship Id="rId3" Type="http://schemas.openxmlformats.org/officeDocument/2006/relationships/image" Target="../media/image93.png"/><Relationship Id="rId7" Type="http://schemas.openxmlformats.org/officeDocument/2006/relationships/image" Target="../media/image97.png"/><Relationship Id="rId12" Type="http://schemas.openxmlformats.org/officeDocument/2006/relationships/image" Target="../media/image101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6.png"/><Relationship Id="rId11" Type="http://schemas.openxmlformats.org/officeDocument/2006/relationships/image" Target="../media/image100.png"/><Relationship Id="rId5" Type="http://schemas.openxmlformats.org/officeDocument/2006/relationships/image" Target="../media/image95.png"/><Relationship Id="rId15" Type="http://schemas.openxmlformats.org/officeDocument/2006/relationships/image" Target="../media/image104.png"/><Relationship Id="rId10" Type="http://schemas.openxmlformats.org/officeDocument/2006/relationships/image" Target="../media/image99.png"/><Relationship Id="rId4" Type="http://schemas.openxmlformats.org/officeDocument/2006/relationships/image" Target="../media/image94.png"/><Relationship Id="rId9" Type="http://schemas.openxmlformats.org/officeDocument/2006/relationships/slide" Target="slide9.xml"/><Relationship Id="rId14" Type="http://schemas.openxmlformats.org/officeDocument/2006/relationships/image" Target="../media/image10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0.png"/><Relationship Id="rId13" Type="http://schemas.openxmlformats.org/officeDocument/2006/relationships/image" Target="../media/image680.png"/><Relationship Id="rId18" Type="http://schemas.openxmlformats.org/officeDocument/2006/relationships/image" Target="../media/image720.png"/><Relationship Id="rId3" Type="http://schemas.openxmlformats.org/officeDocument/2006/relationships/image" Target="../media/image580.png"/><Relationship Id="rId7" Type="http://schemas.openxmlformats.org/officeDocument/2006/relationships/image" Target="../media/image620.png"/><Relationship Id="rId12" Type="http://schemas.openxmlformats.org/officeDocument/2006/relationships/image" Target="../media/image670.png"/><Relationship Id="rId17" Type="http://schemas.openxmlformats.org/officeDocument/2006/relationships/image" Target="../media/image710.png"/><Relationship Id="rId2" Type="http://schemas.openxmlformats.org/officeDocument/2006/relationships/image" Target="../media/image105.png"/><Relationship Id="rId16" Type="http://schemas.openxmlformats.org/officeDocument/2006/relationships/slide" Target="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6.png"/><Relationship Id="rId11" Type="http://schemas.openxmlformats.org/officeDocument/2006/relationships/image" Target="../media/image660.png"/><Relationship Id="rId5" Type="http://schemas.openxmlformats.org/officeDocument/2006/relationships/image" Target="../media/image600.png"/><Relationship Id="rId15" Type="http://schemas.openxmlformats.org/officeDocument/2006/relationships/image" Target="../media/image700.png"/><Relationship Id="rId10" Type="http://schemas.openxmlformats.org/officeDocument/2006/relationships/image" Target="../media/image650.png"/><Relationship Id="rId4" Type="http://schemas.openxmlformats.org/officeDocument/2006/relationships/image" Target="../media/image590.png"/><Relationship Id="rId9" Type="http://schemas.openxmlformats.org/officeDocument/2006/relationships/image" Target="../media/image640.png"/><Relationship Id="rId14" Type="http://schemas.openxmlformats.org/officeDocument/2006/relationships/image" Target="../media/image69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0.png"/><Relationship Id="rId13" Type="http://schemas.openxmlformats.org/officeDocument/2006/relationships/slide" Target="slide11.xml"/><Relationship Id="rId3" Type="http://schemas.openxmlformats.org/officeDocument/2006/relationships/image" Target="../media/image740.png"/><Relationship Id="rId7" Type="http://schemas.openxmlformats.org/officeDocument/2006/relationships/image" Target="../media/image780.png"/><Relationship Id="rId12" Type="http://schemas.openxmlformats.org/officeDocument/2006/relationships/image" Target="../media/image830.png"/><Relationship Id="rId2" Type="http://schemas.openxmlformats.org/officeDocument/2006/relationships/image" Target="../media/image7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0.png"/><Relationship Id="rId11" Type="http://schemas.openxmlformats.org/officeDocument/2006/relationships/image" Target="../media/image820.png"/><Relationship Id="rId5" Type="http://schemas.openxmlformats.org/officeDocument/2006/relationships/image" Target="../media/image760.png"/><Relationship Id="rId10" Type="http://schemas.openxmlformats.org/officeDocument/2006/relationships/image" Target="../media/image810.png"/><Relationship Id="rId4" Type="http://schemas.openxmlformats.org/officeDocument/2006/relationships/image" Target="../media/image750.png"/><Relationship Id="rId9" Type="http://schemas.openxmlformats.org/officeDocument/2006/relationships/image" Target="../media/image80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0.png"/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9.wmf"/><Relationship Id="rId5" Type="http://schemas.openxmlformats.org/officeDocument/2006/relationships/image" Target="../media/image108.png"/><Relationship Id="rId4" Type="http://schemas.openxmlformats.org/officeDocument/2006/relationships/image" Target="../media/image10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dirty="0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2438388"/>
              </p:ext>
            </p:extLst>
          </p:nvPr>
        </p:nvGraphicFramePr>
        <p:xfrm>
          <a:off x="250825" y="2781300"/>
          <a:ext cx="8569325" cy="37115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46800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Mgr. Lenka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Marková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9635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VY_32_INOVACE_1_ROVNICE_10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Soustava kvadratické a lineární rovnice se dvěma neznámými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Rovnice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Ekonomické lyceum a obchodní akademie, 1., 3. a 4. 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březen 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Početní řešení soustavy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kvadratické a lineární rovnice se dvěma neznámými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Výklad nového učiva,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příklady na procvičení, ve vyšších ročnících k opakování učiva. Prezentace je určena jako podklad pro výklad v hodině, </a:t>
                      </a:r>
                    </a:p>
                    <a:p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ale i k samostudiu </a:t>
                      </a:r>
                      <a:r>
                        <a:rPr lang="cs-CZ" sz="1400" baseline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formou e-</a:t>
                      </a:r>
                      <a:r>
                        <a:rPr lang="cs-CZ" sz="1400" baseline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learningu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Soustava kvadratické a lineární rovnice se dvěma  neznámými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1268760"/>
                <a:ext cx="8219256" cy="5328592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400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Lineární rovnice se dvěma neznámými </a:t>
                </a: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(</a:t>
                </a:r>
                <a:r>
                  <a:rPr lang="cs-CZ" sz="2400" i="1" dirty="0" smtClean="0">
                    <a:latin typeface="Arial" pitchFamily="34" charset="0"/>
                    <a:cs typeface="Arial" pitchFamily="34" charset="0"/>
                  </a:rPr>
                  <a:t>x</a:t>
                </a:r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, </a:t>
                </a:r>
                <a:r>
                  <a:rPr lang="cs-CZ" sz="2400" i="1" dirty="0">
                    <a:latin typeface="Arial" pitchFamily="34" charset="0"/>
                    <a:cs typeface="Arial" pitchFamily="34" charset="0"/>
                  </a:rPr>
                  <a:t>y</a:t>
                </a: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)</a:t>
                </a:r>
                <a:endParaRPr lang="cs-CZ" sz="2400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	      např. </a:t>
                </a: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00B0F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00B0F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00B0F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400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Kvadratická rovnice se dvěma neznámými </a:t>
                </a: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(</a:t>
                </a:r>
                <a:r>
                  <a:rPr lang="cs-CZ" sz="2400" i="1" dirty="0" smtClean="0">
                    <a:latin typeface="Arial" pitchFamily="34" charset="0"/>
                    <a:cs typeface="Arial" pitchFamily="34" charset="0"/>
                  </a:rPr>
                  <a:t>x</a:t>
                </a: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, </a:t>
                </a:r>
                <a:r>
                  <a:rPr lang="cs-CZ" sz="2400" i="1" dirty="0" smtClean="0">
                    <a:latin typeface="Arial" pitchFamily="34" charset="0"/>
                    <a:cs typeface="Arial" pitchFamily="34" charset="0"/>
                  </a:rPr>
                  <a:t>y</a:t>
                </a: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)  </a:t>
                </a:r>
              </a:p>
              <a:p>
                <a:pPr marL="0" indent="0">
                  <a:buNone/>
                </a:pPr>
                <a:r>
                  <a:rPr lang="cs-CZ" sz="2400" dirty="0" smtClean="0"/>
                  <a:t>	</a:t>
                </a: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      např.     </a:t>
                </a:r>
                <a14:m>
                  <m:oMath xmlns:m="http://schemas.openxmlformats.org/officeDocument/2006/math">
                    <m:r>
                      <a:rPr lang="cs-CZ" sz="2400" b="0" i="0" smtClean="0">
                        <a:latin typeface="Cambria Math"/>
                        <a:cs typeface="Arial" pitchFamily="34" charset="0"/>
                      </a:rPr>
                      <m:t>3</m:t>
                    </m:r>
                    <m:sSup>
                      <m:sSupPr>
                        <m:ctrlPr>
                          <a:rPr lang="cs-CZ" sz="2400" i="1"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i="1">
                            <a:latin typeface="Cambria Math"/>
                            <a:cs typeface="Arial" pitchFamily="34" charset="0"/>
                          </a:rPr>
                          <m:t>𝑥</m:t>
                        </m:r>
                      </m:e>
                      <m:sup>
                        <m:r>
                          <a:rPr lang="cs-CZ" sz="2400" i="1">
                            <a:latin typeface="Cambria Math"/>
                            <a:cs typeface="Arial" pitchFamily="34" charset="0"/>
                          </a:rPr>
                          <m:t>2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−2</m:t>
                    </m:r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𝑥𝑦</m:t>
                    </m:r>
                    <m:r>
                      <a:rPr lang="cs-CZ" sz="2400" i="1">
                        <a:latin typeface="Cambria Math"/>
                        <a:cs typeface="Arial" pitchFamily="34" charset="0"/>
                      </a:rPr>
                      <m:t>+</m:t>
                    </m:r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4</m:t>
                    </m:r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𝑦</m:t>
                    </m:r>
                    <m:r>
                      <a:rPr lang="cs-CZ" sz="2400" i="1">
                        <a:latin typeface="Cambria Math"/>
                        <a:cs typeface="Arial" pitchFamily="34" charset="0"/>
                      </a:rPr>
                      <m:t>=</m:t>
                    </m:r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5</m:t>
                    </m:r>
                    <m:r>
                      <a:rPr lang="cs-CZ" sz="2400" i="1">
                        <a:latin typeface="Cambria Math"/>
                        <a:cs typeface="Arial" pitchFamily="34" charset="0"/>
                      </a:rPr>
                      <m:t> </m:t>
                    </m:r>
                  </m:oMath>
                </a14:m>
                <a:r>
                  <a:rPr lang="cs-CZ" sz="2400" dirty="0" smtClean="0">
                    <a:latin typeface="Bradley Hand ITC" pitchFamily="66" charset="0"/>
                    <a:cs typeface="Arial" pitchFamily="34" charset="0"/>
                  </a:rPr>
                  <a:t>	</a:t>
                </a:r>
              </a:p>
              <a:p>
                <a:pPr>
                  <a:buFont typeface="Arial" pitchFamily="34" charset="0"/>
                  <a:buChar char="•"/>
                </a:pPr>
                <a:endParaRPr lang="cs-CZ" sz="2400" dirty="0" smtClean="0"/>
              </a:p>
              <a:p>
                <a:pPr>
                  <a:buFont typeface="Arial" pitchFamily="34" charset="0"/>
                  <a:buChar char="•"/>
                </a:pPr>
                <a:endParaRPr lang="cs-CZ" sz="2400" dirty="0"/>
              </a:p>
              <a:p>
                <a:pPr>
                  <a:buFont typeface="Arial" pitchFamily="34" charset="0"/>
                  <a:buChar char="•"/>
                </a:pPr>
                <a:endParaRPr lang="cs-CZ" sz="2400" dirty="0" smtClean="0"/>
              </a:p>
              <a:p>
                <a:pPr>
                  <a:buFont typeface="Arial" pitchFamily="34" charset="0"/>
                  <a:buChar char="•"/>
                </a:pPr>
                <a:endParaRPr lang="cs-CZ" sz="2400" dirty="0"/>
              </a:p>
              <a:p>
                <a:pPr>
                  <a:buFont typeface="Arial" pitchFamily="34" charset="0"/>
                  <a:buChar char="•"/>
                </a:pPr>
                <a:endParaRPr lang="cs-CZ" sz="2400" dirty="0" smtClean="0"/>
              </a:p>
              <a:p>
                <a:pPr marL="0" indent="0">
                  <a:buNone/>
                </a:pPr>
                <a:endParaRPr lang="cs-CZ" sz="2400" dirty="0" smtClean="0"/>
              </a:p>
              <a:p>
                <a:pPr>
                  <a:buFont typeface="Arial" pitchFamily="34" charset="0"/>
                  <a:buChar char="•"/>
                </a:pPr>
                <a:endParaRPr lang="cs-CZ" sz="2400" dirty="0"/>
              </a:p>
              <a:p>
                <a:pPr>
                  <a:buFont typeface="Arial" pitchFamily="34" charset="0"/>
                  <a:buChar char="•"/>
                </a:pPr>
                <a:endParaRPr lang="cs-CZ" sz="2400" dirty="0" smtClean="0"/>
              </a:p>
              <a:p>
                <a:pPr>
                  <a:buFont typeface="Arial" pitchFamily="34" charset="0"/>
                  <a:buChar char="•"/>
                </a:pPr>
                <a:endParaRPr lang="cs-CZ" sz="2400" dirty="0" smtClean="0"/>
              </a:p>
              <a:p>
                <a:pPr marL="0" indent="0">
                  <a:buNone/>
                </a:pPr>
                <a:r>
                  <a:rPr lang="cs-CZ" sz="2400" dirty="0" smtClean="0"/>
                  <a:t>	</a:t>
                </a:r>
                <a:endParaRPr lang="cs-CZ" sz="24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1268760"/>
                <a:ext cx="8219256" cy="5328592"/>
              </a:xfrm>
              <a:blipFill rotWithShape="1">
                <a:blip r:embed="rId2"/>
                <a:stretch>
                  <a:fillRect l="-1187" t="-80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Čárový popisek 2 7"/>
          <p:cNvSpPr/>
          <p:nvPr/>
        </p:nvSpPr>
        <p:spPr>
          <a:xfrm>
            <a:off x="2168073" y="2573939"/>
            <a:ext cx="3904315" cy="792088"/>
          </a:xfrm>
          <a:prstGeom prst="borderCallout2">
            <a:avLst>
              <a:gd name="adj1" fmla="val 447"/>
              <a:gd name="adj2" fmla="val 20153"/>
              <a:gd name="adj3" fmla="val -31901"/>
              <a:gd name="adj4" fmla="val 16144"/>
              <a:gd name="adj5" fmla="val -53354"/>
              <a:gd name="adj6" fmla="val 26993"/>
            </a:avLst>
          </a:prstGeom>
          <a:ln>
            <a:solidFill>
              <a:srgbClr val="990033"/>
            </a:solidFill>
            <a:headEnd type="none" w="med" len="med"/>
            <a:tailEnd type="triangl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enulové násobky jednotlivých neznámých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Čárový popisek 2 8"/>
          <p:cNvSpPr/>
          <p:nvPr/>
        </p:nvSpPr>
        <p:spPr>
          <a:xfrm>
            <a:off x="6445629" y="3979869"/>
            <a:ext cx="2302835" cy="601257"/>
          </a:xfrm>
          <a:prstGeom prst="borderCallout2">
            <a:avLst>
              <a:gd name="adj1" fmla="val 22306"/>
              <a:gd name="adj2" fmla="val -3318"/>
              <a:gd name="adj3" fmla="val 75572"/>
              <a:gd name="adj4" fmla="val -8813"/>
              <a:gd name="adj5" fmla="val 44515"/>
              <a:gd name="adj6" fmla="val -18896"/>
            </a:avLst>
          </a:prstGeom>
          <a:ln>
            <a:solidFill>
              <a:srgbClr val="990033"/>
            </a:solidFill>
            <a:headEnd type="none" w="med" len="med"/>
            <a:tailEnd type="triangl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>
                <a:latin typeface="Arial" pitchFamily="34" charset="0"/>
                <a:cs typeface="Arial" pitchFamily="34" charset="0"/>
              </a:rPr>
              <a:t>k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onstantní člen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Čárový popisek 2 9"/>
          <p:cNvSpPr/>
          <p:nvPr/>
        </p:nvSpPr>
        <p:spPr>
          <a:xfrm>
            <a:off x="3189703" y="5805264"/>
            <a:ext cx="5630399" cy="624768"/>
          </a:xfrm>
          <a:prstGeom prst="borderCallout2">
            <a:avLst>
              <a:gd name="adj1" fmla="val 17565"/>
              <a:gd name="adj2" fmla="val -2761"/>
              <a:gd name="adj3" fmla="val -71357"/>
              <a:gd name="adj4" fmla="val 14207"/>
              <a:gd name="adj5" fmla="val -206713"/>
              <a:gd name="adj6" fmla="val 15094"/>
            </a:avLst>
          </a:prstGeom>
          <a:ln>
            <a:solidFill>
              <a:srgbClr val="92D050"/>
            </a:solidFill>
            <a:headEnd type="none" w="med" len="med"/>
            <a:tailEnd type="triangl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řípadné nenulové násobky součinu neznámých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Ovál 10"/>
          <p:cNvSpPr/>
          <p:nvPr/>
        </p:nvSpPr>
        <p:spPr>
          <a:xfrm>
            <a:off x="4611035" y="3847471"/>
            <a:ext cx="648072" cy="648072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4774678" y="1618139"/>
            <a:ext cx="648072" cy="648072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3926959" y="1630027"/>
            <a:ext cx="648072" cy="648072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Čárový popisek 2 13"/>
          <p:cNvSpPr/>
          <p:nvPr/>
        </p:nvSpPr>
        <p:spPr>
          <a:xfrm>
            <a:off x="477957" y="4581126"/>
            <a:ext cx="2483397" cy="1728194"/>
          </a:xfrm>
          <a:prstGeom prst="borderCallout2">
            <a:avLst>
              <a:gd name="adj1" fmla="val 27020"/>
              <a:gd name="adj2" fmla="val 99727"/>
              <a:gd name="adj3" fmla="val 17623"/>
              <a:gd name="adj4" fmla="val 117725"/>
              <a:gd name="adj5" fmla="val -6188"/>
              <a:gd name="adj6" fmla="val 117246"/>
            </a:avLst>
          </a:prstGeom>
          <a:ln>
            <a:solidFill>
              <a:srgbClr val="92D050"/>
            </a:solidFill>
            <a:headEnd type="none" w="med" len="med"/>
            <a:tailEnd type="triangl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nenulové násobky druhých mocnin některých neznámých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3242883" y="1711343"/>
                <a:ext cx="201622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4</m:t>
                      </m:r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−2</m:t>
                      </m:r>
                      <m:r>
                        <a:rPr lang="cs-CZ" sz="2400" b="0" i="1" smtClean="0">
                          <a:latin typeface="Cambria Math"/>
                        </a:rPr>
                        <m:t>𝑦</m:t>
                      </m:r>
                      <m:r>
                        <a:rPr lang="cs-CZ" sz="2400" b="0" i="1" smtClean="0">
                          <a:latin typeface="Cambria Math"/>
                        </a:rPr>
                        <m:t>=3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2883" y="1711343"/>
                <a:ext cx="2016224" cy="461665"/>
              </a:xfrm>
              <a:prstGeom prst="rect">
                <a:avLst/>
              </a:prstGeom>
              <a:blipFill rotWithShape="1">
                <a:blip r:embed="rId3"/>
                <a:stretch>
                  <a:fillRect b="-2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Přímá spojnice se šipkou 6"/>
          <p:cNvCxnSpPr/>
          <p:nvPr/>
        </p:nvCxnSpPr>
        <p:spPr>
          <a:xfrm flipV="1">
            <a:off x="3976214" y="2332536"/>
            <a:ext cx="144016" cy="154377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9" name="Čárový popisek 2 18"/>
          <p:cNvSpPr/>
          <p:nvPr/>
        </p:nvSpPr>
        <p:spPr>
          <a:xfrm>
            <a:off x="4279420" y="4862693"/>
            <a:ext cx="4608512" cy="792088"/>
          </a:xfrm>
          <a:prstGeom prst="borderCallout2">
            <a:avLst>
              <a:gd name="adj1" fmla="val 447"/>
              <a:gd name="adj2" fmla="val 20153"/>
              <a:gd name="adj3" fmla="val -17242"/>
              <a:gd name="adj4" fmla="val 30725"/>
              <a:gd name="adj5" fmla="val -50677"/>
              <a:gd name="adj6" fmla="val 19988"/>
            </a:avLst>
          </a:prstGeom>
          <a:ln>
            <a:solidFill>
              <a:srgbClr val="990033"/>
            </a:solidFill>
            <a:headEnd type="none" w="med" len="med"/>
            <a:tailEnd type="triangl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 případné nenulové násobky jednotlivých neznámých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Čárový popisek 2 19"/>
          <p:cNvSpPr/>
          <p:nvPr/>
        </p:nvSpPr>
        <p:spPr>
          <a:xfrm>
            <a:off x="6300192" y="2280440"/>
            <a:ext cx="1908212" cy="896888"/>
          </a:xfrm>
          <a:prstGeom prst="borderCallout2">
            <a:avLst>
              <a:gd name="adj1" fmla="val 22306"/>
              <a:gd name="adj2" fmla="val -3318"/>
              <a:gd name="adj3" fmla="val -4311"/>
              <a:gd name="adj4" fmla="val -11533"/>
              <a:gd name="adj5" fmla="val -25956"/>
              <a:gd name="adj6" fmla="val -44994"/>
            </a:avLst>
          </a:prstGeom>
          <a:ln>
            <a:solidFill>
              <a:srgbClr val="990033"/>
            </a:solidFill>
            <a:headEnd type="none" w="med" len="med"/>
            <a:tailEnd type="triangl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>
                <a:latin typeface="Arial" pitchFamily="34" charset="0"/>
                <a:cs typeface="Arial" pitchFamily="34" charset="0"/>
              </a:rPr>
              <a:t>k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onstantní člen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Ovál 20"/>
          <p:cNvSpPr/>
          <p:nvPr/>
        </p:nvSpPr>
        <p:spPr>
          <a:xfrm>
            <a:off x="3224782" y="1622126"/>
            <a:ext cx="648072" cy="648072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2989848" y="3811951"/>
            <a:ext cx="648072" cy="648072"/>
          </a:xfrm>
          <a:prstGeom prst="ellipse">
            <a:avLst/>
          </a:prstGeom>
          <a:noFill/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>
            <a:off x="3796195" y="3831681"/>
            <a:ext cx="648072" cy="648072"/>
          </a:xfrm>
          <a:prstGeom prst="ellipse">
            <a:avLst/>
          </a:prstGeom>
          <a:noFill/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/>
          <p:cNvSpPr/>
          <p:nvPr/>
        </p:nvSpPr>
        <p:spPr>
          <a:xfrm>
            <a:off x="5356831" y="3834680"/>
            <a:ext cx="648072" cy="648072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6167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4" grpId="0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Soustava kvadratické a lineární rovnice se dvěma  neznámými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1495671"/>
                <a:ext cx="8219256" cy="4669633"/>
              </a:xfrm>
              <a:ln>
                <a:noFill/>
              </a:ln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4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Řešením soustavy kvadratické a lineární rovnice se dvěma neznámými </a:t>
                </a:r>
                <a:r>
                  <a:rPr lang="cs-CZ" sz="2400" i="1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x</a:t>
                </a:r>
                <a:r>
                  <a:rPr lang="cs-CZ" sz="24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, </a:t>
                </a:r>
                <a:r>
                  <a:rPr lang="cs-CZ" sz="2400" i="1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y</a:t>
                </a:r>
                <a:r>
                  <a:rPr lang="cs-CZ" sz="24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nazýváme každou uspořádanou dvojici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2400" i="1" smtClean="0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400" b="0" i="1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Arial" pitchFamily="34" charset="0"/>
                              </a:rPr>
                            </m:ctrlPr>
                          </m:sSubPr>
                          <m:e>
                            <m:r>
                              <a:rPr lang="cs-CZ" sz="2400" b="0" i="1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Arial" pitchFamily="34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cs-CZ" sz="2400" b="0" i="1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Arial" pitchFamily="34" charset="0"/>
                              </a:rPr>
                              <m:t>0</m:t>
                            </m:r>
                          </m:sub>
                        </m:sSub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  <m:t>,</m:t>
                        </m:r>
                        <m:sSub>
                          <m:sSubPr>
                            <m:ctrlPr>
                              <a:rPr lang="cs-CZ" sz="2400" b="0" i="1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Arial" pitchFamily="34" charset="0"/>
                              </a:rPr>
                            </m:ctrlPr>
                          </m:sSubPr>
                          <m:e>
                            <m:r>
                              <a:rPr lang="cs-CZ" sz="2400" b="0" i="1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Arial" pitchFamily="34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cs-CZ" sz="2400" b="0" i="1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Arial" pitchFamily="34" charset="0"/>
                              </a:rPr>
                              <m:t>0</m:t>
                            </m:r>
                          </m:sub>
                        </m:sSub>
                      </m:e>
                    </m:d>
                  </m:oMath>
                </a14:m>
                <a:r>
                  <a:rPr lang="cs-CZ" sz="24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, která je řešením obou jejích rovnic.</a:t>
                </a:r>
              </a:p>
              <a:p>
                <a:pPr marL="0" indent="0">
                  <a:buNone/>
                </a:pPr>
                <a:endParaRPr lang="cs-CZ" sz="2400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Soustavu řešíme </a:t>
                </a:r>
                <a:r>
                  <a:rPr lang="cs-CZ" sz="2400" i="1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dosazovací metodou</a:t>
                </a: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:</a:t>
                </a:r>
                <a:endParaRPr lang="cs-CZ" sz="2400" dirty="0">
                  <a:solidFill>
                    <a:srgbClr val="990033"/>
                  </a:solidFill>
                </a:endParaRPr>
              </a:p>
              <a:p>
                <a:pPr>
                  <a:spcAft>
                    <a:spcPts val="600"/>
                  </a:spcAft>
                  <a:buFont typeface="Wingdings" pitchFamily="2" charset="2"/>
                  <a:buChar char="§"/>
                </a:pP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Z lineární rovnice vyjádříme jednu neznámou                  a dosadíme do druhé - kvadratické rovnice.</a:t>
                </a:r>
              </a:p>
              <a:p>
                <a:pPr>
                  <a:spcAft>
                    <a:spcPts val="600"/>
                  </a:spcAft>
                  <a:buFont typeface="Wingdings" pitchFamily="2" charset="2"/>
                  <a:buChar char="§"/>
                </a:pPr>
                <a:r>
                  <a:rPr lang="cs-CZ" sz="2400" dirty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Dostaneme</a:t>
                </a: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kvadratickou nebo lineární rovnici s jednou neznámou, kterou vypočítáme.</a:t>
                </a:r>
              </a:p>
              <a:p>
                <a:pPr>
                  <a:buFont typeface="Wingdings" pitchFamily="2" charset="2"/>
                  <a:buChar char="§"/>
                </a:pP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Druhou neznámou dopočítáme dosazením – nejlépe    do lineární rovnice s vyjádřenou neznámou.</a:t>
                </a: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1495671"/>
                <a:ext cx="8219256" cy="4669633"/>
              </a:xfrm>
              <a:blipFill rotWithShape="1">
                <a:blip r:embed="rId2"/>
                <a:stretch>
                  <a:fillRect l="-1187" t="-914" r="-1113" b="-235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38770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Soustava kvadratické a lineární rovnice se dvěma  neznámými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1267815"/>
                <a:ext cx="8219256" cy="5113513"/>
              </a:xfrm>
              <a:ln>
                <a:noFill/>
              </a:ln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Př. 1</a:t>
                </a:r>
                <a:r>
                  <a:rPr lang="cs-CZ" sz="2400" b="1" dirty="0"/>
                  <a:t> </a:t>
                </a:r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Řešte 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soustavu rovnic: </a:t>
                </a: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1267815"/>
                <a:ext cx="8219256" cy="5113513"/>
              </a:xfrm>
              <a:blipFill rotWithShape="1">
                <a:blip r:embed="rId2"/>
                <a:stretch>
                  <a:fillRect l="-1187" t="-107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1331638" y="1706298"/>
                <a:ext cx="223224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4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cs-CZ" sz="24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=25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1638" y="1706298"/>
                <a:ext cx="2232248" cy="461665"/>
              </a:xfrm>
              <a:prstGeom prst="rect">
                <a:avLst/>
              </a:prstGeom>
              <a:blipFill rotWithShape="1">
                <a:blip r:embed="rId3"/>
                <a:stretch>
                  <a:fillRect b="-118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1335796" y="2074418"/>
                <a:ext cx="201622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3</m:t>
                      </m:r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−</m:t>
                      </m:r>
                      <m:r>
                        <a:rPr lang="cs-CZ" sz="2400" b="0" i="1" smtClean="0">
                          <a:latin typeface="Cambria Math"/>
                        </a:rPr>
                        <m:t>𝑦</m:t>
                      </m:r>
                      <m:r>
                        <a:rPr lang="cs-CZ" sz="2400" b="0" i="1" smtClean="0">
                          <a:latin typeface="Cambria Math"/>
                        </a:rPr>
                        <m:t>=5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5796" y="2074418"/>
                <a:ext cx="2016224" cy="461665"/>
              </a:xfrm>
              <a:prstGeom prst="rect">
                <a:avLst/>
              </a:prstGeom>
              <a:blipFill rotWithShape="1">
                <a:blip r:embed="rId4"/>
                <a:stretch>
                  <a:fillRect b="-118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8"/>
          <p:cNvCxnSpPr/>
          <p:nvPr/>
        </p:nvCxnSpPr>
        <p:spPr>
          <a:xfrm>
            <a:off x="1335796" y="2559667"/>
            <a:ext cx="554461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Čárový popisek 2 9"/>
          <p:cNvSpPr/>
          <p:nvPr/>
        </p:nvSpPr>
        <p:spPr>
          <a:xfrm>
            <a:off x="3906155" y="2974953"/>
            <a:ext cx="4212468" cy="792088"/>
          </a:xfrm>
          <a:prstGeom prst="borderCallout2">
            <a:avLst>
              <a:gd name="adj1" fmla="val 56030"/>
              <a:gd name="adj2" fmla="val 54"/>
              <a:gd name="adj3" fmla="val 35491"/>
              <a:gd name="adj4" fmla="val -13493"/>
              <a:gd name="adj5" fmla="val -66354"/>
              <a:gd name="adj6" fmla="val -29857"/>
            </a:avLst>
          </a:prstGeom>
          <a:ln>
            <a:solidFill>
              <a:srgbClr val="990033"/>
            </a:solidFill>
            <a:headEnd type="none" w="med" len="med"/>
            <a:tailEnd type="triangl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 z lineární rovnice vyjádříme y a dosadíme do kvadratické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2" name="Přímá spojnice se šipkou 11"/>
          <p:cNvCxnSpPr/>
          <p:nvPr/>
        </p:nvCxnSpPr>
        <p:spPr>
          <a:xfrm>
            <a:off x="3309392" y="2330380"/>
            <a:ext cx="720080" cy="0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4191070" y="2066735"/>
                <a:ext cx="201622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𝑦</m:t>
                      </m:r>
                      <m:r>
                        <a:rPr lang="cs-CZ" sz="2400" b="0" i="1" smtClean="0">
                          <a:latin typeface="Cambria Math"/>
                        </a:rPr>
                        <m:t>=3</m:t>
                      </m:r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−5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1070" y="2066735"/>
                <a:ext cx="2016224" cy="461665"/>
              </a:xfrm>
              <a:prstGeom prst="rect">
                <a:avLst/>
              </a:prstGeom>
              <a:blipFill rotWithShape="1">
                <a:blip r:embed="rId5"/>
                <a:stretch>
                  <a:fillRect b="-118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4" name="Přímá spojnice se šipkou 13"/>
          <p:cNvCxnSpPr/>
          <p:nvPr/>
        </p:nvCxnSpPr>
        <p:spPr>
          <a:xfrm flipH="1" flipV="1">
            <a:off x="3396514" y="1937130"/>
            <a:ext cx="794556" cy="259211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1548420" y="2562323"/>
                <a:ext cx="31683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3</m:t>
                              </m:r>
                              <m:r>
                                <a:rPr lang="cs-CZ" sz="2400" i="1">
                                  <a:latin typeface="Cambria Math"/>
                                </a:rPr>
                                <m:t>𝑥</m:t>
                              </m:r>
                              <m:r>
                                <a:rPr lang="cs-CZ" sz="2400" i="1">
                                  <a:latin typeface="Cambria Math"/>
                                </a:rPr>
                                <m:t>−5</m:t>
                              </m:r>
                            </m:e>
                          </m:d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=25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8420" y="2562323"/>
                <a:ext cx="3168352" cy="46166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859201" y="2924944"/>
                <a:ext cx="383571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+9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−30</m:t>
                      </m:r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+25=25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201" y="2924944"/>
                <a:ext cx="3835719" cy="46166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1396668" y="3284983"/>
                <a:ext cx="383571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10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−30</m:t>
                      </m:r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6668" y="3284983"/>
                <a:ext cx="3835719" cy="46166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Čárový popisek 2 23"/>
          <p:cNvSpPr/>
          <p:nvPr/>
        </p:nvSpPr>
        <p:spPr>
          <a:xfrm>
            <a:off x="5580569" y="3155776"/>
            <a:ext cx="3039297" cy="1481101"/>
          </a:xfrm>
          <a:prstGeom prst="borderCallout2">
            <a:avLst>
              <a:gd name="adj1" fmla="val 56972"/>
              <a:gd name="adj2" fmla="val 54"/>
              <a:gd name="adj3" fmla="val 35491"/>
              <a:gd name="adj4" fmla="val -13493"/>
              <a:gd name="adj5" fmla="val 25109"/>
              <a:gd name="adj6" fmla="val -35428"/>
            </a:avLst>
          </a:prstGeom>
          <a:ln>
            <a:solidFill>
              <a:srgbClr val="990033"/>
            </a:solidFill>
            <a:headEnd type="none" w="med" len="med"/>
            <a:tailEnd type="triangl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 dostáváme kvadratickou rovnici s neznámou 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x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kterou vypočítáme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4887144" y="3309344"/>
                <a:ext cx="62096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"/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: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10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7144" y="3309344"/>
                <a:ext cx="620960" cy="461665"/>
              </a:xfrm>
              <a:prstGeom prst="rect">
                <a:avLst/>
              </a:prstGeom>
              <a:blipFill rotWithShape="1">
                <a:blip r:embed="rId9"/>
                <a:stretch>
                  <a:fillRect l="-76471" t="-127632" r="-20588" b="-1973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2499023" y="3741988"/>
                <a:ext cx="212972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−3</m:t>
                      </m:r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9023" y="3741988"/>
                <a:ext cx="2129725" cy="46166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2447762" y="4191468"/>
                <a:ext cx="212972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−3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7762" y="4191468"/>
                <a:ext cx="2129725" cy="461665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609282" y="4623519"/>
                <a:ext cx="122413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282" y="4623519"/>
                <a:ext cx="1224135" cy="461665"/>
              </a:xfrm>
              <a:prstGeom prst="rect">
                <a:avLst/>
              </a:prstGeom>
              <a:blipFill rotWithShape="1">
                <a:blip r:embed="rId12"/>
                <a:stretch>
                  <a:fillRect b="-26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607440" y="5108021"/>
                <a:ext cx="122413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=3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7440" y="5108021"/>
                <a:ext cx="1224135" cy="461665"/>
              </a:xfrm>
              <a:prstGeom prst="rect">
                <a:avLst/>
              </a:prstGeom>
              <a:blipFill rotWithShape="1">
                <a:blip r:embed="rId13"/>
                <a:stretch>
                  <a:fillRect b="-26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Čárový popisek 2 30"/>
          <p:cNvSpPr/>
          <p:nvPr/>
        </p:nvSpPr>
        <p:spPr>
          <a:xfrm>
            <a:off x="3239852" y="4854350"/>
            <a:ext cx="4536504" cy="1333789"/>
          </a:xfrm>
          <a:prstGeom prst="borderCallout2">
            <a:avLst>
              <a:gd name="adj1" fmla="val 56030"/>
              <a:gd name="adj2" fmla="val 54"/>
              <a:gd name="adj3" fmla="val 35491"/>
              <a:gd name="adj4" fmla="val -13493"/>
              <a:gd name="adj5" fmla="val 27594"/>
              <a:gd name="adj6" fmla="val -31101"/>
            </a:avLst>
          </a:prstGeom>
          <a:ln>
            <a:solidFill>
              <a:srgbClr val="990033"/>
            </a:solidFill>
            <a:headEnd type="none" w="med" len="med"/>
            <a:tailEnd type="triangl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 kvadratická rovnice má dva reálné kořeny, ke každému dopočítáme y – dosazením do 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2" name="Přímá spojnice se šipkou 31"/>
          <p:cNvCxnSpPr/>
          <p:nvPr/>
        </p:nvCxnSpPr>
        <p:spPr>
          <a:xfrm>
            <a:off x="1776504" y="4904102"/>
            <a:ext cx="440590" cy="0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se šipkou 32"/>
          <p:cNvCxnSpPr/>
          <p:nvPr/>
        </p:nvCxnSpPr>
        <p:spPr>
          <a:xfrm flipV="1">
            <a:off x="1795453" y="5352763"/>
            <a:ext cx="442432" cy="6364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/>
              <p:cNvSpPr txBox="1"/>
              <p:nvPr/>
            </p:nvSpPr>
            <p:spPr>
              <a:xfrm>
                <a:off x="2192226" y="4623518"/>
                <a:ext cx="245109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=3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2400" b="0" i="1" smtClean="0">
                          <a:latin typeface="Cambria Math"/>
                        </a:rPr>
                        <m:t>0</m:t>
                      </m:r>
                      <m:r>
                        <a:rPr lang="cs-CZ" sz="2400" b="0" i="0" smtClean="0">
                          <a:latin typeface="Cambria Math"/>
                        </a:rPr>
                        <m:t>−5=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2226" y="4623518"/>
                <a:ext cx="2451094" cy="461665"/>
              </a:xfrm>
              <a:prstGeom prst="rect">
                <a:avLst/>
              </a:prstGeom>
              <a:blipFill rotWithShape="1">
                <a:blip r:embed="rId14"/>
                <a:stretch>
                  <a:fillRect b="-118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>
                <a:off x="2217094" y="5121931"/>
                <a:ext cx="245109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=3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∙3</m:t>
                      </m:r>
                      <m:r>
                        <a:rPr lang="cs-CZ" sz="2400" b="0" i="0" smtClean="0">
                          <a:latin typeface="Cambria Math"/>
                        </a:rPr>
                        <m:t>−5=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7094" y="5121931"/>
                <a:ext cx="2451094" cy="461665"/>
              </a:xfrm>
              <a:prstGeom prst="rect">
                <a:avLst/>
              </a:prstGeom>
              <a:blipFill rotWithShape="1">
                <a:blip r:embed="rId15"/>
                <a:stretch>
                  <a:fillRect b="-118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Volný tvar 44"/>
          <p:cNvSpPr/>
          <p:nvPr/>
        </p:nvSpPr>
        <p:spPr>
          <a:xfrm>
            <a:off x="5937956" y="2460978"/>
            <a:ext cx="2517422" cy="3409244"/>
          </a:xfrm>
          <a:custGeom>
            <a:avLst/>
            <a:gdLst>
              <a:gd name="connsiteX0" fmla="*/ 1704622 w 2517422"/>
              <a:gd name="connsiteY0" fmla="*/ 3409244 h 3409244"/>
              <a:gd name="connsiteX1" fmla="*/ 2517422 w 2517422"/>
              <a:gd name="connsiteY1" fmla="*/ 2427111 h 3409244"/>
              <a:gd name="connsiteX2" fmla="*/ 0 w 2517422"/>
              <a:gd name="connsiteY2" fmla="*/ 0 h 3409244"/>
              <a:gd name="connsiteX3" fmla="*/ 0 w 2517422"/>
              <a:gd name="connsiteY3" fmla="*/ 0 h 3409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17422" h="3409244">
                <a:moveTo>
                  <a:pt x="1704622" y="3409244"/>
                </a:moveTo>
                <a:lnTo>
                  <a:pt x="2517422" y="2427111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noFill/>
          <a:ln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ovéPole 45"/>
              <p:cNvSpPr txBox="1"/>
              <p:nvPr/>
            </p:nvSpPr>
            <p:spPr>
              <a:xfrm>
                <a:off x="4448067" y="4623519"/>
                <a:ext cx="5374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0" smtClean="0">
                          <a:latin typeface="Cambria Math"/>
                        </a:rPr>
                        <m:t>−5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6" name="TextovéPole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48067" y="4623519"/>
                <a:ext cx="537410" cy="461665"/>
              </a:xfrm>
              <a:prstGeom prst="rect">
                <a:avLst/>
              </a:prstGeom>
              <a:blipFill rotWithShape="1">
                <a:blip r:embed="rId16"/>
                <a:stretch>
                  <a:fillRect r="-1136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ovéPole 46"/>
              <p:cNvSpPr txBox="1"/>
              <p:nvPr/>
            </p:nvSpPr>
            <p:spPr>
              <a:xfrm>
                <a:off x="4505473" y="5108021"/>
                <a:ext cx="5374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4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7" name="TextovéPole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5473" y="5108021"/>
                <a:ext cx="537410" cy="461665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1" name="Přímá spojnice se šipkou 50"/>
          <p:cNvCxnSpPr/>
          <p:nvPr/>
        </p:nvCxnSpPr>
        <p:spPr>
          <a:xfrm>
            <a:off x="5031510" y="4854350"/>
            <a:ext cx="440590" cy="0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se šipkou 51"/>
          <p:cNvCxnSpPr/>
          <p:nvPr/>
        </p:nvCxnSpPr>
        <p:spPr>
          <a:xfrm>
            <a:off x="4985477" y="5355945"/>
            <a:ext cx="440590" cy="0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ovéPole 53"/>
              <p:cNvSpPr txBox="1"/>
              <p:nvPr/>
            </p:nvSpPr>
            <p:spPr>
              <a:xfrm>
                <a:off x="5537294" y="4653133"/>
                <a:ext cx="109869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0,−5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4" name="TextovéPole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37294" y="4653133"/>
                <a:ext cx="1098691" cy="461665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ovéPole 54"/>
              <p:cNvSpPr txBox="1"/>
              <p:nvPr/>
            </p:nvSpPr>
            <p:spPr>
              <a:xfrm>
                <a:off x="5580569" y="5121930"/>
                <a:ext cx="8636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3,4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5" name="TextovéPole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0569" y="5121930"/>
                <a:ext cx="863640" cy="461665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ovéPole 55"/>
              <p:cNvSpPr txBox="1"/>
              <p:nvPr/>
            </p:nvSpPr>
            <p:spPr>
              <a:xfrm>
                <a:off x="767571" y="5569685"/>
                <a:ext cx="281788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0,−5</m:t>
                              </m:r>
                            </m:e>
                          </m:d>
                          <m:r>
                            <a:rPr lang="cs-CZ" sz="2400" b="0" i="1" smtClean="0">
                              <a:latin typeface="Cambria Math"/>
                            </a:rPr>
                            <m:t>,</m:t>
                          </m:r>
                          <m:d>
                            <m:dPr>
                              <m:begChr m:val="["/>
                              <m:endChr m:val="]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3,4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6" name="TextovéPole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7571" y="5569685"/>
                <a:ext cx="2817887" cy="461665"/>
              </a:xfrm>
              <a:prstGeom prst="rect">
                <a:avLst/>
              </a:prstGeom>
              <a:blipFill rotWithShape="1"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7" name="Přímá spojnice 56"/>
          <p:cNvCxnSpPr/>
          <p:nvPr/>
        </p:nvCxnSpPr>
        <p:spPr>
          <a:xfrm>
            <a:off x="897228" y="6031350"/>
            <a:ext cx="2558572" cy="0"/>
          </a:xfrm>
          <a:prstGeom prst="line">
            <a:avLst/>
          </a:prstGeom>
          <a:ln w="38100" cmpd="dbl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Čárový popisek 2 59"/>
          <p:cNvSpPr/>
          <p:nvPr/>
        </p:nvSpPr>
        <p:spPr>
          <a:xfrm>
            <a:off x="4577487" y="5594930"/>
            <a:ext cx="3712556" cy="446540"/>
          </a:xfrm>
          <a:prstGeom prst="borderCallout2">
            <a:avLst>
              <a:gd name="adj1" fmla="val 56972"/>
              <a:gd name="adj2" fmla="val 54"/>
              <a:gd name="adj3" fmla="val 35491"/>
              <a:gd name="adj4" fmla="val -13493"/>
              <a:gd name="adj5" fmla="val 40277"/>
              <a:gd name="adj6" fmla="val -27476"/>
            </a:avLst>
          </a:prstGeom>
          <a:ln>
            <a:solidFill>
              <a:srgbClr val="990033"/>
            </a:solidFill>
            <a:headEnd type="none" w="med" len="med"/>
            <a:tailEnd type="triangl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>
                <a:latin typeface="Arial" pitchFamily="34" charset="0"/>
                <a:cs typeface="Arial" pitchFamily="34" charset="0"/>
              </a:rPr>
              <a:t>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oustava má dvě řešení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lačítko akce: Vlastní 60">
            <a:hlinkClick r:id="rId21" action="ppaction://hlinksldjump" highlightClick="1"/>
          </p:cNvPr>
          <p:cNvSpPr/>
          <p:nvPr/>
        </p:nvSpPr>
        <p:spPr>
          <a:xfrm>
            <a:off x="6635985" y="5569685"/>
            <a:ext cx="1379743" cy="447754"/>
          </a:xfrm>
          <a:prstGeom prst="actionButtonBlank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zkouška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Ovál 35"/>
          <p:cNvSpPr/>
          <p:nvPr/>
        </p:nvSpPr>
        <p:spPr>
          <a:xfrm>
            <a:off x="2165294" y="1849510"/>
            <a:ext cx="357228" cy="357228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9216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10" grpId="0" animBg="1"/>
      <p:bldP spid="10" grpId="1" animBg="1"/>
      <p:bldP spid="13" grpId="0"/>
      <p:bldP spid="21" grpId="0"/>
      <p:bldP spid="22" grpId="0"/>
      <p:bldP spid="23" grpId="0"/>
      <p:bldP spid="24" grpId="0" animBg="1"/>
      <p:bldP spid="24" grpId="1" animBg="1"/>
      <p:bldP spid="26" grpId="0"/>
      <p:bldP spid="27" grpId="0"/>
      <p:bldP spid="28" grpId="0"/>
      <p:bldP spid="29" grpId="0"/>
      <p:bldP spid="30" grpId="0"/>
      <p:bldP spid="31" grpId="0" animBg="1"/>
      <p:bldP spid="31" grpId="1" animBg="1"/>
      <p:bldP spid="34" grpId="0"/>
      <p:bldP spid="37" grpId="0"/>
      <p:bldP spid="45" grpId="0" animBg="1"/>
      <p:bldP spid="45" grpId="1" animBg="1"/>
      <p:bldP spid="46" grpId="0"/>
      <p:bldP spid="47" grpId="0"/>
      <p:bldP spid="54" grpId="0"/>
      <p:bldP spid="55" grpId="0"/>
      <p:bldP spid="56" grpId="0"/>
      <p:bldP spid="60" grpId="0" animBg="1"/>
      <p:bldP spid="60" grpId="1" animBg="1"/>
      <p:bldP spid="61" grpId="0" animBg="1"/>
      <p:bldP spid="3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Soustava kvadratické a lineární rovnice se dvěma  neznámými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97877" y="1511853"/>
            <a:ext cx="8219256" cy="5113513"/>
          </a:xfrm>
          <a:ln>
            <a:noFill/>
          </a:ln>
        </p:spPr>
        <p:txBody>
          <a:bodyPr/>
          <a:lstStyle/>
          <a:p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Zk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.:		</a:t>
            </a:r>
            <a:endParaRPr lang="cs-CZ" sz="24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255568" y="2290087"/>
                <a:ext cx="483913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0,−5</m:t>
                              </m:r>
                            </m:e>
                          </m:d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0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−5</m:t>
                              </m:r>
                            </m:e>
                          </m:d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=25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568" y="2290087"/>
                <a:ext cx="4839134" cy="461665"/>
              </a:xfrm>
              <a:prstGeom prst="rect">
                <a:avLst/>
              </a:prstGeom>
              <a:blipFill rotWithShape="1">
                <a:blip r:embed="rId2"/>
                <a:stretch>
                  <a:fillRect b="-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/>
              <p:cNvSpPr txBox="1"/>
              <p:nvPr/>
            </p:nvSpPr>
            <p:spPr>
              <a:xfrm>
                <a:off x="558426" y="2718652"/>
                <a:ext cx="238513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sz="240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0,−5</m:t>
                              </m:r>
                            </m:e>
                          </m:d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=25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426" y="2718652"/>
                <a:ext cx="2385131" cy="461665"/>
              </a:xfrm>
              <a:prstGeom prst="rect">
                <a:avLst/>
              </a:prstGeom>
              <a:blipFill rotWithShape="1">
                <a:blip r:embed="rId3"/>
                <a:stretch>
                  <a:fillRect r="-256" b="-26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497877" y="3144140"/>
                <a:ext cx="353973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cs-CZ" sz="2400" i="1">
                              <a:latin typeface="Cambria Math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0,−5</m:t>
                              </m:r>
                            </m:e>
                          </m:d>
                        </m:e>
                      </m:d>
                      <m:r>
                        <a:rPr lang="cs-CZ" sz="2400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4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cs-CZ" sz="2400" i="1">
                              <a:latin typeface="Cambria Math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0,−5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877" y="3144140"/>
                <a:ext cx="3539734" cy="461665"/>
              </a:xfrm>
              <a:prstGeom prst="rect">
                <a:avLst/>
              </a:prstGeom>
              <a:blipFill rotWithShape="1">
                <a:blip r:embed="rId4"/>
                <a:stretch>
                  <a:fillRect b="-26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/>
              <p:cNvSpPr txBox="1"/>
              <p:nvPr/>
            </p:nvSpPr>
            <p:spPr>
              <a:xfrm>
                <a:off x="5079700" y="2290086"/>
                <a:ext cx="389897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cs-CZ" sz="2400" i="1">
                              <a:latin typeface="Cambria Math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3,4</m:t>
                              </m:r>
                            </m:e>
                          </m:d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3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4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=25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9700" y="2290086"/>
                <a:ext cx="3898978" cy="461665"/>
              </a:xfrm>
              <a:prstGeom prst="rect">
                <a:avLst/>
              </a:prstGeom>
              <a:blipFill rotWithShape="1">
                <a:blip r:embed="rId5"/>
                <a:stretch>
                  <a:fillRect b="-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5209427" y="2718652"/>
                <a:ext cx="222101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cs-CZ" sz="2400" i="1">
                              <a:latin typeface="Cambria Math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3,4</m:t>
                              </m:r>
                            </m:e>
                          </m:d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=25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9427" y="2718652"/>
                <a:ext cx="2221014" cy="461665"/>
              </a:xfrm>
              <a:prstGeom prst="rect">
                <a:avLst/>
              </a:prstGeom>
              <a:blipFill rotWithShape="1">
                <a:blip r:embed="rId6"/>
                <a:stretch>
                  <a:fillRect b="-26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5252867" y="3143558"/>
                <a:ext cx="309634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cs-CZ" sz="2400" i="1">
                              <a:latin typeface="Cambria Math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3,4</m:t>
                              </m:r>
                            </m:e>
                          </m:d>
                        </m:e>
                      </m:d>
                      <m:r>
                        <a:rPr lang="cs-CZ" sz="2400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4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cs-CZ" sz="2400" i="1">
                              <a:latin typeface="Cambria Math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3,4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2867" y="3143558"/>
                <a:ext cx="3096344" cy="461665"/>
              </a:xfrm>
              <a:prstGeom prst="rect">
                <a:avLst/>
              </a:prstGeom>
              <a:blipFill rotWithShape="1">
                <a:blip r:embed="rId7"/>
                <a:stretch>
                  <a:fillRect b="-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558427" y="4228216"/>
                <a:ext cx="42829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0,−5</m:t>
                              </m:r>
                            </m:e>
                          </m:d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=3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∙0−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−5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=5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427" y="4228216"/>
                <a:ext cx="4282908" cy="461665"/>
              </a:xfrm>
              <a:prstGeom prst="rect">
                <a:avLst/>
              </a:prstGeom>
              <a:blipFill rotWithShape="1">
                <a:blip r:embed="rId8"/>
                <a:stretch>
                  <a:fillRect b="-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ovéPole 42"/>
              <p:cNvSpPr txBox="1"/>
              <p:nvPr/>
            </p:nvSpPr>
            <p:spPr>
              <a:xfrm>
                <a:off x="497877" y="4678893"/>
                <a:ext cx="247824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0,−5</m:t>
                              </m:r>
                            </m:e>
                          </m:d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=5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877" y="4678893"/>
                <a:ext cx="2478248" cy="461665"/>
              </a:xfrm>
              <a:prstGeom prst="rect">
                <a:avLst/>
              </a:prstGeom>
              <a:blipFill rotWithShape="1">
                <a:blip r:embed="rId9"/>
                <a:stretch>
                  <a:fillRect b="-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/>
              <p:cNvSpPr txBox="1"/>
              <p:nvPr/>
            </p:nvSpPr>
            <p:spPr>
              <a:xfrm>
                <a:off x="558426" y="5140558"/>
                <a:ext cx="365353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0,−5</m:t>
                              </m:r>
                            </m:e>
                          </m:d>
                        </m:e>
                      </m:d>
                      <m:r>
                        <a:rPr lang="cs-CZ" sz="2400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0,−5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426" y="5140558"/>
                <a:ext cx="3653533" cy="461665"/>
              </a:xfrm>
              <a:prstGeom prst="rect">
                <a:avLst/>
              </a:prstGeom>
              <a:blipFill rotWithShape="1">
                <a:blip r:embed="rId10"/>
                <a:stretch>
                  <a:fillRect b="-26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ovéPole 47"/>
              <p:cNvSpPr txBox="1"/>
              <p:nvPr/>
            </p:nvSpPr>
            <p:spPr>
              <a:xfrm>
                <a:off x="5264418" y="4228216"/>
                <a:ext cx="350974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3,4</m:t>
                              </m:r>
                            </m:e>
                          </m:d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=3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∙3−4</m:t>
                      </m:r>
                      <m:r>
                        <a:rPr lang="cs-CZ" sz="2400" b="0" i="1" smtClean="0">
                          <a:latin typeface="Cambria Math"/>
                        </a:rPr>
                        <m:t>=5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8" name="TextovéPole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4418" y="4228216"/>
                <a:ext cx="3509746" cy="461665"/>
              </a:xfrm>
              <a:prstGeom prst="rect">
                <a:avLst/>
              </a:prstGeom>
              <a:blipFill rotWithShape="1">
                <a:blip r:embed="rId11"/>
                <a:stretch>
                  <a:fillRect b="-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ovéPole 48"/>
              <p:cNvSpPr txBox="1"/>
              <p:nvPr/>
            </p:nvSpPr>
            <p:spPr>
              <a:xfrm>
                <a:off x="5218219" y="4678892"/>
                <a:ext cx="217448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3,4</m:t>
                              </m:r>
                            </m:e>
                          </m:d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=5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9" name="TextovéPole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18219" y="4678892"/>
                <a:ext cx="2174483" cy="461665"/>
              </a:xfrm>
              <a:prstGeom prst="rect">
                <a:avLst/>
              </a:prstGeom>
              <a:blipFill rotWithShape="1">
                <a:blip r:embed="rId12"/>
                <a:stretch>
                  <a:fillRect b="-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ovéPole 49"/>
              <p:cNvSpPr txBox="1"/>
              <p:nvPr/>
            </p:nvSpPr>
            <p:spPr>
              <a:xfrm>
                <a:off x="5079700" y="5140557"/>
                <a:ext cx="348330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3,4</m:t>
                              </m:r>
                            </m:e>
                          </m:d>
                        </m:e>
                      </m:d>
                      <m:r>
                        <a:rPr lang="cs-CZ" sz="2400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3,4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0" name="TextovéPole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9700" y="5140557"/>
                <a:ext cx="3483304" cy="461665"/>
              </a:xfrm>
              <a:prstGeom prst="rect">
                <a:avLst/>
              </a:prstGeom>
              <a:blipFill rotWithShape="1">
                <a:blip r:embed="rId13"/>
                <a:stretch>
                  <a:fillRect b="-26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lačítko akce: Návrat 10">
            <a:hlinkClick r:id="rId14" action="ppaction://hlinksldjump" highlightClick="1"/>
          </p:cNvPr>
          <p:cNvSpPr/>
          <p:nvPr/>
        </p:nvSpPr>
        <p:spPr>
          <a:xfrm>
            <a:off x="4427984" y="5373216"/>
            <a:ext cx="504056" cy="504056"/>
          </a:xfrm>
          <a:prstGeom prst="actionButtonReturn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81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36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8" grpId="0"/>
      <p:bldP spid="49" grpId="0"/>
      <p:bldP spid="5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Čárový popisek 2 40"/>
          <p:cNvSpPr/>
          <p:nvPr/>
        </p:nvSpPr>
        <p:spPr>
          <a:xfrm>
            <a:off x="4628748" y="5277283"/>
            <a:ext cx="4170977" cy="599989"/>
          </a:xfrm>
          <a:prstGeom prst="borderCallout2">
            <a:avLst>
              <a:gd name="adj1" fmla="val 56972"/>
              <a:gd name="adj2" fmla="val 54"/>
              <a:gd name="adj3" fmla="val 108651"/>
              <a:gd name="adj4" fmla="val -12290"/>
              <a:gd name="adj5" fmla="val 38506"/>
              <a:gd name="adj6" fmla="val -28530"/>
            </a:avLst>
          </a:prstGeom>
          <a:ln>
            <a:solidFill>
              <a:srgbClr val="990033"/>
            </a:solidFill>
            <a:headEnd type="none" w="med" len="med"/>
            <a:tailEnd type="triangl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 soustava má jedno řešení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Soustava kvadratické a lineární rovnice se dvěma  neznámými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1267815"/>
                <a:ext cx="8219256" cy="5113513"/>
              </a:xfrm>
              <a:ln>
                <a:noFill/>
              </a:ln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Př. 2</a:t>
                </a:r>
                <a:r>
                  <a:rPr lang="cs-CZ" sz="2400" b="1" dirty="0" smtClean="0"/>
                  <a:t> </a:t>
                </a:r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Řešte 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soustavu rovnic: </a:t>
                </a: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1267815"/>
                <a:ext cx="8219256" cy="5113513"/>
              </a:xfrm>
              <a:blipFill rotWithShape="1">
                <a:blip r:embed="rId2"/>
                <a:stretch>
                  <a:fillRect l="-1187" t="-107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1331638" y="1706298"/>
                <a:ext cx="223224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sz="24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cs-CZ" sz="24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=96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1638" y="1706298"/>
                <a:ext cx="2232248" cy="461665"/>
              </a:xfrm>
              <a:prstGeom prst="rect">
                <a:avLst/>
              </a:prstGeom>
              <a:blipFill rotWithShape="1">
                <a:blip r:embed="rId3"/>
                <a:stretch>
                  <a:fillRect b="-118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1335796" y="2074418"/>
                <a:ext cx="201622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+</m:t>
                      </m:r>
                      <m:r>
                        <a:rPr lang="cs-CZ" sz="2400" b="0" i="1" smtClean="0">
                          <a:latin typeface="Cambria Math"/>
                        </a:rPr>
                        <m:t>𝑦</m:t>
                      </m:r>
                      <m:r>
                        <a:rPr lang="cs-CZ" sz="2400" b="0" i="1" smtClean="0">
                          <a:latin typeface="Cambria Math"/>
                        </a:rPr>
                        <m:t>=5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5796" y="2074418"/>
                <a:ext cx="2016224" cy="461665"/>
              </a:xfrm>
              <a:prstGeom prst="rect">
                <a:avLst/>
              </a:prstGeom>
              <a:blipFill rotWithShape="1">
                <a:blip r:embed="rId4"/>
                <a:stretch>
                  <a:fillRect b="-118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8"/>
          <p:cNvCxnSpPr/>
          <p:nvPr/>
        </p:nvCxnSpPr>
        <p:spPr>
          <a:xfrm>
            <a:off x="1335796" y="2559667"/>
            <a:ext cx="554461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3309392" y="2330380"/>
            <a:ext cx="720080" cy="0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4191070" y="2066735"/>
                <a:ext cx="201622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𝑦</m:t>
                      </m:r>
                      <m:r>
                        <a:rPr lang="cs-CZ" sz="2400" b="0" i="1" smtClean="0">
                          <a:latin typeface="Cambria Math"/>
                        </a:rPr>
                        <m:t>=5−</m:t>
                      </m:r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1070" y="2066735"/>
                <a:ext cx="2016224" cy="461665"/>
              </a:xfrm>
              <a:prstGeom prst="rect">
                <a:avLst/>
              </a:prstGeom>
              <a:blipFill rotWithShape="1">
                <a:blip r:embed="rId5"/>
                <a:stretch>
                  <a:fillRect b="-118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4" name="Přímá spojnice se šipkou 13"/>
          <p:cNvCxnSpPr/>
          <p:nvPr/>
        </p:nvCxnSpPr>
        <p:spPr>
          <a:xfrm flipH="1" flipV="1">
            <a:off x="3396514" y="1937130"/>
            <a:ext cx="794556" cy="259211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1548420" y="2562323"/>
                <a:ext cx="31683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5</m:t>
                              </m:r>
                              <m:r>
                                <a:rPr lang="cs-CZ" sz="2400" b="0" i="1" smtClean="0"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sz="2400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</m:d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=96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8420" y="2562323"/>
                <a:ext cx="3168352" cy="46166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723609" y="2924944"/>
                <a:ext cx="383571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−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25−10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=96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3609" y="2924944"/>
                <a:ext cx="3835719" cy="46166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841471" y="3284983"/>
                <a:ext cx="383571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−25+10</m:t>
                      </m:r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=96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1471" y="3284983"/>
                <a:ext cx="3835719" cy="46166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2423888" y="3746648"/>
                <a:ext cx="212972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10</m:t>
                      </m:r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−25=96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3888" y="3746648"/>
                <a:ext cx="2129725" cy="461665"/>
              </a:xfrm>
              <a:prstGeom prst="rect">
                <a:avLst/>
              </a:prstGeom>
              <a:blipFill rotWithShape="1">
                <a:blip r:embed="rId9"/>
                <a:stretch>
                  <a:fillRect l="-573" r="-86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2904991" y="4191468"/>
                <a:ext cx="212972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10</m:t>
                      </m:r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=121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4991" y="4191468"/>
                <a:ext cx="2129725" cy="46166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3" name="Přímá spojnice se šipkou 32"/>
          <p:cNvCxnSpPr/>
          <p:nvPr/>
        </p:nvCxnSpPr>
        <p:spPr>
          <a:xfrm flipV="1">
            <a:off x="2739644" y="4795793"/>
            <a:ext cx="442432" cy="6364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>
                <a:off x="3182076" y="4586150"/>
                <a:ext cx="290209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𝑦</m:t>
                      </m:r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r>
                        <a:rPr lang="cs-CZ" sz="2400" b="0" i="0" smtClean="0">
                          <a:latin typeface="Cambria Math"/>
                        </a:rPr>
                        <m:t>5−12,1=−7,1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2076" y="4586150"/>
                <a:ext cx="2902092" cy="461665"/>
              </a:xfrm>
              <a:prstGeom prst="rect">
                <a:avLst/>
              </a:prstGeom>
              <a:blipFill rotWithShape="1">
                <a:blip r:embed="rId11"/>
                <a:stretch>
                  <a:fillRect l="-210" b="-118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2" name="Přímá spojnice se šipkou 51"/>
          <p:cNvCxnSpPr/>
          <p:nvPr/>
        </p:nvCxnSpPr>
        <p:spPr>
          <a:xfrm>
            <a:off x="6084168" y="4824899"/>
            <a:ext cx="440590" cy="0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ovéPole 54"/>
              <p:cNvSpPr txBox="1"/>
              <p:nvPr/>
            </p:nvSpPr>
            <p:spPr>
              <a:xfrm>
                <a:off x="6609791" y="4584720"/>
                <a:ext cx="8636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12,1;−7,1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5" name="TextovéPole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9791" y="4584720"/>
                <a:ext cx="863640" cy="461665"/>
              </a:xfrm>
              <a:prstGeom prst="rect">
                <a:avLst/>
              </a:prstGeom>
              <a:blipFill rotWithShape="1">
                <a:blip r:embed="rId12"/>
                <a:stretch>
                  <a:fillRect r="-88732" b="-131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ovéPole 55"/>
              <p:cNvSpPr txBox="1"/>
              <p:nvPr/>
            </p:nvSpPr>
            <p:spPr>
              <a:xfrm>
                <a:off x="1534840" y="5108020"/>
                <a:ext cx="274030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12,1;−7,1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6" name="TextovéPole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4840" y="5108020"/>
                <a:ext cx="2740302" cy="461665"/>
              </a:xfrm>
              <a:prstGeom prst="rect">
                <a:avLst/>
              </a:prstGeom>
              <a:blipFill rotWithShape="1">
                <a:blip r:embed="rId13"/>
                <a:stretch>
                  <a:fillRect b="-131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7" name="Přímá spojnice 56"/>
          <p:cNvCxnSpPr/>
          <p:nvPr/>
        </p:nvCxnSpPr>
        <p:spPr>
          <a:xfrm>
            <a:off x="1691680" y="5661248"/>
            <a:ext cx="2337792" cy="0"/>
          </a:xfrm>
          <a:prstGeom prst="line">
            <a:avLst/>
          </a:prstGeom>
          <a:ln w="38100" cmpd="dbl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lačítko akce: Vlastní 60">
            <a:hlinkClick r:id="rId14" action="ppaction://hlinksldjump" highlightClick="1"/>
          </p:cNvPr>
          <p:cNvSpPr/>
          <p:nvPr/>
        </p:nvSpPr>
        <p:spPr>
          <a:xfrm>
            <a:off x="5466767" y="5338852"/>
            <a:ext cx="1379743" cy="447754"/>
          </a:xfrm>
          <a:prstGeom prst="actionButtonBlank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zkouška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Čárový popisek 2 35"/>
          <p:cNvSpPr/>
          <p:nvPr/>
        </p:nvSpPr>
        <p:spPr>
          <a:xfrm>
            <a:off x="5286467" y="3023988"/>
            <a:ext cx="3039297" cy="1266524"/>
          </a:xfrm>
          <a:prstGeom prst="borderCallout2">
            <a:avLst>
              <a:gd name="adj1" fmla="val 56972"/>
              <a:gd name="adj2" fmla="val 54"/>
              <a:gd name="adj3" fmla="val 108651"/>
              <a:gd name="adj4" fmla="val -12290"/>
              <a:gd name="adj5" fmla="val 89606"/>
              <a:gd name="adj6" fmla="val -32620"/>
            </a:avLst>
          </a:prstGeom>
          <a:ln>
            <a:solidFill>
              <a:srgbClr val="990033"/>
            </a:solidFill>
            <a:headEnd type="none" w="med" len="med"/>
            <a:tailEnd type="triangl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 dostáváme lineární  rovnici s neznámou 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x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kterou vypočítáme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1331638" y="4586151"/>
                <a:ext cx="14140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=12,1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1638" y="4586151"/>
                <a:ext cx="1414010" cy="461665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Ovál 24"/>
          <p:cNvSpPr/>
          <p:nvPr/>
        </p:nvSpPr>
        <p:spPr>
          <a:xfrm>
            <a:off x="2165294" y="1849510"/>
            <a:ext cx="357228" cy="357228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1381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1" grpId="1" animBg="1"/>
      <p:bldP spid="3" grpId="0" build="p"/>
      <p:bldP spid="4" grpId="0"/>
      <p:bldP spid="5" grpId="0"/>
      <p:bldP spid="13" grpId="0"/>
      <p:bldP spid="21" grpId="0"/>
      <p:bldP spid="22" grpId="0"/>
      <p:bldP spid="23" grpId="0"/>
      <p:bldP spid="27" grpId="0"/>
      <p:bldP spid="28" grpId="0"/>
      <p:bldP spid="37" grpId="0"/>
      <p:bldP spid="55" grpId="0"/>
      <p:bldP spid="56" grpId="0"/>
      <p:bldP spid="61" grpId="0" animBg="1"/>
      <p:bldP spid="36" grpId="0" animBg="1"/>
      <p:bldP spid="36" grpId="1" animBg="1"/>
      <p:bldP spid="38" grpId="0"/>
      <p:bldP spid="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Soustava kvadratické a lineární rovnice se dvěma  neznámými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97877" y="1511853"/>
            <a:ext cx="8219256" cy="5113513"/>
          </a:xfrm>
          <a:ln>
            <a:noFill/>
          </a:ln>
        </p:spPr>
        <p:txBody>
          <a:bodyPr/>
          <a:lstStyle/>
          <a:p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Zk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.:		</a:t>
            </a:r>
            <a:endParaRPr lang="cs-CZ" sz="24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1187624" y="2290087"/>
                <a:ext cx="532454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12,1;−7,1</m:t>
                              </m:r>
                            </m:e>
                          </m:d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12,1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−7,1</m:t>
                              </m:r>
                            </m:e>
                          </m:d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7624" y="2290087"/>
                <a:ext cx="5324543" cy="461665"/>
              </a:xfrm>
              <a:prstGeom prst="rect">
                <a:avLst/>
              </a:prstGeom>
              <a:blipFill rotWithShape="1">
                <a:blip r:embed="rId2"/>
                <a:stretch>
                  <a:fillRect b="-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/>
              <p:cNvSpPr txBox="1"/>
              <p:nvPr/>
            </p:nvSpPr>
            <p:spPr>
              <a:xfrm>
                <a:off x="1187624" y="3205837"/>
                <a:ext cx="336550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12,1;−7,1</m:t>
                              </m:r>
                            </m:e>
                          </m:d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=96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7624" y="3205837"/>
                <a:ext cx="3365502" cy="461665"/>
              </a:xfrm>
              <a:prstGeom prst="rect">
                <a:avLst/>
              </a:prstGeom>
              <a:blipFill rotWithShape="1">
                <a:blip r:embed="rId3"/>
                <a:stretch>
                  <a:fillRect b="-26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1283825" y="3667502"/>
                <a:ext cx="486621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cs-CZ" sz="2400" i="1">
                              <a:latin typeface="Cambria Math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12,1;−7,1</m:t>
                              </m:r>
                            </m:e>
                          </m:d>
                        </m:e>
                      </m:d>
                      <m:r>
                        <a:rPr lang="cs-CZ" sz="2400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4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cs-CZ" sz="2400" i="1">
                              <a:latin typeface="Cambria Math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12,1;−7,1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3825" y="3667502"/>
                <a:ext cx="4866211" cy="461665"/>
              </a:xfrm>
              <a:prstGeom prst="rect">
                <a:avLst/>
              </a:prstGeom>
              <a:blipFill rotWithShape="1">
                <a:blip r:embed="rId4"/>
                <a:stretch>
                  <a:fillRect b="-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1283825" y="4678893"/>
                <a:ext cx="525015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12,1;−7,1</m:t>
                              </m:r>
                            </m:e>
                          </m:d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=12,1+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−7,1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=5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3825" y="4678893"/>
                <a:ext cx="5250159" cy="461665"/>
              </a:xfrm>
              <a:prstGeom prst="rect">
                <a:avLst/>
              </a:prstGeom>
              <a:blipFill rotWithShape="1">
                <a:blip r:embed="rId5"/>
                <a:stretch>
                  <a:fillRect b="-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ovéPole 42"/>
              <p:cNvSpPr txBox="1"/>
              <p:nvPr/>
            </p:nvSpPr>
            <p:spPr>
              <a:xfrm>
                <a:off x="1283825" y="5140558"/>
                <a:ext cx="307215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12,1;−7,1</m:t>
                              </m:r>
                            </m:e>
                          </m:d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=5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3825" y="5140558"/>
                <a:ext cx="3072151" cy="461665"/>
              </a:xfrm>
              <a:prstGeom prst="rect">
                <a:avLst/>
              </a:prstGeom>
              <a:blipFill rotWithShape="1">
                <a:blip r:embed="rId6"/>
                <a:stretch>
                  <a:fillRect b="-26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/>
              <p:cNvSpPr txBox="1"/>
              <p:nvPr/>
            </p:nvSpPr>
            <p:spPr>
              <a:xfrm>
                <a:off x="1206498" y="5614123"/>
                <a:ext cx="509369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12,1;−7,1</m:t>
                              </m:r>
                            </m:e>
                          </m:d>
                        </m:e>
                      </m:d>
                      <m:r>
                        <a:rPr lang="cs-CZ" sz="2400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12,1;−7,1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6498" y="5614123"/>
                <a:ext cx="5093694" cy="461665"/>
              </a:xfrm>
              <a:prstGeom prst="rect">
                <a:avLst/>
              </a:prstGeom>
              <a:blipFill rotWithShape="1">
                <a:blip r:embed="rId7"/>
                <a:stretch>
                  <a:fillRect b="-26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lačítko akce: Návrat 10">
            <a:hlinkClick r:id="rId8" action="ppaction://hlinksldjump" highlightClick="1"/>
          </p:cNvPr>
          <p:cNvSpPr/>
          <p:nvPr/>
        </p:nvSpPr>
        <p:spPr>
          <a:xfrm>
            <a:off x="6804248" y="5602223"/>
            <a:ext cx="504056" cy="504056"/>
          </a:xfrm>
          <a:prstGeom prst="actionButtonReturn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3373611" y="2744171"/>
                <a:ext cx="344492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=146,41−50,41=96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3611" y="2744171"/>
                <a:ext cx="3444923" cy="46166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64836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36" grpId="0"/>
      <p:bldP spid="38" grpId="0"/>
      <p:bldP spid="42" grpId="0"/>
      <p:bldP spid="43" grpId="0"/>
      <p:bldP spid="44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Soustava kvadratické a lineární rovnice se dvěma  neznámými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1267815"/>
                <a:ext cx="8219256" cy="5113513"/>
              </a:xfrm>
              <a:ln>
                <a:noFill/>
              </a:ln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Př. 3</a:t>
                </a:r>
                <a:r>
                  <a:rPr lang="cs-CZ" sz="2400" b="1" dirty="0" smtClean="0"/>
                  <a:t> </a:t>
                </a:r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Řešte 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soustavu rovnic: </a:t>
                </a: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1267815"/>
                <a:ext cx="8219256" cy="5113513"/>
              </a:xfrm>
              <a:blipFill rotWithShape="1">
                <a:blip r:embed="rId2"/>
                <a:stretch>
                  <a:fillRect l="-1187" t="-107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1490981" y="2102182"/>
                <a:ext cx="140415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2</m:t>
                      </m:r>
                      <m:r>
                        <a:rPr lang="cs-CZ" sz="2400" b="0" i="1" smtClean="0">
                          <a:latin typeface="Cambria Math"/>
                        </a:rPr>
                        <m:t>𝑎</m:t>
                      </m:r>
                      <m:r>
                        <a:rPr lang="cs-CZ" sz="2400" b="0" i="1" smtClean="0">
                          <a:latin typeface="Cambria Math"/>
                        </a:rPr>
                        <m:t>=3</m:t>
                      </m:r>
                      <m:r>
                        <a:rPr lang="cs-CZ" sz="2400" b="0" i="1" smtClean="0">
                          <a:latin typeface="Cambria Math"/>
                        </a:rPr>
                        <m:t>𝑏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90981" y="2102182"/>
                <a:ext cx="1404156" cy="4616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1475655" y="1764355"/>
                <a:ext cx="263244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−</m:t>
                      </m:r>
                      <m:r>
                        <a:rPr lang="cs-CZ" sz="2400" b="0" i="1" smtClean="0">
                          <a:latin typeface="Cambria Math"/>
                        </a:rPr>
                        <m:t>𝑎𝑏</m:t>
                      </m:r>
                      <m:r>
                        <a:rPr lang="cs-CZ" sz="2400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=7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5655" y="1764355"/>
                <a:ext cx="2632449" cy="46166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8"/>
          <p:cNvCxnSpPr/>
          <p:nvPr/>
        </p:nvCxnSpPr>
        <p:spPr>
          <a:xfrm>
            <a:off x="1335796" y="2559667"/>
            <a:ext cx="3691021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2920087" y="2333014"/>
            <a:ext cx="2132743" cy="0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4733314" y="1834118"/>
                <a:ext cx="2016224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𝑎</m:t>
                      </m:r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</a:rPr>
                            <m:t>3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𝑏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3314" y="1834118"/>
                <a:ext cx="2016224" cy="783804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4" name="Přímá spojnice se šipkou 13"/>
          <p:cNvCxnSpPr>
            <a:endCxn id="5" idx="3"/>
          </p:cNvCxnSpPr>
          <p:nvPr/>
        </p:nvCxnSpPr>
        <p:spPr>
          <a:xfrm flipH="1" flipV="1">
            <a:off x="4108104" y="1995188"/>
            <a:ext cx="894672" cy="183029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1205200" y="2563847"/>
                <a:ext cx="3552040" cy="9951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sz="2400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400" b="0" i="1" smtClean="0">
                                      <a:latin typeface="Cambria Math"/>
                                    </a:rPr>
                                    <m:t>3</m:t>
                                  </m:r>
                                  <m:r>
                                    <a:rPr lang="cs-CZ" sz="2400" b="0" i="1" smtClean="0">
                                      <a:latin typeface="Cambria Math"/>
                                    </a:rPr>
                                    <m:t>𝑏</m:t>
                                  </m:r>
                                </m:num>
                                <m:den>
                                  <m:r>
                                    <a:rPr lang="cs-CZ" sz="2400" b="0" i="1" smtClean="0">
                                      <a:latin typeface="Cambria Math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sz="24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i="1">
                              <a:latin typeface="Cambria Math"/>
                            </a:rPr>
                            <m:t>3</m:t>
                          </m:r>
                          <m:r>
                            <a:rPr lang="cs-CZ" sz="2400" i="1">
                              <a:latin typeface="Cambria Math"/>
                            </a:rPr>
                            <m:t>𝑏</m:t>
                          </m:r>
                        </m:num>
                        <m:den>
                          <m:r>
                            <a:rPr lang="cs-CZ" sz="2400" i="1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𝑏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=7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5200" y="2563847"/>
                <a:ext cx="3552040" cy="995144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1560333" y="4097721"/>
                <a:ext cx="343374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9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−6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+4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=28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0333" y="4097721"/>
                <a:ext cx="3433749" cy="46166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5052830" y="3629987"/>
                <a:ext cx="62096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"/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∙4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2830" y="3629987"/>
                <a:ext cx="620960" cy="461665"/>
              </a:xfrm>
              <a:prstGeom prst="rect">
                <a:avLst/>
              </a:prstGeom>
              <a:blipFill rotWithShape="1">
                <a:blip r:embed="rId8"/>
                <a:stretch>
                  <a:fillRect l="-74510" t="-127632" r="-22549" b="-1973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2" name="Přímá spojnice se šipkou 31"/>
          <p:cNvCxnSpPr/>
          <p:nvPr/>
        </p:nvCxnSpPr>
        <p:spPr>
          <a:xfrm>
            <a:off x="2248691" y="5648192"/>
            <a:ext cx="440590" cy="0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se šipkou 32"/>
          <p:cNvCxnSpPr/>
          <p:nvPr/>
        </p:nvCxnSpPr>
        <p:spPr>
          <a:xfrm flipV="1">
            <a:off x="6436081" y="5143074"/>
            <a:ext cx="442432" cy="6364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/>
              <p:cNvSpPr txBox="1"/>
              <p:nvPr/>
            </p:nvSpPr>
            <p:spPr>
              <a:xfrm>
                <a:off x="2496484" y="5240355"/>
                <a:ext cx="2389254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</a:rPr>
                            <m:t>3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∙2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sz="2400" b="0" i="1" smtClean="0">
                          <a:latin typeface="Cambria Math"/>
                        </a:rPr>
                        <m:t>=3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6484" y="5240355"/>
                <a:ext cx="2389254" cy="783804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ovéPole 55"/>
              <p:cNvSpPr txBox="1"/>
              <p:nvPr/>
            </p:nvSpPr>
            <p:spPr>
              <a:xfrm>
                <a:off x="5802450" y="5735392"/>
                <a:ext cx="304711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3,2</m:t>
                              </m:r>
                            </m:e>
                          </m:d>
                          <m:r>
                            <a:rPr lang="cs-CZ" sz="2400" b="0" i="1" smtClean="0">
                              <a:latin typeface="Cambria Math"/>
                            </a:rPr>
                            <m:t>,</m:t>
                          </m:r>
                          <m:d>
                            <m:dPr>
                              <m:begChr m:val="["/>
                              <m:endChr m:val="]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−3,−2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6" name="TextovéPole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2450" y="5735392"/>
                <a:ext cx="3047116" cy="46166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7" name="Přímá spojnice 56"/>
          <p:cNvCxnSpPr/>
          <p:nvPr/>
        </p:nvCxnSpPr>
        <p:spPr>
          <a:xfrm>
            <a:off x="5972492" y="6287238"/>
            <a:ext cx="2707031" cy="0"/>
          </a:xfrm>
          <a:prstGeom prst="line">
            <a:avLst/>
          </a:prstGeom>
          <a:ln w="38100" cmpd="dbl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ál 26"/>
          <p:cNvSpPr/>
          <p:nvPr/>
        </p:nvSpPr>
        <p:spPr>
          <a:xfrm>
            <a:off x="2193059" y="1834118"/>
            <a:ext cx="357228" cy="357228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/>
          <p:cNvSpPr/>
          <p:nvPr/>
        </p:nvSpPr>
        <p:spPr>
          <a:xfrm>
            <a:off x="1501236" y="1846750"/>
            <a:ext cx="357228" cy="357228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/>
              <p:cNvSpPr txBox="1"/>
              <p:nvPr/>
            </p:nvSpPr>
            <p:spPr>
              <a:xfrm>
                <a:off x="1520956" y="3364092"/>
                <a:ext cx="3552040" cy="8637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</a:rPr>
                            <m:t>9</m:t>
                          </m:r>
                          <m:sSup>
                            <m:sSup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𝑏</m:t>
                              </m:r>
                            </m:e>
                            <m:sup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sz="2400" b="0" i="1" smtClean="0">
                              <a:latin typeface="Cambria Math"/>
                            </a:rPr>
                            <m:t>4</m:t>
                          </m:r>
                        </m:den>
                      </m:f>
                      <m:r>
                        <a:rPr lang="cs-CZ" sz="2400" b="0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sz="24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i="1">
                              <a:latin typeface="Cambria Math"/>
                            </a:rPr>
                            <m:t>3</m:t>
                          </m:r>
                          <m:sSup>
                            <m:sSupPr>
                              <m:ctrlPr>
                                <a:rPr lang="cs-CZ" sz="240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𝑏</m:t>
                              </m:r>
                            </m:e>
                            <m:sup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sz="2400" i="1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=7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0956" y="3364092"/>
                <a:ext cx="3552040" cy="863763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/>
              <p:cNvSpPr txBox="1"/>
              <p:nvPr/>
            </p:nvSpPr>
            <p:spPr>
              <a:xfrm>
                <a:off x="3419872" y="4546770"/>
                <a:ext cx="151518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7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=28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9872" y="4546770"/>
                <a:ext cx="1515180" cy="461665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>
                <a:off x="3492219" y="4931648"/>
                <a:ext cx="151518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r>
                        <a:rPr lang="cs-CZ" sz="2400" b="0" i="0" smtClean="0">
                          <a:latin typeface="Cambria Math"/>
                        </a:rPr>
                        <m:t>4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2219" y="4931648"/>
                <a:ext cx="1515180" cy="461665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5112898" y="4915424"/>
                <a:ext cx="151518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𝑏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r>
                        <a:rPr lang="cs-CZ" sz="2400" b="0" i="0" smtClean="0">
                          <a:latin typeface="Cambria Math"/>
                        </a:rPr>
                        <m:t>2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2898" y="4915424"/>
                <a:ext cx="1515180" cy="461665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/>
              <p:cNvSpPr txBox="1"/>
              <p:nvPr/>
            </p:nvSpPr>
            <p:spPr>
              <a:xfrm>
                <a:off x="6990013" y="4907312"/>
                <a:ext cx="1515180" cy="4778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𝑏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1,2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±</m:t>
                      </m:r>
                      <m:r>
                        <a:rPr lang="cs-CZ" sz="2400" b="0" i="0" smtClean="0">
                          <a:latin typeface="Cambria Math"/>
                        </a:rPr>
                        <m:t>2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0013" y="4907312"/>
                <a:ext cx="1515180" cy="477888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922260" y="5434059"/>
                <a:ext cx="1515180" cy="4778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𝑏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r>
                        <a:rPr lang="cs-CZ" sz="2400" b="0" i="0" smtClean="0">
                          <a:latin typeface="Cambria Math"/>
                        </a:rPr>
                        <m:t>2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2260" y="5434059"/>
                <a:ext cx="1515180" cy="477888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/>
              <p:cNvSpPr txBox="1"/>
              <p:nvPr/>
            </p:nvSpPr>
            <p:spPr>
              <a:xfrm>
                <a:off x="960844" y="6100332"/>
                <a:ext cx="1515180" cy="4778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𝑏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=−</m:t>
                      </m:r>
                      <m:r>
                        <a:rPr lang="cs-CZ" sz="2400" b="0" i="0" smtClean="0">
                          <a:latin typeface="Cambria Math"/>
                        </a:rPr>
                        <m:t>2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0844" y="6100332"/>
                <a:ext cx="1515180" cy="477888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5" name="Přímá spojnice se šipkou 44"/>
          <p:cNvCxnSpPr/>
          <p:nvPr/>
        </p:nvCxnSpPr>
        <p:spPr>
          <a:xfrm>
            <a:off x="4806522" y="5162481"/>
            <a:ext cx="440590" cy="0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se šipkou 46"/>
          <p:cNvCxnSpPr/>
          <p:nvPr/>
        </p:nvCxnSpPr>
        <p:spPr>
          <a:xfrm flipV="1">
            <a:off x="2301394" y="6341461"/>
            <a:ext cx="478016" cy="8654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ovéPole 47"/>
              <p:cNvSpPr txBox="1"/>
              <p:nvPr/>
            </p:nvSpPr>
            <p:spPr>
              <a:xfrm>
                <a:off x="2689255" y="5883890"/>
                <a:ext cx="2837697" cy="8066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</a:rPr>
                            <m:t>3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d>
                            <m:dPr>
                              <m:ctrlP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−2</m:t>
                              </m:r>
                            </m:e>
                          </m:d>
                        </m:num>
                        <m:den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sz="2400" b="0" i="1" smtClean="0">
                          <a:latin typeface="Cambria Math"/>
                        </a:rPr>
                        <m:t>=−3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8" name="TextovéPole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9255" y="5883890"/>
                <a:ext cx="2837697" cy="806696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16523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13" grpId="0"/>
      <p:bldP spid="21" grpId="0"/>
      <p:bldP spid="23" grpId="0"/>
      <p:bldP spid="26" grpId="0"/>
      <p:bldP spid="34" grpId="0"/>
      <p:bldP spid="56" grpId="0"/>
      <p:bldP spid="27" grpId="0" animBg="1"/>
      <p:bldP spid="28" grpId="0" animBg="1"/>
      <p:bldP spid="35" grpId="0"/>
      <p:bldP spid="36" grpId="0"/>
      <p:bldP spid="37" grpId="0"/>
      <p:bldP spid="38" grpId="0"/>
      <p:bldP spid="39" grpId="0"/>
      <p:bldP spid="41" grpId="0"/>
      <p:bldP spid="44" grpId="0"/>
      <p:bldP spid="4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1435551" y="3604725"/>
                <a:ext cx="290602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</a:rPr>
                            <m:t>𝑥</m:t>
                          </m:r>
                          <m:r>
                            <a:rPr lang="cs-CZ" sz="2400" i="1">
                              <a:latin typeface="Cambria Math"/>
                            </a:rPr>
                            <m:t>−2</m:t>
                          </m:r>
                        </m:e>
                      </m:d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</a:rPr>
                            <m:t>𝑦</m:t>
                          </m:r>
                          <m:r>
                            <a:rPr lang="cs-CZ" sz="2400" i="1">
                              <a:latin typeface="Cambria Math"/>
                            </a:rPr>
                            <m:t>−3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r>
                        <a:rPr lang="cs-CZ" sz="2400" b="0" i="0" smtClean="0">
                          <a:latin typeface="Cambria Math"/>
                        </a:rPr>
                        <m:t>1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35551" y="3604725"/>
                <a:ext cx="2906026" cy="461665"/>
              </a:xfrm>
              <a:prstGeom prst="rect">
                <a:avLst/>
              </a:prstGeom>
              <a:blipFill rotWithShape="1">
                <a:blip r:embed="rId2"/>
                <a:stretch>
                  <a:fillRect b="-118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Soustava kvadratické a lineární rovnice se dvěma  neznámými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1267815"/>
                <a:ext cx="8219256" cy="5113513"/>
              </a:xfrm>
              <a:ln>
                <a:noFill/>
              </a:ln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Př. 4</a:t>
                </a:r>
                <a:r>
                  <a:rPr lang="cs-CZ" sz="2400" b="1" dirty="0" smtClean="0"/>
                  <a:t> </a:t>
                </a:r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Řešte 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soustavu rovnic: </a:t>
                </a: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1267815"/>
                <a:ext cx="8219256" cy="5113513"/>
              </a:xfrm>
              <a:blipFill rotWithShape="1">
                <a:blip r:embed="rId3"/>
                <a:stretch>
                  <a:fillRect l="-1187" t="-107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1479686" y="2277643"/>
                <a:ext cx="2211425" cy="8493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−2=</m:t>
                      </m:r>
                      <m:f>
                        <m:f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</a:rPr>
                            <m:t>𝑦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−3</m:t>
                          </m:r>
                        </m:den>
                      </m:f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9686" y="2277643"/>
                <a:ext cx="2211425" cy="84933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1290157" y="1556792"/>
                <a:ext cx="2129716" cy="8493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−2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</a:rPr>
                            <m:t>𝑦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−3</m:t>
                          </m:r>
                        </m:den>
                      </m:f>
                      <m:r>
                        <a:rPr lang="cs-CZ" sz="2400" b="0" i="1" smtClean="0">
                          <a:latin typeface="Cambria Math"/>
                        </a:rPr>
                        <m:t>=1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0157" y="1556792"/>
                <a:ext cx="2129716" cy="84933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8"/>
          <p:cNvCxnSpPr/>
          <p:nvPr/>
        </p:nvCxnSpPr>
        <p:spPr>
          <a:xfrm>
            <a:off x="1256811" y="3126978"/>
            <a:ext cx="3691021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3669707" y="3457243"/>
            <a:ext cx="974301" cy="0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H="1">
            <a:off x="4211960" y="3604725"/>
            <a:ext cx="594562" cy="179855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se šipkou 32"/>
          <p:cNvCxnSpPr/>
          <p:nvPr/>
        </p:nvCxnSpPr>
        <p:spPr>
          <a:xfrm flipV="1">
            <a:off x="2301394" y="5920793"/>
            <a:ext cx="442432" cy="6364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ovéPole 55"/>
              <p:cNvSpPr txBox="1"/>
              <p:nvPr/>
            </p:nvSpPr>
            <p:spPr>
              <a:xfrm>
                <a:off x="5715745" y="5825572"/>
                <a:ext cx="2537361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3,4</m:t>
                              </m:r>
                            </m:e>
                          </m:d>
                          <m:r>
                            <a:rPr lang="cs-CZ" sz="2400" b="0" i="1" smtClean="0">
                              <a:latin typeface="Cambria Math"/>
                            </a:rPr>
                            <m:t>,</m:t>
                          </m:r>
                          <m:d>
                            <m:dPr>
                              <m:begChr m:val="["/>
                              <m:endChr m:val="]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1,2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6" name="TextovéPole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5745" y="5825572"/>
                <a:ext cx="2537361" cy="46166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7" name="Přímá spojnice 56"/>
          <p:cNvCxnSpPr/>
          <p:nvPr/>
        </p:nvCxnSpPr>
        <p:spPr>
          <a:xfrm>
            <a:off x="5847439" y="6341461"/>
            <a:ext cx="2252953" cy="0"/>
          </a:xfrm>
          <a:prstGeom prst="line">
            <a:avLst/>
          </a:prstGeom>
          <a:ln w="38100" cmpd="dbl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ál 26"/>
          <p:cNvSpPr/>
          <p:nvPr/>
        </p:nvSpPr>
        <p:spPr>
          <a:xfrm>
            <a:off x="1733093" y="3680887"/>
            <a:ext cx="357228" cy="357228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>
                <a:off x="1359681" y="3194429"/>
                <a:ext cx="242825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−2=</m:t>
                      </m:r>
                      <m:r>
                        <a:rPr lang="cs-CZ" sz="2400" b="0" i="1" smtClean="0">
                          <a:latin typeface="Cambria Math"/>
                        </a:rPr>
                        <m:t>𝑦</m:t>
                      </m:r>
                      <m:r>
                        <a:rPr lang="cs-CZ" sz="2400" b="0" i="1" smtClean="0">
                          <a:latin typeface="Cambria Math"/>
                        </a:rPr>
                        <m:t>−3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9681" y="3194429"/>
                <a:ext cx="2428253" cy="461665"/>
              </a:xfrm>
              <a:prstGeom prst="rect">
                <a:avLst/>
              </a:prstGeom>
              <a:blipFill rotWithShape="1">
                <a:blip r:embed="rId7"/>
                <a:stretch>
                  <a:fillRect b="-118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1094643" y="5659191"/>
                <a:ext cx="110109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r>
                        <a:rPr lang="cs-CZ" sz="2400" b="0" i="0" smtClean="0">
                          <a:latin typeface="Cambria Math"/>
                        </a:rPr>
                        <m:t>4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4643" y="5659191"/>
                <a:ext cx="1101094" cy="461665"/>
              </a:xfrm>
              <a:prstGeom prst="rect">
                <a:avLst/>
              </a:prstGeom>
              <a:blipFill rotWithShape="1">
                <a:blip r:embed="rId8"/>
                <a:stretch>
                  <a:fillRect b="-118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/>
              <p:cNvSpPr txBox="1"/>
              <p:nvPr/>
            </p:nvSpPr>
            <p:spPr>
              <a:xfrm>
                <a:off x="1027743" y="6056405"/>
                <a:ext cx="123489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r>
                        <a:rPr lang="cs-CZ" sz="2400" b="0" i="0" smtClean="0">
                          <a:latin typeface="Cambria Math"/>
                        </a:rPr>
                        <m:t>2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7743" y="6056405"/>
                <a:ext cx="1234893" cy="461665"/>
              </a:xfrm>
              <a:prstGeom prst="rect">
                <a:avLst/>
              </a:prstGeom>
              <a:blipFill rotWithShape="1">
                <a:blip r:embed="rId9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7" name="Přímá spojnice se šipkou 46"/>
          <p:cNvCxnSpPr/>
          <p:nvPr/>
        </p:nvCxnSpPr>
        <p:spPr>
          <a:xfrm flipV="1">
            <a:off x="2301394" y="6341461"/>
            <a:ext cx="478016" cy="8654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5972492" y="1885741"/>
                <a:ext cx="192360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p</a:t>
                </a:r>
                <a:r>
                  <a:rPr lang="cs-CZ" sz="2400" b="0" dirty="0" err="1" smtClean="0"/>
                  <a:t>odm</a:t>
                </a:r>
                <a:r>
                  <a:rPr lang="cs-CZ" sz="2400" b="0" dirty="0" smtClean="0"/>
                  <a:t>.: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400" b="0" i="0" smtClean="0">
                        <a:latin typeface="Cambria Math"/>
                      </a:rPr>
                      <m:t>y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400" b="0" i="1" smtClean="0">
                        <a:latin typeface="Cambria Math"/>
                      </a:rPr>
                      <m:t>3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72492" y="1885741"/>
                <a:ext cx="1923606" cy="461665"/>
              </a:xfrm>
              <a:prstGeom prst="rect">
                <a:avLst/>
              </a:prstGeom>
              <a:blipFill rotWithShape="1">
                <a:blip r:embed="rId10"/>
                <a:stretch>
                  <a:fillRect l="-5079" t="-9211" r="-635" b="-302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3723919" y="1750626"/>
                <a:ext cx="163939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"/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d>
                            <m:dPr>
                              <m:ctrlP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𝑦</m:t>
                              </m:r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−3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3919" y="1750626"/>
                <a:ext cx="1639391" cy="461665"/>
              </a:xfrm>
              <a:prstGeom prst="rect">
                <a:avLst/>
              </a:prstGeom>
              <a:blipFill rotWithShape="1">
                <a:blip r:embed="rId11"/>
                <a:stretch>
                  <a:fillRect l="-21190" t="-127632" b="-1973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3750885" y="2471477"/>
                <a:ext cx="163939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"/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d>
                            <m:dPr>
                              <m:ctrlP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𝑦</m:t>
                              </m:r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−3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0885" y="2471477"/>
                <a:ext cx="1639391" cy="461665"/>
              </a:xfrm>
              <a:prstGeom prst="rect">
                <a:avLst/>
              </a:prstGeom>
              <a:blipFill rotWithShape="1">
                <a:blip r:embed="rId12"/>
                <a:stretch>
                  <a:fillRect l="-20818" t="-127632" b="-1973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ovéPole 42"/>
              <p:cNvSpPr txBox="1"/>
              <p:nvPr/>
            </p:nvSpPr>
            <p:spPr>
              <a:xfrm>
                <a:off x="4570581" y="3226410"/>
                <a:ext cx="182172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r>
                        <a:rPr lang="cs-CZ" sz="2400" b="0" i="1" smtClean="0">
                          <a:latin typeface="Cambria Math"/>
                        </a:rPr>
                        <m:t>𝑦</m:t>
                      </m:r>
                      <m:r>
                        <a:rPr lang="cs-CZ" sz="2400" b="0" i="1" smtClean="0">
                          <a:latin typeface="Cambria Math"/>
                        </a:rPr>
                        <m:t>−1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0581" y="3226410"/>
                <a:ext cx="1821729" cy="461665"/>
              </a:xfrm>
              <a:prstGeom prst="rect">
                <a:avLst/>
              </a:prstGeom>
              <a:blipFill rotWithShape="1">
                <a:blip r:embed="rId13"/>
                <a:stretch>
                  <a:fillRect b="-118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ovéPole 45"/>
              <p:cNvSpPr txBox="1"/>
              <p:nvPr/>
            </p:nvSpPr>
            <p:spPr>
              <a:xfrm>
                <a:off x="1479685" y="4098762"/>
                <a:ext cx="332683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𝑦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−1−2</m:t>
                          </m:r>
                        </m:e>
                      </m:d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</a:rPr>
                            <m:t>𝑦</m:t>
                          </m:r>
                          <m:r>
                            <a:rPr lang="cs-CZ" sz="2400" i="1">
                              <a:latin typeface="Cambria Math"/>
                            </a:rPr>
                            <m:t>−3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r>
                        <a:rPr lang="cs-CZ" sz="2400" b="0" i="0" smtClean="0">
                          <a:latin typeface="Cambria Math"/>
                        </a:rPr>
                        <m:t>1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6" name="TextovéPole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9685" y="4098762"/>
                <a:ext cx="3326837" cy="461665"/>
              </a:xfrm>
              <a:prstGeom prst="rect">
                <a:avLst/>
              </a:prstGeom>
              <a:blipFill rotWithShape="1">
                <a:blip r:embed="rId14"/>
                <a:stretch>
                  <a:fillRect b="-118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ovéPole 48"/>
              <p:cNvSpPr txBox="1"/>
              <p:nvPr/>
            </p:nvSpPr>
            <p:spPr>
              <a:xfrm>
                <a:off x="1558902" y="4453759"/>
                <a:ext cx="278267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𝑦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−3</m:t>
                          </m:r>
                        </m:e>
                      </m:d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</a:rPr>
                            <m:t>𝑦</m:t>
                          </m:r>
                          <m:r>
                            <a:rPr lang="cs-CZ" sz="2400" i="1">
                              <a:latin typeface="Cambria Math"/>
                            </a:rPr>
                            <m:t>−3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r>
                        <a:rPr lang="cs-CZ" sz="2400" b="0" i="0" smtClean="0">
                          <a:latin typeface="Cambria Math"/>
                        </a:rPr>
                        <m:t>1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9" name="TextovéPole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8902" y="4453759"/>
                <a:ext cx="2782675" cy="461665"/>
              </a:xfrm>
              <a:prstGeom prst="rect">
                <a:avLst/>
              </a:prstGeom>
              <a:blipFill rotWithShape="1">
                <a:blip r:embed="rId15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ovéPole 49"/>
              <p:cNvSpPr txBox="1"/>
              <p:nvPr/>
            </p:nvSpPr>
            <p:spPr>
              <a:xfrm>
                <a:off x="1514715" y="4888455"/>
                <a:ext cx="277892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i="1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cs-CZ" sz="24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−6</m:t>
                      </m:r>
                      <m:r>
                        <a:rPr lang="cs-CZ" sz="2400" b="0" i="1" smtClean="0">
                          <a:latin typeface="Cambria Math"/>
                        </a:rPr>
                        <m:t>𝑦</m:t>
                      </m:r>
                      <m:r>
                        <a:rPr lang="cs-CZ" sz="2400" b="0" i="1" smtClean="0">
                          <a:latin typeface="Cambria Math"/>
                        </a:rPr>
                        <m:t>+9=1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0" name="TextovéPole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4715" y="4888455"/>
                <a:ext cx="2778927" cy="461665"/>
              </a:xfrm>
              <a:prstGeom prst="rect">
                <a:avLst/>
              </a:prstGeom>
              <a:blipFill rotWithShape="1">
                <a:blip r:embed="rId16"/>
                <a:stretch>
                  <a:fillRect b="-118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ovéPole 50"/>
              <p:cNvSpPr txBox="1"/>
              <p:nvPr/>
            </p:nvSpPr>
            <p:spPr>
              <a:xfrm>
                <a:off x="1562650" y="5268736"/>
                <a:ext cx="277892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i="1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cs-CZ" sz="24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−6</m:t>
                      </m:r>
                      <m:r>
                        <a:rPr lang="cs-CZ" sz="2400" b="0" i="1" smtClean="0">
                          <a:latin typeface="Cambria Math"/>
                        </a:rPr>
                        <m:t>𝑦</m:t>
                      </m:r>
                      <m:r>
                        <a:rPr lang="cs-CZ" sz="2400" b="0" i="1" smtClean="0">
                          <a:latin typeface="Cambria Math"/>
                        </a:rPr>
                        <m:t>+8=0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1" name="TextovéPole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2650" y="5268736"/>
                <a:ext cx="2778927" cy="461665"/>
              </a:xfrm>
              <a:prstGeom prst="rect">
                <a:avLst/>
              </a:prstGeom>
              <a:blipFill rotWithShape="1">
                <a:blip r:embed="rId17"/>
                <a:stretch>
                  <a:fillRect b="-118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Tlačítko akce: Vlastní 51">
            <a:hlinkClick r:id="rId18" action="ppaction://hlinksldjump" highlightClick="1"/>
          </p:cNvPr>
          <p:cNvSpPr/>
          <p:nvPr/>
        </p:nvSpPr>
        <p:spPr>
          <a:xfrm>
            <a:off x="4230535" y="5263795"/>
            <a:ext cx="2970420" cy="432052"/>
          </a:xfrm>
          <a:prstGeom prst="actionButtonBlank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Výpočet kořenů KR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ovéPole 53"/>
              <p:cNvSpPr txBox="1"/>
              <p:nvPr/>
            </p:nvSpPr>
            <p:spPr>
              <a:xfrm>
                <a:off x="2779409" y="5659191"/>
                <a:ext cx="239057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r>
                        <a:rPr lang="cs-CZ" sz="2400" b="0" i="0" smtClean="0">
                          <a:latin typeface="Cambria Math"/>
                        </a:rPr>
                        <m:t>4−1=3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4" name="TextovéPole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9409" y="5659191"/>
                <a:ext cx="2390571" cy="461665"/>
              </a:xfrm>
              <a:prstGeom prst="rect">
                <a:avLst/>
              </a:prstGeom>
              <a:blipFill rotWithShape="1">
                <a:blip r:embed="rId19"/>
                <a:stretch>
                  <a:fillRect b="-26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ovéPole 54"/>
              <p:cNvSpPr txBox="1"/>
              <p:nvPr/>
            </p:nvSpPr>
            <p:spPr>
              <a:xfrm>
                <a:off x="2791248" y="6056404"/>
                <a:ext cx="236689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r>
                        <a:rPr lang="cs-CZ" sz="2400" b="0" i="0" smtClean="0">
                          <a:latin typeface="Cambria Math"/>
                        </a:rPr>
                        <m:t>2−1=1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5" name="TextovéPole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1248" y="6056404"/>
                <a:ext cx="2366892" cy="461665"/>
              </a:xfrm>
              <a:prstGeom prst="rect">
                <a:avLst/>
              </a:prstGeom>
              <a:blipFill rotWithShape="1">
                <a:blip r:embed="rId20"/>
                <a:stretch>
                  <a:fillRect b="-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8" name="Přímá spojnice 57"/>
          <p:cNvCxnSpPr/>
          <p:nvPr/>
        </p:nvCxnSpPr>
        <p:spPr>
          <a:xfrm>
            <a:off x="1256811" y="4098762"/>
            <a:ext cx="3691021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7670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3" grpId="0" build="p"/>
      <p:bldP spid="4" grpId="0"/>
      <p:bldP spid="5" grpId="0"/>
      <p:bldP spid="56" grpId="0"/>
      <p:bldP spid="27" grpId="0" animBg="1"/>
      <p:bldP spid="37" grpId="0"/>
      <p:bldP spid="41" grpId="0"/>
      <p:bldP spid="44" grpId="0"/>
      <p:bldP spid="30" grpId="0"/>
      <p:bldP spid="31" grpId="0"/>
      <p:bldP spid="40" grpId="0"/>
      <p:bldP spid="43" grpId="0"/>
      <p:bldP spid="46" grpId="0"/>
      <p:bldP spid="49" grpId="0"/>
      <p:bldP spid="50" grpId="0"/>
      <p:bldP spid="51" grpId="0"/>
      <p:bldP spid="52" grpId="0" animBg="1"/>
      <p:bldP spid="54" grpId="0"/>
      <p:bldP spid="5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Soustava kvadratické a lineární rovnice se dvěma  neznámými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5637" y="1268760"/>
            <a:ext cx="8219256" cy="5113513"/>
          </a:xfrm>
          <a:ln>
            <a:noFill/>
          </a:ln>
        </p:spPr>
        <p:txBody>
          <a:bodyPr/>
          <a:lstStyle/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způsob:</a:t>
            </a:r>
          </a:p>
          <a:p>
            <a:pPr marL="457200" indent="-457200">
              <a:buAutoNum type="arabicPeriod"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způsob:</a:t>
            </a: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2769604" y="4785544"/>
                <a:ext cx="2201338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</a:rPr>
                            <m:t>6+2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sz="2400" b="0" i="1" smtClean="0">
                          <a:latin typeface="Cambria Math"/>
                        </a:rPr>
                        <m:t>=4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9604" y="4785544"/>
                <a:ext cx="2201338" cy="783804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3" name="Přímá spojnice se šipkou 32"/>
          <p:cNvCxnSpPr/>
          <p:nvPr/>
        </p:nvCxnSpPr>
        <p:spPr>
          <a:xfrm flipV="1">
            <a:off x="1869536" y="5299864"/>
            <a:ext cx="884864" cy="291210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se šipkou 51"/>
          <p:cNvCxnSpPr/>
          <p:nvPr/>
        </p:nvCxnSpPr>
        <p:spPr>
          <a:xfrm>
            <a:off x="1860606" y="5703163"/>
            <a:ext cx="893793" cy="288032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/>
              <p:cNvSpPr txBox="1"/>
              <p:nvPr/>
            </p:nvSpPr>
            <p:spPr>
              <a:xfrm>
                <a:off x="1473237" y="1311150"/>
                <a:ext cx="316835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i="1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cs-CZ" sz="24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−6</m:t>
                      </m:r>
                      <m:r>
                        <a:rPr lang="cs-CZ" sz="2400" b="0" i="1" smtClean="0">
                          <a:latin typeface="Cambria Math"/>
                        </a:rPr>
                        <m:t>𝑦</m:t>
                      </m:r>
                      <m:r>
                        <a:rPr lang="cs-CZ" sz="2400" b="0" i="1" smtClean="0">
                          <a:latin typeface="Cambria Math"/>
                        </a:rPr>
                        <m:t>+8=0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3237" y="1311150"/>
                <a:ext cx="3168353" cy="461665"/>
              </a:xfrm>
              <a:prstGeom prst="rect">
                <a:avLst/>
              </a:prstGeom>
              <a:blipFill rotWithShape="1">
                <a:blip r:embed="rId3"/>
                <a:stretch>
                  <a:fillRect b="-118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/>
              <p:cNvSpPr txBox="1"/>
              <p:nvPr/>
            </p:nvSpPr>
            <p:spPr>
              <a:xfrm>
                <a:off x="1149201" y="3041221"/>
                <a:ext cx="3816424" cy="8827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1,2</m:t>
                          </m:r>
                        </m:sub>
                      </m:sSub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𝑏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cs-CZ" sz="24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sz="24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𝑏</m:t>
                                  </m:r>
                                </m:e>
                                <m:sup>
                                  <m:r>
                                    <a:rPr lang="cs-CZ" sz="24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−4</m:t>
                              </m:r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𝑎𝑐</m:t>
                              </m:r>
                            </m:e>
                          </m:rad>
                        </m:num>
                        <m:den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𝑎</m:t>
                          </m:r>
                        </m:den>
                      </m:f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9201" y="3041221"/>
                <a:ext cx="3816424" cy="88274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4042455" y="3021793"/>
                <a:ext cx="4464496" cy="9021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6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cs-CZ" sz="24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cs-CZ" sz="240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cs-CZ" sz="240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  <a:ea typeface="Cambria Math"/>
                                        </a:rPr>
                                        <m:t>−6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cs-CZ" sz="24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−4∙1∙8</m:t>
                              </m:r>
                            </m:e>
                          </m:rad>
                        </m:num>
                        <m:den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∙1</m:t>
                          </m:r>
                        </m:den>
                      </m:f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2455" y="3021793"/>
                <a:ext cx="4464496" cy="90217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1356641" y="3921718"/>
                <a:ext cx="2825925" cy="8638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6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36−32</m:t>
                              </m:r>
                            </m:e>
                          </m:rad>
                        </m:num>
                        <m:den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6641" y="3921718"/>
                <a:ext cx="2825925" cy="863826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4018063" y="3901456"/>
                <a:ext cx="1712593" cy="8840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6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e>
                          </m:rad>
                        </m:num>
                        <m:den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8063" y="3901456"/>
                <a:ext cx="1712593" cy="884088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ovéPole 42"/>
              <p:cNvSpPr txBox="1"/>
              <p:nvPr/>
            </p:nvSpPr>
            <p:spPr>
              <a:xfrm>
                <a:off x="5572885" y="3982079"/>
                <a:ext cx="1382833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6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±2</m:t>
                          </m:r>
                        </m:num>
                        <m:den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72885" y="3982079"/>
                <a:ext cx="1382833" cy="783804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lačítko akce: Návrat 7">
            <a:hlinkClick r:id="rId9" action="ppaction://hlinksldjump" highlightClick="1"/>
          </p:cNvPr>
          <p:cNvSpPr/>
          <p:nvPr/>
        </p:nvSpPr>
        <p:spPr>
          <a:xfrm>
            <a:off x="6012389" y="5808442"/>
            <a:ext cx="503827" cy="505203"/>
          </a:xfrm>
          <a:prstGeom prst="actionButtonReturn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2789941" y="5581698"/>
                <a:ext cx="2201338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</a:rPr>
                            <m:t>6−2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sz="2400" b="0" i="1" smtClean="0">
                          <a:latin typeface="Cambria Math"/>
                        </a:rPr>
                        <m:t>=2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9941" y="5581698"/>
                <a:ext cx="2201338" cy="783804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1802589" y="2132855"/>
                <a:ext cx="283900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𝑦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−4</m:t>
                          </m:r>
                        </m:e>
                      </m:d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𝑦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−2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02589" y="2132855"/>
                <a:ext cx="2839001" cy="461665"/>
              </a:xfrm>
              <a:prstGeom prst="rect">
                <a:avLst/>
              </a:prstGeom>
              <a:blipFill rotWithShape="1">
                <a:blip r:embed="rId11"/>
                <a:stretch>
                  <a:fillRect b="-118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1869536" y="2492894"/>
                <a:ext cx="12142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=4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9536" y="2492894"/>
                <a:ext cx="1214266" cy="461665"/>
              </a:xfrm>
              <a:prstGeom prst="rect">
                <a:avLst/>
              </a:prstGeom>
              <a:blipFill rotWithShape="1">
                <a:blip r:embed="rId12"/>
                <a:stretch>
                  <a:fillRect b="-118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3545820" y="2492892"/>
                <a:ext cx="12142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=2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5820" y="2492892"/>
                <a:ext cx="1214266" cy="461665"/>
              </a:xfrm>
              <a:prstGeom prst="rect">
                <a:avLst/>
              </a:prstGeom>
              <a:blipFill rotWithShape="1">
                <a:blip r:embed="rId13"/>
                <a:stretch>
                  <a:fillRect b="-118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Ovál 39"/>
          <p:cNvSpPr/>
          <p:nvPr/>
        </p:nvSpPr>
        <p:spPr>
          <a:xfrm>
            <a:off x="2389524" y="1311150"/>
            <a:ext cx="481958" cy="481958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vál 45"/>
          <p:cNvSpPr/>
          <p:nvPr/>
        </p:nvSpPr>
        <p:spPr>
          <a:xfrm>
            <a:off x="3075336" y="1290857"/>
            <a:ext cx="481958" cy="481958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Čárový popisek 2 50"/>
              <p:cNvSpPr/>
              <p:nvPr/>
            </p:nvSpPr>
            <p:spPr>
              <a:xfrm>
                <a:off x="4800345" y="2012544"/>
                <a:ext cx="2507959" cy="561256"/>
              </a:xfrm>
              <a:prstGeom prst="borderCallout2">
                <a:avLst>
                  <a:gd name="adj1" fmla="val 53227"/>
                  <a:gd name="adj2" fmla="val -4532"/>
                  <a:gd name="adj3" fmla="val -20689"/>
                  <a:gd name="adj4" fmla="val -21488"/>
                  <a:gd name="adj5" fmla="val -46052"/>
                  <a:gd name="adj6" fmla="val -81986"/>
                </a:avLst>
              </a:prstGeom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  <a:cs typeface="Arial" pitchFamily="34" charset="0"/>
                        </a:rPr>
                        <m:t>−6=−4+</m:t>
                      </m:r>
                      <m:d>
                        <m:dPr>
                          <m:ctrlPr>
                            <a:rPr lang="cs-CZ" sz="2400" b="0" i="1" dirty="0" smtClean="0">
                              <a:latin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b="0" i="1" dirty="0" smtClean="0">
                              <a:latin typeface="Cambria Math"/>
                              <a:cs typeface="Arial" pitchFamily="34" charset="0"/>
                            </a:rPr>
                            <m:t>−2</m:t>
                          </m:r>
                        </m:e>
                      </m:d>
                    </m:oMath>
                  </m:oMathPara>
                </a14:m>
                <a:endParaRPr lang="cs-CZ" sz="24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51" name="Čárový popisek 2 5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0345" y="2012544"/>
                <a:ext cx="2507959" cy="561256"/>
              </a:xfrm>
              <a:prstGeom prst="borderCallout2">
                <a:avLst>
                  <a:gd name="adj1" fmla="val 53227"/>
                  <a:gd name="adj2" fmla="val -4532"/>
                  <a:gd name="adj3" fmla="val -20689"/>
                  <a:gd name="adj4" fmla="val -21488"/>
                  <a:gd name="adj5" fmla="val -46052"/>
                  <a:gd name="adj6" fmla="val -81986"/>
                </a:avLst>
              </a:prstGeom>
              <a:blipFill rotWithShape="1">
                <a:blip r:embed="rId14"/>
                <a:stretch>
                  <a:fillRect/>
                </a:stretch>
              </a:blipFill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Čárový popisek 2 52"/>
              <p:cNvSpPr/>
              <p:nvPr/>
            </p:nvSpPr>
            <p:spPr>
              <a:xfrm>
                <a:off x="4789699" y="1322169"/>
                <a:ext cx="2166019" cy="561256"/>
              </a:xfrm>
              <a:prstGeom prst="borderCallout2">
                <a:avLst>
                  <a:gd name="adj1" fmla="val 56972"/>
                  <a:gd name="adj2" fmla="val 54"/>
                  <a:gd name="adj3" fmla="val -41287"/>
                  <a:gd name="adj4" fmla="val -27079"/>
                  <a:gd name="adj5" fmla="val 15746"/>
                  <a:gd name="adj6" fmla="val -55656"/>
                </a:avLst>
              </a:prstGeom>
              <a:ln>
                <a:solidFill>
                  <a:srgbClr val="00B0F0"/>
                </a:solidFill>
                <a:headEnd type="none" w="med" len="med"/>
                <a:tailEnd type="triangle" w="med" len="med"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  <a:cs typeface="Arial" pitchFamily="34" charset="0"/>
                        </a:rPr>
                        <m:t>8=</m:t>
                      </m:r>
                      <m:d>
                        <m:dPr>
                          <m:ctrlPr>
                            <a:rPr lang="cs-CZ" sz="2400" b="0" i="1" dirty="0" smtClean="0">
                              <a:latin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b="0" i="1" dirty="0" smtClean="0">
                              <a:latin typeface="Cambria Math"/>
                              <a:cs typeface="Arial" pitchFamily="34" charset="0"/>
                            </a:rPr>
                            <m:t>−4</m:t>
                          </m:r>
                        </m:e>
                      </m:d>
                      <m:d>
                        <m:dPr>
                          <m:ctrlPr>
                            <a:rPr lang="cs-CZ" sz="2400" b="0" i="1" dirty="0" smtClean="0">
                              <a:latin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b="0" i="1" dirty="0" smtClean="0">
                              <a:latin typeface="Cambria Math"/>
                              <a:cs typeface="Arial" pitchFamily="34" charset="0"/>
                            </a:rPr>
                            <m:t>−2</m:t>
                          </m:r>
                        </m:e>
                      </m:d>
                    </m:oMath>
                  </m:oMathPara>
                </a14:m>
                <a:endParaRPr lang="cs-CZ" sz="24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53" name="Čárový popisek 2 5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9699" y="1322169"/>
                <a:ext cx="2166019" cy="561256"/>
              </a:xfrm>
              <a:prstGeom prst="borderCallout2">
                <a:avLst>
                  <a:gd name="adj1" fmla="val 56972"/>
                  <a:gd name="adj2" fmla="val 54"/>
                  <a:gd name="adj3" fmla="val -41287"/>
                  <a:gd name="adj4" fmla="val -27079"/>
                  <a:gd name="adj5" fmla="val 15746"/>
                  <a:gd name="adj6" fmla="val -55656"/>
                </a:avLst>
              </a:prstGeom>
              <a:blipFill rotWithShape="1">
                <a:blip r:embed="rId15"/>
                <a:stretch>
                  <a:fillRect/>
                </a:stretch>
              </a:blipFill>
              <a:ln>
                <a:solidFill>
                  <a:srgbClr val="00B0F0"/>
                </a:solidFill>
                <a:headEnd type="none" w="med" len="med"/>
                <a:tailEnd type="triangl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4" name="Přímá spojnice se šipkou 53"/>
          <p:cNvCxnSpPr/>
          <p:nvPr/>
        </p:nvCxnSpPr>
        <p:spPr>
          <a:xfrm>
            <a:off x="914209" y="2379354"/>
            <a:ext cx="884864" cy="0"/>
          </a:xfrm>
          <a:prstGeom prst="straightConnector1">
            <a:avLst/>
          </a:prstGeom>
          <a:ln w="19050">
            <a:solidFill>
              <a:srgbClr val="00B0F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se šipkou 54"/>
          <p:cNvCxnSpPr/>
          <p:nvPr/>
        </p:nvCxnSpPr>
        <p:spPr>
          <a:xfrm>
            <a:off x="917725" y="2492895"/>
            <a:ext cx="884864" cy="0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1154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0" grpId="0"/>
      <p:bldP spid="35" grpId="0"/>
      <p:bldP spid="36" grpId="0"/>
      <p:bldP spid="38" grpId="0"/>
      <p:bldP spid="41" grpId="0"/>
      <p:bldP spid="42" grpId="0"/>
      <p:bldP spid="43" grpId="0"/>
      <p:bldP spid="19" grpId="0"/>
      <p:bldP spid="21" grpId="0"/>
      <p:bldP spid="22" grpId="0"/>
      <p:bldP spid="23" grpId="0"/>
      <p:bldP spid="40" grpId="0" animBg="1"/>
      <p:bldP spid="46" grpId="0" animBg="1"/>
      <p:bldP spid="51" grpId="0" animBg="1"/>
      <p:bldP spid="5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Soustava kvadratické a lineární rovnice se dvěma  neznámými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1267815"/>
                <a:ext cx="8219256" cy="5113513"/>
              </a:xfrm>
              <a:ln>
                <a:noFill/>
              </a:ln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Př. </a:t>
                </a:r>
                <a:r>
                  <a:rPr lang="cs-CZ" sz="2400" b="1" dirty="0">
                    <a:latin typeface="Arial" pitchFamily="34" charset="0"/>
                    <a:cs typeface="Arial" pitchFamily="34" charset="0"/>
                  </a:rPr>
                  <a:t>5</a:t>
                </a:r>
                <a:r>
                  <a:rPr lang="cs-CZ" sz="2400" b="1" dirty="0" smtClean="0"/>
                  <a:t> </a:t>
                </a:r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Řešte 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soustavu rovnic: </a:t>
                </a: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1267815"/>
                <a:ext cx="8219256" cy="5113513"/>
              </a:xfrm>
              <a:blipFill rotWithShape="1">
                <a:blip r:embed="rId2"/>
                <a:stretch>
                  <a:fillRect l="-1187" t="-107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1331638" y="1706298"/>
                <a:ext cx="223224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+</m:t>
                      </m:r>
                      <m:r>
                        <a:rPr lang="cs-CZ" sz="2400" b="0" i="1" smtClean="0">
                          <a:latin typeface="Cambria Math"/>
                        </a:rPr>
                        <m:t>𝑦</m:t>
                      </m:r>
                      <m:r>
                        <a:rPr lang="cs-CZ" sz="2400" b="0" i="1" smtClean="0">
                          <a:latin typeface="Cambria Math"/>
                        </a:rPr>
                        <m:t>=8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1638" y="1706298"/>
                <a:ext cx="2232248" cy="461665"/>
              </a:xfrm>
              <a:prstGeom prst="rect">
                <a:avLst/>
              </a:prstGeom>
              <a:blipFill rotWithShape="1">
                <a:blip r:embed="rId3"/>
                <a:stretch>
                  <a:fillRect b="-118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1098284" y="2074418"/>
                <a:ext cx="413630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𝑥𝑦</m:t>
                      </m:r>
                      <m:r>
                        <a:rPr lang="cs-CZ" sz="2400" b="0" i="1" smtClean="0">
                          <a:latin typeface="Cambria Math"/>
                        </a:rPr>
                        <m:t>+2</m:t>
                      </m:r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+2</m:t>
                      </m:r>
                      <m:r>
                        <a:rPr lang="cs-CZ" sz="2400" b="0" i="1" smtClean="0">
                          <a:latin typeface="Cambria Math"/>
                        </a:rPr>
                        <m:t>𝑦</m:t>
                      </m:r>
                      <m:r>
                        <a:rPr lang="cs-CZ" sz="2400" b="0" i="1" smtClean="0">
                          <a:latin typeface="Cambria Math"/>
                        </a:rPr>
                        <m:t>+1=0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8284" y="2074418"/>
                <a:ext cx="4136304" cy="461665"/>
              </a:xfrm>
              <a:prstGeom prst="rect">
                <a:avLst/>
              </a:prstGeom>
              <a:blipFill rotWithShape="1">
                <a:blip r:embed="rId4"/>
                <a:stretch>
                  <a:fillRect b="-1842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8"/>
          <p:cNvCxnSpPr/>
          <p:nvPr/>
        </p:nvCxnSpPr>
        <p:spPr>
          <a:xfrm>
            <a:off x="1335796" y="2559667"/>
            <a:ext cx="554461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3585458" y="1976176"/>
            <a:ext cx="1548760" cy="0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4985477" y="1722455"/>
                <a:ext cx="201622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400" i="1" smtClean="0">
                          <a:latin typeface="Cambria Math"/>
                        </a:rPr>
                        <m:t>x</m:t>
                      </m:r>
                      <m:r>
                        <a:rPr lang="cs-CZ" sz="2400" b="0" i="1" smtClean="0">
                          <a:latin typeface="Cambria Math"/>
                        </a:rPr>
                        <m:t>=8−</m:t>
                      </m:r>
                      <m:r>
                        <a:rPr lang="cs-CZ" sz="2400" b="0" i="1" smtClean="0">
                          <a:latin typeface="Cambria Math"/>
                        </a:rPr>
                        <m:t>𝑦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5477" y="1722455"/>
                <a:ext cx="2016224" cy="461665"/>
              </a:xfrm>
              <a:prstGeom prst="rect">
                <a:avLst/>
              </a:prstGeom>
              <a:blipFill rotWithShape="1">
                <a:blip r:embed="rId5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4" name="Přímá spojnice se šipkou 13"/>
          <p:cNvCxnSpPr/>
          <p:nvPr/>
        </p:nvCxnSpPr>
        <p:spPr>
          <a:xfrm flipH="1">
            <a:off x="4615265" y="2077199"/>
            <a:ext cx="538923" cy="252925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1020103" y="2563847"/>
                <a:ext cx="508756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8−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𝑦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𝑦</m:t>
                      </m:r>
                      <m:r>
                        <a:rPr lang="cs-CZ" sz="2400" b="0" i="1" smtClean="0">
                          <a:latin typeface="Cambria Math"/>
                        </a:rPr>
                        <m:t>+2</m:t>
                      </m:r>
                      <m:d>
                        <m:dPr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</a:rPr>
                            <m:t>8−</m:t>
                          </m:r>
                          <m:r>
                            <a:rPr lang="cs-CZ" sz="2400" i="1">
                              <a:latin typeface="Cambria Math"/>
                            </a:rPr>
                            <m:t>𝑦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+2</m:t>
                      </m:r>
                      <m:r>
                        <a:rPr lang="cs-CZ" sz="2400" b="0" i="1" smtClean="0">
                          <a:latin typeface="Cambria Math"/>
                        </a:rPr>
                        <m:t>𝑦</m:t>
                      </m:r>
                      <m:r>
                        <a:rPr lang="cs-CZ" sz="2400" b="0" i="1" smtClean="0">
                          <a:latin typeface="Cambria Math"/>
                        </a:rPr>
                        <m:t>+1=0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0103" y="2563847"/>
                <a:ext cx="5087565" cy="461665"/>
              </a:xfrm>
              <a:prstGeom prst="rect">
                <a:avLst/>
              </a:prstGeom>
              <a:blipFill rotWithShape="1">
                <a:blip r:embed="rId6"/>
                <a:stretch>
                  <a:fillRect b="-2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859201" y="2924944"/>
                <a:ext cx="55850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8</m:t>
                      </m:r>
                      <m:r>
                        <a:rPr lang="cs-CZ" sz="2400" b="0" i="1" smtClean="0">
                          <a:latin typeface="Cambria Math"/>
                        </a:rPr>
                        <m:t>𝑦</m:t>
                      </m:r>
                      <m:r>
                        <a:rPr lang="cs-CZ" sz="2400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+16−2</m:t>
                      </m:r>
                      <m:r>
                        <a:rPr lang="cs-CZ" sz="2400" b="0" i="1" smtClean="0">
                          <a:latin typeface="Cambria Math"/>
                        </a:rPr>
                        <m:t>𝑦</m:t>
                      </m:r>
                      <m:r>
                        <a:rPr lang="cs-CZ" sz="2400" b="0" i="1" smtClean="0">
                          <a:latin typeface="Cambria Math"/>
                        </a:rPr>
                        <m:t>+2</m:t>
                      </m:r>
                      <m:r>
                        <a:rPr lang="cs-CZ" sz="2400" b="0" i="1" smtClean="0">
                          <a:latin typeface="Cambria Math"/>
                        </a:rPr>
                        <m:t>𝑦</m:t>
                      </m:r>
                      <m:r>
                        <a:rPr lang="cs-CZ" sz="2400" b="0" i="1" smtClean="0">
                          <a:latin typeface="Cambria Math"/>
                        </a:rPr>
                        <m:t>+1=0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201" y="2924944"/>
                <a:ext cx="5585008" cy="461665"/>
              </a:xfrm>
              <a:prstGeom prst="rect">
                <a:avLst/>
              </a:prstGeom>
              <a:blipFill rotWithShape="1">
                <a:blip r:embed="rId7"/>
                <a:stretch>
                  <a:fillRect b="-1842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1396668" y="3284983"/>
                <a:ext cx="383571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sz="24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i="1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cs-CZ" sz="24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+8</m:t>
                      </m:r>
                      <m:r>
                        <a:rPr lang="cs-CZ" sz="2400" b="0" i="1" smtClean="0">
                          <a:latin typeface="Cambria Math"/>
                        </a:rPr>
                        <m:t>𝑦</m:t>
                      </m:r>
                      <m:r>
                        <a:rPr lang="cs-CZ" sz="2400" b="0" i="1" smtClean="0">
                          <a:latin typeface="Cambria Math"/>
                        </a:rPr>
                        <m:t>+17=0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6668" y="3284983"/>
                <a:ext cx="3835719" cy="461665"/>
              </a:xfrm>
              <a:prstGeom prst="rect">
                <a:avLst/>
              </a:prstGeom>
              <a:blipFill rotWithShape="1">
                <a:blip r:embed="rId8"/>
                <a:stretch>
                  <a:fillRect b="-1842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4913084" y="3280323"/>
                <a:ext cx="62096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"/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d>
                            <m:dPr>
                              <m:ctrlP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−1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13084" y="3280323"/>
                <a:ext cx="620960" cy="461665"/>
              </a:xfrm>
              <a:prstGeom prst="rect">
                <a:avLst/>
              </a:prstGeom>
              <a:blipFill rotWithShape="1">
                <a:blip r:embed="rId9"/>
                <a:stretch>
                  <a:fillRect l="-76471" t="-127632" r="-53922" b="-1973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609282" y="4623519"/>
                <a:ext cx="2090510" cy="5052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r>
                        <a:rPr lang="cs-CZ" sz="2400" b="0" i="1" smtClean="0">
                          <a:solidFill>
                            <a:srgbClr val="990033"/>
                          </a:solidFill>
                          <a:latin typeface="Cambria Math"/>
                        </a:rPr>
                        <m:t>4+</m:t>
                      </m:r>
                      <m:rad>
                        <m:radPr>
                          <m:degHide m:val="on"/>
                          <m:ctrlP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33</m:t>
                          </m:r>
                        </m:e>
                      </m:ra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282" y="4623519"/>
                <a:ext cx="2090510" cy="505203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467544" y="5100161"/>
                <a:ext cx="2376264" cy="5052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400" i="1">
                          <a:latin typeface="Cambria Math"/>
                        </a:rPr>
                        <m:t>=</m:t>
                      </m:r>
                      <m:r>
                        <a:rPr lang="cs-CZ" sz="2400" i="1" smtClean="0">
                          <a:solidFill>
                            <a:srgbClr val="00B0F0"/>
                          </a:solidFill>
                          <a:latin typeface="Cambria Math"/>
                        </a:rPr>
                        <m:t>4</m:t>
                      </m:r>
                      <m:r>
                        <a:rPr lang="cs-CZ" sz="2400" b="0" i="1" smtClean="0">
                          <a:solidFill>
                            <a:srgbClr val="00B0F0"/>
                          </a:solidFill>
                          <a:latin typeface="Cambria Math"/>
                        </a:rPr>
                        <m:t>−</m:t>
                      </m:r>
                      <m:rad>
                        <m:radPr>
                          <m:degHide m:val="on"/>
                          <m:ctrlPr>
                            <a:rPr lang="cs-CZ" sz="2400" i="1">
                              <a:solidFill>
                                <a:srgbClr val="00B0F0"/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400" i="1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33</m:t>
                          </m:r>
                        </m:e>
                      </m:ra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5100161"/>
                <a:ext cx="2376264" cy="505203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2" name="Přímá spojnice se šipkou 31"/>
          <p:cNvCxnSpPr/>
          <p:nvPr/>
        </p:nvCxnSpPr>
        <p:spPr>
          <a:xfrm>
            <a:off x="2699792" y="4914309"/>
            <a:ext cx="440590" cy="0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se šipkou 32"/>
          <p:cNvCxnSpPr/>
          <p:nvPr/>
        </p:nvCxnSpPr>
        <p:spPr>
          <a:xfrm flipV="1">
            <a:off x="2697950" y="5352763"/>
            <a:ext cx="442432" cy="6364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/>
              <p:cNvSpPr txBox="1"/>
              <p:nvPr/>
            </p:nvSpPr>
            <p:spPr>
              <a:xfrm>
                <a:off x="3166437" y="4625070"/>
                <a:ext cx="3133755" cy="5052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400" i="1">
                          <a:latin typeface="Cambria Math"/>
                        </a:rPr>
                        <m:t>=8−</m:t>
                      </m:r>
                      <m:r>
                        <a:rPr lang="cs-CZ" sz="2400" b="0" i="1" smtClean="0">
                          <a:latin typeface="Cambria Math"/>
                        </a:rPr>
                        <m:t>(</m:t>
                      </m:r>
                      <m:r>
                        <a:rPr lang="cs-CZ" sz="2400" i="1">
                          <a:latin typeface="Cambria Math"/>
                        </a:rPr>
                        <m:t>4+</m:t>
                      </m:r>
                      <m:rad>
                        <m:radPr>
                          <m:degHide m:val="on"/>
                          <m:ctrlPr>
                            <a:rPr lang="cs-CZ" sz="2400" i="1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400" i="1">
                              <a:latin typeface="Cambria Math"/>
                            </a:rPr>
                            <m:t>33</m:t>
                          </m:r>
                        </m:e>
                      </m:rad>
                      <m:r>
                        <a:rPr lang="cs-CZ" sz="2400" b="0" i="1" smtClean="0">
                          <a:latin typeface="Cambria Math"/>
                        </a:rPr>
                        <m:t>)</m:t>
                      </m:r>
                      <m:r>
                        <a:rPr lang="cs-CZ" sz="2400" b="0" i="0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6437" y="4625070"/>
                <a:ext cx="3133755" cy="505203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ovéPole 45"/>
              <p:cNvSpPr txBox="1"/>
              <p:nvPr/>
            </p:nvSpPr>
            <p:spPr>
              <a:xfrm>
                <a:off x="5967423" y="4625070"/>
                <a:ext cx="1583719" cy="5052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0" smtClean="0">
                          <a:solidFill>
                            <a:srgbClr val="990033"/>
                          </a:solidFill>
                          <a:latin typeface="Cambria Math"/>
                        </a:rPr>
                        <m:t>4−</m:t>
                      </m:r>
                      <m:rad>
                        <m:radPr>
                          <m:degHide m:val="on"/>
                          <m:ctrlP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33</m:t>
                          </m:r>
                        </m:e>
                      </m:ra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6" name="TextovéPole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7423" y="4625070"/>
                <a:ext cx="1583719" cy="505203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ovéPole 55"/>
              <p:cNvSpPr txBox="1"/>
              <p:nvPr/>
            </p:nvSpPr>
            <p:spPr>
              <a:xfrm>
                <a:off x="767571" y="5569685"/>
                <a:ext cx="6279411" cy="53482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</a:rPr>
                                <m:t>4−</m:t>
                              </m:r>
                              <m:rad>
                                <m:radPr>
                                  <m:degHide m:val="on"/>
                                  <m:ctrlPr>
                                    <a:rPr lang="cs-CZ" sz="2400" b="0" i="1" smtClean="0">
                                      <a:solidFill>
                                        <a:srgbClr val="990033"/>
                                      </a:solidFill>
                                      <a:latin typeface="Cambria Math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cs-CZ" sz="2400" b="0" i="1" smtClean="0">
                                      <a:solidFill>
                                        <a:srgbClr val="990033"/>
                                      </a:solidFill>
                                      <a:latin typeface="Cambria Math"/>
                                    </a:rPr>
                                    <m:t>33</m:t>
                                  </m:r>
                                </m:e>
                              </m:rad>
                              <m:r>
                                <a:rPr lang="cs-CZ" sz="2400" i="1">
                                  <a:latin typeface="Cambria Math"/>
                                </a:rPr>
                                <m:t>,</m:t>
                              </m:r>
                              <m: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</a:rPr>
                                <m:t>4+</m:t>
                              </m:r>
                              <m:rad>
                                <m:radPr>
                                  <m:degHide m:val="on"/>
                                  <m:ctrlPr>
                                    <a:rPr lang="cs-CZ" sz="2400" b="0" i="1" smtClean="0">
                                      <a:solidFill>
                                        <a:srgbClr val="990033"/>
                                      </a:solidFill>
                                      <a:latin typeface="Cambria Math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cs-CZ" sz="2400" b="0" i="1" smtClean="0">
                                      <a:solidFill>
                                        <a:srgbClr val="990033"/>
                                      </a:solidFill>
                                      <a:latin typeface="Cambria Math"/>
                                    </a:rPr>
                                    <m:t>33</m:t>
                                  </m:r>
                                </m:e>
                              </m:rad>
                            </m:e>
                          </m:d>
                          <m:r>
                            <a:rPr lang="cs-CZ" sz="2400" b="0" i="1" smtClean="0">
                              <a:latin typeface="Cambria Math"/>
                            </a:rPr>
                            <m:t>,</m:t>
                          </m:r>
                          <m:d>
                            <m:dPr>
                              <m:begChr m:val="["/>
                              <m:endChr m:val="]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 smtClean="0">
                                  <a:solidFill>
                                    <a:srgbClr val="00B0F0"/>
                                  </a:solidFill>
                                  <a:latin typeface="Cambria Math"/>
                                </a:rPr>
                                <m:t>4</m:t>
                              </m:r>
                              <m:r>
                                <a:rPr lang="cs-CZ" sz="2400" b="0" i="1" smtClean="0">
                                  <a:solidFill>
                                    <a:srgbClr val="00B0F0"/>
                                  </a:solidFill>
                                  <a:latin typeface="Cambria Math"/>
                                </a:rPr>
                                <m:t>+</m:t>
                              </m:r>
                              <m:rad>
                                <m:radPr>
                                  <m:degHide m:val="on"/>
                                  <m:ctrlPr>
                                    <a:rPr lang="cs-CZ" sz="2400" i="1" smtClean="0">
                                      <a:solidFill>
                                        <a:srgbClr val="00B0F0"/>
                                      </a:solidFill>
                                      <a:latin typeface="Cambria Math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cs-CZ" sz="2400" i="1">
                                      <a:solidFill>
                                        <a:srgbClr val="00B0F0"/>
                                      </a:solidFill>
                                      <a:latin typeface="Cambria Math"/>
                                    </a:rPr>
                                    <m:t>33</m:t>
                                  </m:r>
                                </m:e>
                              </m:rad>
                              <m:r>
                                <a:rPr lang="cs-CZ" sz="2400" i="1">
                                  <a:latin typeface="Cambria Math"/>
                                </a:rPr>
                                <m:t>,</m:t>
                              </m:r>
                              <m:r>
                                <a:rPr lang="cs-CZ" sz="2400" i="1" smtClean="0">
                                  <a:solidFill>
                                    <a:srgbClr val="00B0F0"/>
                                  </a:solidFill>
                                  <a:latin typeface="Cambria Math"/>
                                </a:rPr>
                                <m:t>4</m:t>
                              </m:r>
                              <m:r>
                                <a:rPr lang="cs-CZ" sz="2400" b="0" i="1" smtClean="0">
                                  <a:solidFill>
                                    <a:srgbClr val="00B0F0"/>
                                  </a:solidFill>
                                  <a:latin typeface="Cambria Math"/>
                                </a:rPr>
                                <m:t>−</m:t>
                              </m:r>
                              <m:rad>
                                <m:radPr>
                                  <m:degHide m:val="on"/>
                                  <m:ctrlPr>
                                    <a:rPr lang="cs-CZ" sz="2400" i="1">
                                      <a:solidFill>
                                        <a:srgbClr val="00B0F0"/>
                                      </a:solidFill>
                                      <a:latin typeface="Cambria Math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cs-CZ" sz="2400" i="1">
                                      <a:solidFill>
                                        <a:srgbClr val="00B0F0"/>
                                      </a:solidFill>
                                      <a:latin typeface="Cambria Math"/>
                                    </a:rPr>
                                    <m:t>33</m:t>
                                  </m:r>
                                </m:e>
                              </m:rad>
                            </m:e>
                          </m:d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6" name="TextovéPole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7571" y="5569685"/>
                <a:ext cx="6279411" cy="534826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7" name="Přímá spojnice 56"/>
          <p:cNvCxnSpPr/>
          <p:nvPr/>
        </p:nvCxnSpPr>
        <p:spPr>
          <a:xfrm>
            <a:off x="897228" y="6104511"/>
            <a:ext cx="5907020" cy="0"/>
          </a:xfrm>
          <a:prstGeom prst="line">
            <a:avLst/>
          </a:prstGeom>
          <a:ln w="38100" cmpd="dbl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1858464" y="3729802"/>
                <a:ext cx="316835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i="1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cs-CZ" sz="24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−8</m:t>
                      </m:r>
                      <m:r>
                        <a:rPr lang="cs-CZ" sz="2400" b="0" i="1" smtClean="0">
                          <a:latin typeface="Cambria Math"/>
                        </a:rPr>
                        <m:t>𝑦</m:t>
                      </m:r>
                      <m:r>
                        <a:rPr lang="cs-CZ" sz="2400" b="0" i="1" smtClean="0">
                          <a:latin typeface="Cambria Math"/>
                        </a:rPr>
                        <m:t>−17=0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8464" y="3729802"/>
                <a:ext cx="3168353" cy="461665"/>
              </a:xfrm>
              <a:prstGeom prst="rect">
                <a:avLst/>
              </a:prstGeom>
              <a:blipFill rotWithShape="1">
                <a:blip r:embed="rId15"/>
                <a:stretch>
                  <a:fillRect b="-1842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lačítko akce: Vlastní 14">
            <a:hlinkClick r:id="rId16" action="ppaction://hlinksldjump" highlightClick="1"/>
          </p:cNvPr>
          <p:cNvSpPr/>
          <p:nvPr/>
        </p:nvSpPr>
        <p:spPr>
          <a:xfrm>
            <a:off x="1914306" y="4204473"/>
            <a:ext cx="2970420" cy="432052"/>
          </a:xfrm>
          <a:prstGeom prst="actionButtonBlank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Výpočet kořenů KR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3190363" y="5064482"/>
                <a:ext cx="3133755" cy="5052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400" i="1">
                          <a:latin typeface="Cambria Math"/>
                        </a:rPr>
                        <m:t>=8−</m:t>
                      </m:r>
                      <m:r>
                        <a:rPr lang="cs-CZ" sz="2400" b="0" i="1" smtClean="0">
                          <a:latin typeface="Cambria Math"/>
                        </a:rPr>
                        <m:t>(</m:t>
                      </m:r>
                      <m:r>
                        <a:rPr lang="cs-CZ" sz="2400" i="1">
                          <a:latin typeface="Cambria Math"/>
                        </a:rPr>
                        <m:t>4</m:t>
                      </m:r>
                      <m:r>
                        <a:rPr lang="cs-CZ" sz="2400" b="0" i="1" smtClean="0">
                          <a:latin typeface="Cambria Math"/>
                        </a:rPr>
                        <m:t>−</m:t>
                      </m:r>
                      <m:rad>
                        <m:radPr>
                          <m:degHide m:val="on"/>
                          <m:ctrlPr>
                            <a:rPr lang="cs-CZ" sz="2400" i="1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400" i="1">
                              <a:latin typeface="Cambria Math"/>
                            </a:rPr>
                            <m:t>33</m:t>
                          </m:r>
                        </m:e>
                      </m:rad>
                      <m:r>
                        <a:rPr lang="cs-CZ" sz="2400" b="0" i="1" smtClean="0">
                          <a:latin typeface="Cambria Math"/>
                        </a:rPr>
                        <m:t>)</m:t>
                      </m:r>
                      <m:r>
                        <a:rPr lang="cs-CZ" sz="2400" b="0" i="0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90363" y="5064482"/>
                <a:ext cx="3133755" cy="505203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ovéPole 42"/>
              <p:cNvSpPr txBox="1"/>
              <p:nvPr/>
            </p:nvSpPr>
            <p:spPr>
              <a:xfrm>
                <a:off x="6062516" y="5064481"/>
                <a:ext cx="1583719" cy="5052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0" smtClean="0">
                          <a:solidFill>
                            <a:srgbClr val="00B0F0"/>
                          </a:solidFill>
                          <a:latin typeface="Cambria Math"/>
                        </a:rPr>
                        <m:t>4</m:t>
                      </m:r>
                      <m:r>
                        <a:rPr lang="cs-CZ" sz="2400" b="0" i="1" smtClean="0">
                          <a:solidFill>
                            <a:srgbClr val="00B0F0"/>
                          </a:solidFill>
                          <a:latin typeface="Cambria Math"/>
                        </a:rPr>
                        <m:t>+</m:t>
                      </m:r>
                      <m:rad>
                        <m:radPr>
                          <m:degHide m:val="on"/>
                          <m:ctrlPr>
                            <a:rPr lang="cs-CZ" sz="2400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400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33</m:t>
                          </m:r>
                        </m:e>
                      </m:ra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62516" y="5064481"/>
                <a:ext cx="1583719" cy="505203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Ovál 26"/>
          <p:cNvSpPr/>
          <p:nvPr/>
        </p:nvSpPr>
        <p:spPr>
          <a:xfrm>
            <a:off x="2541330" y="2151510"/>
            <a:ext cx="357228" cy="357228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/>
          <p:cNvSpPr/>
          <p:nvPr/>
        </p:nvSpPr>
        <p:spPr>
          <a:xfrm>
            <a:off x="1654445" y="2151510"/>
            <a:ext cx="357228" cy="357228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2186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13" grpId="0"/>
      <p:bldP spid="21" grpId="0"/>
      <p:bldP spid="22" grpId="0"/>
      <p:bldP spid="23" grpId="0"/>
      <p:bldP spid="26" grpId="0"/>
      <p:bldP spid="29" grpId="0"/>
      <p:bldP spid="30" grpId="0"/>
      <p:bldP spid="34" grpId="0"/>
      <p:bldP spid="46" grpId="0"/>
      <p:bldP spid="56" grpId="0"/>
      <p:bldP spid="40" grpId="0"/>
      <p:bldP spid="15" grpId="0" animBg="1"/>
      <p:bldP spid="42" grpId="0"/>
      <p:bldP spid="43" grpId="0"/>
      <p:bldP spid="27" grpId="0" animBg="1"/>
      <p:bldP spid="2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Soustava kvadratické a lineární rovnice se dvěma  neznámými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5637" y="1268760"/>
            <a:ext cx="8219256" cy="5113513"/>
          </a:xfrm>
          <a:ln>
            <a:noFill/>
          </a:ln>
        </p:spPr>
        <p:txBody>
          <a:bodyPr/>
          <a:lstStyle/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2297441" y="5159825"/>
                <a:ext cx="2201338" cy="5052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400" b="1" i="1" smtClean="0">
                          <a:latin typeface="Cambria Math"/>
                        </a:rPr>
                        <m:t>=</m:t>
                      </m:r>
                      <m:r>
                        <a:rPr lang="cs-CZ" sz="2400" b="0" i="1" smtClean="0">
                          <a:latin typeface="Cambria Math"/>
                        </a:rPr>
                        <m:t>4+</m:t>
                      </m:r>
                      <m:rad>
                        <m:radPr>
                          <m:degHide m:val="on"/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33</m:t>
                          </m:r>
                        </m:e>
                      </m:ra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97441" y="5159825"/>
                <a:ext cx="2201338" cy="505203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3" name="Přímá spojnice se šipkou 32"/>
          <p:cNvCxnSpPr/>
          <p:nvPr/>
        </p:nvCxnSpPr>
        <p:spPr>
          <a:xfrm flipV="1">
            <a:off x="1403648" y="5517232"/>
            <a:ext cx="884864" cy="291210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>
                <a:off x="2199686" y="5808442"/>
                <a:ext cx="2451094" cy="5052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=4−</m:t>
                      </m:r>
                      <m:rad>
                        <m:radPr>
                          <m:degHide m:val="on"/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33</m:t>
                          </m:r>
                        </m:e>
                      </m:ra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9686" y="5808442"/>
                <a:ext cx="2451094" cy="505203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2" name="Přímá spojnice se šipkou 51"/>
          <p:cNvCxnSpPr/>
          <p:nvPr/>
        </p:nvCxnSpPr>
        <p:spPr>
          <a:xfrm>
            <a:off x="1403648" y="5877272"/>
            <a:ext cx="893793" cy="288032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/>
              <p:cNvSpPr txBox="1"/>
              <p:nvPr/>
            </p:nvSpPr>
            <p:spPr>
              <a:xfrm>
                <a:off x="2074708" y="1541983"/>
                <a:ext cx="316835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i="1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cs-CZ" sz="24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−8</m:t>
                      </m:r>
                      <m:r>
                        <a:rPr lang="cs-CZ" sz="2400" b="0" i="1" smtClean="0">
                          <a:latin typeface="Cambria Math"/>
                        </a:rPr>
                        <m:t>𝑦</m:t>
                      </m:r>
                      <m:r>
                        <a:rPr lang="cs-CZ" sz="2400" b="0" i="1" smtClean="0">
                          <a:latin typeface="Cambria Math"/>
                        </a:rPr>
                        <m:t>−17=0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4708" y="1541983"/>
                <a:ext cx="3168353" cy="461665"/>
              </a:xfrm>
              <a:prstGeom prst="rect">
                <a:avLst/>
              </a:prstGeom>
              <a:blipFill rotWithShape="1">
                <a:blip r:embed="rId4"/>
                <a:stretch>
                  <a:fillRect b="-1842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/>
              <p:cNvSpPr txBox="1"/>
              <p:nvPr/>
            </p:nvSpPr>
            <p:spPr>
              <a:xfrm>
                <a:off x="834356" y="2156249"/>
                <a:ext cx="3816424" cy="8827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1,2</m:t>
                          </m:r>
                        </m:sub>
                      </m:sSub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𝑏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cs-CZ" sz="24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sz="24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𝑏</m:t>
                                  </m:r>
                                </m:e>
                                <m:sup>
                                  <m:r>
                                    <a:rPr lang="cs-CZ" sz="24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−4</m:t>
                              </m:r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𝑎𝑐</m:t>
                              </m:r>
                            </m:e>
                          </m:rad>
                        </m:num>
                        <m:den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𝑎</m:t>
                          </m:r>
                        </m:den>
                      </m:f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4356" y="2156249"/>
                <a:ext cx="3816424" cy="88274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4139952" y="2156249"/>
                <a:ext cx="4464496" cy="9021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8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cs-CZ" sz="24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cs-CZ" sz="240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cs-CZ" sz="240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  <a:ea typeface="Cambria Math"/>
                                        </a:rPr>
                                        <m:t>−8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cs-CZ" sz="24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−4∙1∙</m:t>
                              </m:r>
                              <m:d>
                                <m:dPr>
                                  <m:ctrlPr>
                                    <a:rPr lang="cs-CZ" sz="24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sz="24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−17</m:t>
                                  </m:r>
                                </m:e>
                              </m:d>
                            </m:e>
                          </m:rad>
                        </m:num>
                        <m:den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∙1</m:t>
                          </m:r>
                        </m:den>
                      </m:f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9952" y="2156249"/>
                <a:ext cx="4464496" cy="90217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1266172" y="3246910"/>
                <a:ext cx="2825925" cy="8638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8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64+68</m:t>
                              </m:r>
                            </m:e>
                          </m:rad>
                        </m:num>
                        <m:den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6172" y="3246910"/>
                <a:ext cx="2825925" cy="863826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4043579" y="3246910"/>
                <a:ext cx="2171947" cy="8638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8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132</m:t>
                              </m:r>
                            </m:e>
                          </m:rad>
                        </m:num>
                        <m:den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3579" y="3246910"/>
                <a:ext cx="2171947" cy="863826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ovéPole 42"/>
              <p:cNvSpPr txBox="1"/>
              <p:nvPr/>
            </p:nvSpPr>
            <p:spPr>
              <a:xfrm>
                <a:off x="6012389" y="3254861"/>
                <a:ext cx="2208760" cy="8638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8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4∙33</m:t>
                              </m:r>
                            </m:e>
                          </m:rad>
                        </m:num>
                        <m:den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2389" y="3254861"/>
                <a:ext cx="2208760" cy="863826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/>
              <p:cNvSpPr txBox="1"/>
              <p:nvPr/>
            </p:nvSpPr>
            <p:spPr>
              <a:xfrm>
                <a:off x="1073305" y="4110736"/>
                <a:ext cx="2448272" cy="8638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8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±2</m:t>
                          </m:r>
                          <m:rad>
                            <m:radPr>
                              <m:degHide m:val="on"/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33</m:t>
                              </m:r>
                            </m:e>
                          </m:rad>
                        </m:num>
                        <m:den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3305" y="4110736"/>
                <a:ext cx="2448272" cy="863826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ovéPole 44"/>
              <p:cNvSpPr txBox="1"/>
              <p:nvPr/>
            </p:nvSpPr>
            <p:spPr>
              <a:xfrm>
                <a:off x="3277387" y="4146154"/>
                <a:ext cx="2095004" cy="8689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  <m:d>
                            <m:dPr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4</m:t>
                              </m:r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±</m:t>
                              </m:r>
                              <m:rad>
                                <m:radPr>
                                  <m:degHide m:val="on"/>
                                  <m:ctrlPr>
                                    <a:rPr lang="cs-CZ" sz="2400" i="1">
                                      <a:latin typeface="Cambria Math"/>
                                      <a:ea typeface="Cambria Math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cs-CZ" sz="2400" i="1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  <m:r>
                                    <a:rPr lang="cs-CZ" sz="2400" b="0" i="1" smtClean="0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e>
                              </m:rad>
                            </m:e>
                          </m:d>
                        </m:num>
                        <m:den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5" name="TextovéPole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7387" y="4146154"/>
                <a:ext cx="2095004" cy="868956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ovéPole 47"/>
              <p:cNvSpPr txBox="1"/>
              <p:nvPr/>
            </p:nvSpPr>
            <p:spPr>
              <a:xfrm>
                <a:off x="4774178" y="4300563"/>
                <a:ext cx="2095004" cy="5052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4</m:t>
                      </m:r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±</m:t>
                      </m:r>
                      <m:rad>
                        <m:radPr>
                          <m:degHide m:val="on"/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33</m:t>
                          </m:r>
                        </m:e>
                      </m:rad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8" name="TextovéPole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4178" y="4300563"/>
                <a:ext cx="2095004" cy="505203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lačítko akce: Návrat 7">
            <a:hlinkClick r:id="rId13" action="ppaction://hlinksldjump" highlightClick="1"/>
          </p:cNvPr>
          <p:cNvSpPr/>
          <p:nvPr/>
        </p:nvSpPr>
        <p:spPr>
          <a:xfrm>
            <a:off x="6012389" y="5808442"/>
            <a:ext cx="503827" cy="505203"/>
          </a:xfrm>
          <a:prstGeom prst="actionButtonReturn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9819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7" grpId="0"/>
      <p:bldP spid="35" grpId="0"/>
      <p:bldP spid="36" grpId="0"/>
      <p:bldP spid="38" grpId="0"/>
      <p:bldP spid="41" grpId="0"/>
      <p:bldP spid="42" grpId="0"/>
      <p:bldP spid="43" grpId="0"/>
      <p:bldP spid="44" grpId="0"/>
      <p:bldP spid="45" grpId="0"/>
      <p:bldP spid="4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ovéPole 12"/>
              <p:cNvSpPr txBox="1"/>
              <p:nvPr/>
            </p:nvSpPr>
            <p:spPr>
              <a:xfrm>
                <a:off x="3810760" y="5343026"/>
                <a:ext cx="374980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sz="240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−28</m:t>
                              </m:r>
                              <m:r>
                                <a:rPr lang="cs-CZ" sz="2400" b="0" i="1" smtClean="0">
                                  <a:latin typeface="Cambria Math"/>
                                </a:rPr>
                                <m:t>,</m:t>
                              </m:r>
                              <m:r>
                                <a:rPr lang="cs-CZ" sz="2400" b="0" i="1" smtClean="0">
                                  <a:latin typeface="Cambria Math"/>
                                </a:rPr>
                                <m:t>−12</m:t>
                              </m:r>
                            </m:e>
                          </m:d>
                          <m:r>
                            <a:rPr lang="cs-CZ" sz="2400" b="0" i="1" smtClean="0">
                              <a:latin typeface="Cambria Math"/>
                            </a:rPr>
                            <m:t>,</m:t>
                          </m:r>
                          <m:d>
                            <m:dPr>
                              <m:begChr m:val="["/>
                              <m:endChr m:val="]"/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28,12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0760" y="5343026"/>
                <a:ext cx="3749809" cy="46166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3743893" y="3716145"/>
                <a:ext cx="3226844" cy="79675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sz="240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−15,</m:t>
                              </m:r>
                              <m:f>
                                <m:fPr>
                                  <m:ctrlPr>
                                    <a:rPr lang="cs-CZ" sz="2400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400" b="0" i="1" smtClean="0">
                                      <a:latin typeface="Cambria Math"/>
                                    </a:rPr>
                                    <m:t>40</m:t>
                                  </m:r>
                                </m:num>
                                <m:den>
                                  <m:r>
                                    <a:rPr lang="cs-CZ" sz="2400" b="0" i="1" smtClean="0">
                                      <a:latin typeface="Cambria Math"/>
                                    </a:rPr>
                                    <m:t>3</m:t>
                                  </m:r>
                                </m:den>
                              </m:f>
                            </m:e>
                          </m:d>
                          <m:r>
                            <a:rPr lang="cs-CZ" sz="2400" b="0" i="1" smtClean="0">
                              <a:latin typeface="Cambria Math"/>
                            </a:rPr>
                            <m:t>,</m:t>
                          </m:r>
                          <m:d>
                            <m:dPr>
                              <m:begChr m:val="["/>
                              <m:endChr m:val="]"/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5,0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3893" y="3716145"/>
                <a:ext cx="3226844" cy="79675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Obdélník 14"/>
          <p:cNvSpPr/>
          <p:nvPr/>
        </p:nvSpPr>
        <p:spPr>
          <a:xfrm>
            <a:off x="3854389" y="5143765"/>
            <a:ext cx="3652031" cy="831876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Wingdings" pitchFamily="2" charset="2"/>
              <a:buChar char="Ø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Výsledek př.</a:t>
            </a:r>
            <a:endParaRPr lang="cs-CZ" sz="2400" dirty="0"/>
          </a:p>
        </p:txBody>
      </p:sp>
      <p:sp>
        <p:nvSpPr>
          <p:cNvPr id="14" name="Obdélník 13"/>
          <p:cNvSpPr/>
          <p:nvPr/>
        </p:nvSpPr>
        <p:spPr>
          <a:xfrm>
            <a:off x="3864908" y="3740433"/>
            <a:ext cx="3641512" cy="83187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Wingdings" pitchFamily="2" charset="2"/>
              <a:buChar char="q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Výsledek př. </a:t>
            </a:r>
            <a:endParaRPr lang="cs-CZ" sz="24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Soustava kvadratické a lineární rovnice se dvěma neznámými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3719418" y="2218328"/>
                <a:ext cx="3048912" cy="79675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sz="240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sz="240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400" b="0" i="1" smtClean="0">
                                      <a:latin typeface="Cambria Math"/>
                                    </a:rPr>
                                    <m:t>19</m:t>
                                  </m:r>
                                </m:num>
                                <m:den>
                                  <m:r>
                                    <a:rPr lang="cs-CZ" sz="2400" b="0" i="1" smtClean="0">
                                      <a:latin typeface="Cambria Math"/>
                                    </a:rPr>
                                    <m:t>6</m:t>
                                  </m:r>
                                </m:den>
                              </m:f>
                              <m:r>
                                <a:rPr lang="cs-CZ" sz="2400" b="0" i="1" smtClean="0">
                                  <a:latin typeface="Cambria Math"/>
                                </a:rPr>
                                <m:t>,</m:t>
                              </m:r>
                              <m:f>
                                <m:fPr>
                                  <m:ctrlPr>
                                    <a:rPr lang="cs-CZ" sz="2400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400" b="0" i="1" smtClean="0">
                                      <a:latin typeface="Cambria Math"/>
                                    </a:rPr>
                                    <m:t>23</m:t>
                                  </m:r>
                                </m:num>
                                <m:den>
                                  <m:r>
                                    <a:rPr lang="cs-CZ" sz="2400" b="0" i="1" smtClean="0">
                                      <a:latin typeface="Cambria Math"/>
                                    </a:rPr>
                                    <m:t>6</m:t>
                                  </m:r>
                                </m:den>
                              </m:f>
                            </m:e>
                          </m:d>
                          <m:r>
                            <a:rPr lang="cs-CZ" sz="2400" b="0" i="1" smtClean="0">
                              <a:latin typeface="Cambria Math"/>
                            </a:rPr>
                            <m:t>, </m:t>
                          </m:r>
                          <m:d>
                            <m:dPr>
                              <m:begChr m:val="["/>
                              <m:endChr m:val="]"/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4,3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9418" y="2218328"/>
                <a:ext cx="3048912" cy="79675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1268760"/>
                <a:ext cx="8229600" cy="4929411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Procvičování:</a:t>
                </a:r>
              </a:p>
              <a:p>
                <a:pPr marL="0" indent="0">
                  <a:buNone/>
                </a:pP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Řešte 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 soustavy rovnic a proveďte zkoušku:</a:t>
                </a:r>
              </a:p>
              <a:p>
                <a:pPr>
                  <a:buFont typeface="Wingdings" pitchFamily="2" charset="2"/>
                  <a:buChar char="v"/>
                </a:pP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𝑥𝑦</m:t>
                    </m:r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+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2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+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3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𝑦</m:t>
                    </m:r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=15</m:t>
                    </m:r>
                  </m:oMath>
                </a14:m>
                <a:endParaRPr lang="cs-CZ" sz="2400" b="0" i="1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400" dirty="0" smtClean="0">
                    <a:cs typeface="Arial" pitchFamily="34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+</m:t>
                    </m:r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𝑦</m:t>
                    </m:r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=7</m:t>
                    </m:r>
                  </m:oMath>
                </a14:m>
                <a:endParaRPr lang="cs-CZ" sz="2400" b="0" i="1" dirty="0" smtClean="0">
                  <a:latin typeface="Arial" pitchFamily="34" charset="0"/>
                  <a:cs typeface="Arial" pitchFamily="34" charset="0"/>
                </a:endParaRPr>
              </a:p>
              <a:p>
                <a:pPr algn="ctr">
                  <a:buFont typeface="Wingdings" pitchFamily="2" charset="2"/>
                  <a:buChar char="q"/>
                </a:pPr>
                <a:endParaRPr lang="cs-CZ" sz="2400" b="0" i="1" dirty="0" smtClean="0">
                  <a:latin typeface="Cambria Math"/>
                  <a:cs typeface="Arial" pitchFamily="34" charset="0"/>
                </a:endParaRPr>
              </a:p>
              <a:p>
                <a:pPr>
                  <a:buFont typeface="Wingdings" pitchFamily="2" charset="2"/>
                  <a:buChar char="q"/>
                </a:pP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𝑢</m:t>
                    </m:r>
                    <m:d>
                      <m:dPr>
                        <m:ctrlP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𝑢</m:t>
                        </m:r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+</m:t>
                        </m:r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𝑣</m:t>
                        </m:r>
                      </m:e>
                    </m:d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=25</m:t>
                    </m:r>
                  </m:oMath>
                </a14:m>
                <a:endParaRPr lang="cs-CZ" sz="2400" b="0" i="1" dirty="0" smtClean="0">
                  <a:latin typeface="Cambria Math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400" b="0" dirty="0" smtClean="0">
                    <a:cs typeface="Arial" pitchFamily="34" charset="0"/>
                  </a:rPr>
                  <a:t>    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2</m:t>
                    </m:r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𝑢</m:t>
                    </m:r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+3</m:t>
                    </m:r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𝑣</m:t>
                    </m:r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=10</m:t>
                    </m:r>
                  </m:oMath>
                </a14:m>
                <a:endParaRPr lang="cs-CZ" sz="2400" b="0" i="1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>
                  <a:buFont typeface="Wingdings" pitchFamily="2" charset="2"/>
                  <a:buChar char="Ø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i="1" smtClean="0">
                            <a:latin typeface="Cambria Math"/>
                            <a:cs typeface="Arial" pitchFamily="34" charset="0"/>
                          </a:rPr>
                          <m:t>𝑥</m:t>
                        </m:r>
                      </m:e>
                      <m:sup>
                        <m:r>
                          <a:rPr lang="cs-CZ" sz="2400" i="1" smtClean="0">
                            <a:latin typeface="Cambria Math"/>
                            <a:cs typeface="Arial" pitchFamily="34" charset="0"/>
                          </a:rPr>
                          <m:t>2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−</m:t>
                    </m:r>
                    <m:sSup>
                      <m:sSupPr>
                        <m:ctrlP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𝑦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2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=640</m:t>
                    </m:r>
                  </m:oMath>
                </a14:m>
                <a:endParaRPr lang="cs-CZ" sz="2400" b="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0" i="0" smtClean="0">
                          <a:latin typeface="Cambria Math"/>
                          <a:cs typeface="Arial" pitchFamily="34" charset="0"/>
                        </a:rPr>
                        <m:t>                  </m:t>
                      </m:r>
                      <m:f>
                        <m:fPr>
                          <m:ctrlPr>
                            <a:rPr lang="cs-CZ" sz="2400" smtClean="0">
                              <a:latin typeface="Cambria Math"/>
                              <a:cs typeface="Arial" pitchFamily="34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cs-CZ" sz="2400" b="0" i="0" smtClean="0">
                              <a:latin typeface="Cambria Math"/>
                              <a:cs typeface="Arial" pitchFamily="34" charset="0"/>
                            </a:rPr>
                            <m:t>x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cs-CZ" sz="2400" b="0" i="0" smtClean="0">
                              <a:latin typeface="Cambria Math"/>
                              <a:cs typeface="Arial" pitchFamily="34" charset="0"/>
                            </a:rPr>
                            <m:t>y</m:t>
                          </m:r>
                        </m:den>
                      </m:f>
                      <m:r>
                        <a:rPr lang="cs-CZ" sz="2400" b="0" i="0" smtClean="0">
                          <a:latin typeface="Cambria Math"/>
                          <a:cs typeface="Arial" pitchFamily="34" charset="0"/>
                        </a:rPr>
                        <m:t>=</m:t>
                      </m:r>
                      <m:f>
                        <m:fPr>
                          <m:ctrlPr>
                            <a:rPr lang="cs-CZ" sz="2400" b="0" smtClean="0">
                              <a:latin typeface="Cambria Math"/>
                              <a:cs typeface="Arial" pitchFamily="34" charset="0"/>
                            </a:rPr>
                          </m:ctrlPr>
                        </m:fPr>
                        <m:num>
                          <m:r>
                            <a:rPr lang="cs-CZ" sz="2400" b="0" i="0" smtClean="0">
                              <a:latin typeface="Cambria Math"/>
                              <a:cs typeface="Arial" pitchFamily="34" charset="0"/>
                            </a:rPr>
                            <m:t>7</m:t>
                          </m:r>
                        </m:num>
                        <m:den>
                          <m:r>
                            <a:rPr lang="cs-CZ" sz="2400" b="0" i="0" smtClean="0">
                              <a:latin typeface="Cambria Math"/>
                              <a:cs typeface="Arial" pitchFamily="34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1268760"/>
                <a:ext cx="8229600" cy="4929411"/>
              </a:xfrm>
              <a:blipFill rotWithShape="1">
                <a:blip r:embed="rId5"/>
                <a:stretch>
                  <a:fillRect l="-1185" t="-8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2" descr="C:\Program Files\Microsoft Office\MEDIA\CAGCAT10\j0195812.wmf"/>
          <p:cNvPicPr>
            <a:picLocks noChangeAspect="1" noChangeArrowheads="1"/>
          </p:cNvPicPr>
          <p:nvPr/>
        </p:nvPicPr>
        <p:blipFill>
          <a:blip r:embed="rId6" cstate="print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908720"/>
            <a:ext cx="1410002" cy="1450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864908" y="2192540"/>
            <a:ext cx="3641512" cy="83493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Wingdings" pitchFamily="2" charset="2"/>
              <a:buChar char="v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Výsledek př.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177655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4" grpId="0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2000" b="1" dirty="0" smtClean="0">
                <a:latin typeface="Arial" charset="0"/>
                <a:cs typeface="Arial" charset="0"/>
              </a:rPr>
              <a:t> 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rmAutofit fontScale="25000" lnSpcReduction="20000"/>
          </a:bodyPr>
          <a:lstStyle/>
          <a:p>
            <a:pPr marL="0" indent="0" algn="r" eaLnBrk="1" fontAlgn="auto" hangingPunct="1">
              <a:spcAft>
                <a:spcPts val="0"/>
              </a:spcAft>
              <a:buNone/>
              <a:defRPr/>
            </a:pPr>
            <a:r>
              <a:rPr lang="cs-CZ" sz="9800" b="1" dirty="0" smtClean="0">
                <a:latin typeface="Arial" pitchFamily="34" charset="0"/>
                <a:cs typeface="Arial" pitchFamily="34" charset="0"/>
              </a:rPr>
              <a:t>Zdroje, autorská práva</a:t>
            </a:r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cs-CZ" sz="72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cs-CZ" sz="6800" dirty="0"/>
              <a:t>CHARVÁT, Jura, Jaroslav ZHOUF a Leo BOČEK. </a:t>
            </a:r>
            <a:r>
              <a:rPr lang="cs-CZ" sz="6800" i="1" dirty="0"/>
              <a:t>Matematika pro gymnázia: rovnice a nerovnice</a:t>
            </a:r>
            <a:r>
              <a:rPr lang="cs-CZ" sz="6800" dirty="0"/>
              <a:t>. 3. vyd. Praha: Prometheus, 2001, 223 s. Učebnice pro střední školy (Prometheus). ISBN 80-719-6154-X</a:t>
            </a:r>
            <a:r>
              <a:rPr lang="cs-CZ" sz="6800" dirty="0" smtClean="0"/>
              <a:t>.</a:t>
            </a:r>
          </a:p>
          <a:p>
            <a:pPr marL="0" indent="0" fontAlgn="auto">
              <a:spcAft>
                <a:spcPts val="0"/>
              </a:spcAft>
              <a:buNone/>
              <a:defRPr/>
            </a:pPr>
            <a:endParaRPr lang="cs-CZ" sz="5200" dirty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7200" dirty="0" smtClean="0">
                <a:latin typeface="Arial" pitchFamily="34" charset="0"/>
                <a:cs typeface="Arial" pitchFamily="34" charset="0"/>
              </a:rPr>
              <a:t>Všechna neocitovaná autorská díla jsou dílem autora.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7200" dirty="0" smtClean="0">
                <a:latin typeface="Arial" pitchFamily="34" charset="0"/>
                <a:cs typeface="Arial" pitchFamily="34" charset="0"/>
              </a:rPr>
              <a:t>Všechny neocitované kliparty jsou součástí prostředků MS Office.</a:t>
            </a:r>
            <a:endParaRPr lang="cs-CZ" sz="5000" dirty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cs-CZ" sz="5000" dirty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7200" dirty="0" smtClean="0">
                <a:latin typeface="Arial" pitchFamily="34" charset="0"/>
                <a:cs typeface="Arial" pitchFamily="34" charset="0"/>
              </a:rPr>
              <a:t>„Materiály jsou určeny pro bezplatné používání pro potřeby výuky a vzdělávání na všech typech škol a školských zařízení. Jakékoli další využití podléhá autorskému zákonu.“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zentace matik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3909</TotalTime>
  <Words>1835</Words>
  <Application>Microsoft Office PowerPoint</Application>
  <PresentationFormat>Předvádění na obrazovce (4:3)</PresentationFormat>
  <Paragraphs>289</Paragraphs>
  <Slides>14</Slides>
  <Notes>0</Notes>
  <HiddenSlides>4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Prezentace matika</vt:lpstr>
      <vt:lpstr>Obchodní akademie, Střední odborná škola  a Jazyková škola s právem státní jazykové zkoušky,  Hradec Králové</vt:lpstr>
      <vt:lpstr>Soustava kvadratické a lineární rovnice se dvěma  neznámými</vt:lpstr>
      <vt:lpstr>Soustava kvadratické a lineární rovnice se dvěma  neznámými</vt:lpstr>
      <vt:lpstr>Soustava kvadratické a lineární rovnice se dvěma  neznámými</vt:lpstr>
      <vt:lpstr>Soustava kvadratické a lineární rovnice se dvěma  neznámými</vt:lpstr>
      <vt:lpstr>Soustava kvadratické a lineární rovnice se dvěma  neznámými</vt:lpstr>
      <vt:lpstr>Soustava kvadratické a lineární rovnice se dvěma  neznámými</vt:lpstr>
      <vt:lpstr>Soustava kvadratické a lineární rovnice se dvěma  neznámými</vt:lpstr>
      <vt:lpstr>Soustava kvadratické a lineární rovnice se dvěma  neznámými</vt:lpstr>
      <vt:lpstr>Soustava kvadratické a lineární rovnice se dvěma  neznámými</vt:lpstr>
      <vt:lpstr>Soustava kvadratické a lineární rovnice se dvěma  neznámými</vt:lpstr>
      <vt:lpstr>Soustava kvadratické a lineární rovnice se dvěma  neznámými</vt:lpstr>
      <vt:lpstr>Soustava kvadratické a lineární rovnice se dvěma neznámými</vt:lpstr>
      <vt:lpstr>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Lenka Marková</cp:lastModifiedBy>
  <cp:revision>413</cp:revision>
  <dcterms:created xsi:type="dcterms:W3CDTF">2012-11-30T22:17:21Z</dcterms:created>
  <dcterms:modified xsi:type="dcterms:W3CDTF">2013-06-04T15:15:57Z</dcterms:modified>
</cp:coreProperties>
</file>