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57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86835" autoAdjust="0"/>
  </p:normalViewPr>
  <p:slideViewPr>
    <p:cSldViewPr>
      <p:cViewPr>
        <p:scale>
          <a:sx n="90" d="100"/>
          <a:sy n="90" d="100"/>
        </p:scale>
        <p:origin x="174" y="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D44455-DE88-4660-9EE0-D4D3F6F9FE5B}" type="datetimeFigureOut">
              <a:rPr lang="cs-CZ" smtClean="0"/>
              <a:pPr/>
              <a:t>13.6.2013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FDA31-1FE5-4B76-A33E-38F390E577A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025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DA30D-26CA-44D5-80F8-C2E986FAF7E0}" type="datetimeFigureOut">
              <a:rPr lang="cs-CZ" smtClean="0"/>
              <a:pPr>
                <a:defRPr/>
              </a:pPr>
              <a:t>13.6.2013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534A9-9BDF-43D1-9C0B-E24F2A734F6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921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EACD7-D5D8-4B53-B178-6B0648DB7E72}" type="datetimeFigureOut">
              <a:rPr lang="cs-CZ" smtClean="0"/>
              <a:pPr>
                <a:defRPr/>
              </a:pPr>
              <a:t>13.6.2013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077C5-A3FE-44C1-B3C7-A7A1871D5FA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1971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CBC02-360C-4383-AB9B-9367E2FC4976}" type="datetimeFigureOut">
              <a:rPr lang="cs-CZ" smtClean="0"/>
              <a:pPr>
                <a:defRPr/>
              </a:pPr>
              <a:t>13.6.2013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FC4E3-A94E-4CAF-B2E4-A67D7449BC8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900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A445F-3BEA-423E-A5BE-FA77BE3395B0}" type="datetimeFigureOut">
              <a:rPr lang="cs-CZ" smtClean="0"/>
              <a:pPr>
                <a:defRPr/>
              </a:pPr>
              <a:t>13.6.2013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345E9-449D-4CD8-A276-45F1EF87314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754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C690E-CBCC-43A2-BF76-6EE9B58EA9EA}" type="datetimeFigureOut">
              <a:rPr lang="cs-CZ" smtClean="0"/>
              <a:pPr>
                <a:defRPr/>
              </a:pPr>
              <a:t>13.6.2013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0250-C423-4C52-BCB9-8C2B590E56D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66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1F2EF-FDF8-4BC5-9F9E-723F54E66911}" type="datetimeFigureOut">
              <a:rPr lang="cs-CZ" smtClean="0"/>
              <a:pPr>
                <a:defRPr/>
              </a:pPr>
              <a:t>13.6.2013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EBC8-7D7B-40C0-A02C-C11D7D472DA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613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1B43B-86DE-48A6-8F0A-D71A294E3874}" type="datetimeFigureOut">
              <a:rPr lang="cs-CZ" smtClean="0"/>
              <a:pPr>
                <a:defRPr/>
              </a:pPr>
              <a:t>13.6.2013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17B6-24F9-4B74-B68D-4BE461BB1CD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6258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2E6E8-80A6-4CDF-AB4A-A952191BAD9B}" type="datetimeFigureOut">
              <a:rPr lang="cs-CZ" smtClean="0"/>
              <a:pPr>
                <a:defRPr/>
              </a:pPr>
              <a:t>13.6.2013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6500C-FE93-4EB0-9F42-5937C26A2D2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94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8424E-4FF0-4438-B1CD-96F4391676A2}" type="datetimeFigureOut">
              <a:rPr lang="cs-CZ" smtClean="0"/>
              <a:pPr>
                <a:defRPr/>
              </a:pPr>
              <a:t>13.6.2013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7A41F-0445-45B2-ACAB-F84B0735B456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9677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284F-E1F8-4088-AC1F-B58CF4B135B4}" type="datetimeFigureOut">
              <a:rPr lang="cs-CZ" smtClean="0"/>
              <a:pPr>
                <a:defRPr/>
              </a:pPr>
              <a:t>13.6.2013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7623D-5725-4BB5-9D1A-44DE301160D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627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7AA15-BC9B-4A2E-8706-2806E6658062}" type="datetimeFigureOut">
              <a:rPr lang="cs-CZ" smtClean="0"/>
              <a:pPr>
                <a:defRPr/>
              </a:pPr>
              <a:t>13.6.2013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2DAE2-5A9D-46F1-B9FB-D478BF120EF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265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DF4551-AA4F-4717-80CF-EEF1DA5D7480}" type="datetimeFigureOut">
              <a:rPr lang="cs-CZ" smtClean="0"/>
              <a:pPr>
                <a:defRPr/>
              </a:pPr>
              <a:t>13.6.2013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356CF6-B015-4EB0-9801-CBD50DDC8AE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31.png"/><Relationship Id="rId3" Type="http://schemas.openxmlformats.org/officeDocument/2006/relationships/image" Target="../media/image130.png"/><Relationship Id="rId7" Type="http://schemas.openxmlformats.org/officeDocument/2006/relationships/image" Target="../media/image17.png"/><Relationship Id="rId12" Type="http://schemas.openxmlformats.org/officeDocument/2006/relationships/image" Target="../media/image23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11.png"/><Relationship Id="rId5" Type="http://schemas.openxmlformats.org/officeDocument/2006/relationships/image" Target="../media/image150.png"/><Relationship Id="rId10" Type="http://schemas.openxmlformats.org/officeDocument/2006/relationships/image" Target="../media/image201.png"/><Relationship Id="rId4" Type="http://schemas.openxmlformats.org/officeDocument/2006/relationships/image" Target="../media/image140.png"/><Relationship Id="rId9" Type="http://schemas.openxmlformats.org/officeDocument/2006/relationships/image" Target="../media/image190.png"/><Relationship Id="rId1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3" Type="http://schemas.openxmlformats.org/officeDocument/2006/relationships/image" Target="../media/image38.png"/><Relationship Id="rId7" Type="http://schemas.openxmlformats.org/officeDocument/2006/relationships/image" Target="../media/image40.png"/><Relationship Id="rId12" Type="http://schemas.openxmlformats.org/officeDocument/2006/relationships/image" Target="../media/image4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10.png"/><Relationship Id="rId5" Type="http://schemas.openxmlformats.org/officeDocument/2006/relationships/slide" Target="slide8.xml"/><Relationship Id="rId1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image" Target="../media/image39.png"/><Relationship Id="rId14" Type="http://schemas.openxmlformats.org/officeDocument/2006/relationships/image" Target="../media/image4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10" Type="http://schemas.openxmlformats.org/officeDocument/2006/relationships/slide" Target="slide7.xml"/><Relationship Id="rId4" Type="http://schemas.openxmlformats.org/officeDocument/2006/relationships/image" Target="../media/image51.png"/><Relationship Id="rId9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66.png"/><Relationship Id="rId3" Type="http://schemas.openxmlformats.org/officeDocument/2006/relationships/image" Target="../media/image58.png"/><Relationship Id="rId7" Type="http://schemas.openxmlformats.org/officeDocument/2006/relationships/image" Target="../media/image61.png"/><Relationship Id="rId12" Type="http://schemas.openxmlformats.org/officeDocument/2006/relationships/image" Target="../media/image65.png"/><Relationship Id="rId2" Type="http://schemas.openxmlformats.org/officeDocument/2006/relationships/image" Target="../media/image4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11" Type="http://schemas.openxmlformats.org/officeDocument/2006/relationships/image" Target="../media/image64.png"/><Relationship Id="rId5" Type="http://schemas.openxmlformats.org/officeDocument/2006/relationships/slide" Target="slide10.xml"/><Relationship Id="rId10" Type="http://schemas.openxmlformats.org/officeDocument/2006/relationships/image" Target="../media/image63.png"/><Relationship Id="rId4" Type="http://schemas.openxmlformats.org/officeDocument/2006/relationships/image" Target="../media/image59.png"/><Relationship Id="rId9" Type="http://schemas.openxmlformats.org/officeDocument/2006/relationships/image" Target="../media/image55.png"/><Relationship Id="rId14" Type="http://schemas.openxmlformats.org/officeDocument/2006/relationships/image" Target="../media/image6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1.png"/><Relationship Id="rId3" Type="http://schemas.openxmlformats.org/officeDocument/2006/relationships/image" Target="../media/image611.png"/><Relationship Id="rId7" Type="http://schemas.openxmlformats.org/officeDocument/2006/relationships/image" Target="../media/image651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1.png"/><Relationship Id="rId5" Type="http://schemas.openxmlformats.org/officeDocument/2006/relationships/image" Target="../media/image631.png"/><Relationship Id="rId10" Type="http://schemas.openxmlformats.org/officeDocument/2006/relationships/slide" Target="slide9.xml"/><Relationship Id="rId4" Type="http://schemas.openxmlformats.org/officeDocument/2006/relationships/image" Target="../media/image621.png"/><Relationship Id="rId9" Type="http://schemas.openxmlformats.org/officeDocument/2006/relationships/image" Target="../media/image67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57.png"/><Relationship Id="rId7" Type="http://schemas.openxmlformats.org/officeDocument/2006/relationships/image" Target="../media/image73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69.png"/><Relationship Id="rId9" Type="http://schemas.openxmlformats.org/officeDocument/2006/relationships/image" Target="../media/image7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5" Type="http://schemas.openxmlformats.org/officeDocument/2006/relationships/image" Target="../media/image88.png"/><Relationship Id="rId10" Type="http://schemas.openxmlformats.org/officeDocument/2006/relationships/image" Target="../media/image93.png"/><Relationship Id="rId4" Type="http://schemas.openxmlformats.org/officeDocument/2006/relationships/image" Target="../media/image87.png"/><Relationship Id="rId9" Type="http://schemas.openxmlformats.org/officeDocument/2006/relationships/image" Target="../media/image9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12" Type="http://schemas.openxmlformats.org/officeDocument/2006/relationships/image" Target="../media/image104.png"/><Relationship Id="rId2" Type="http://schemas.openxmlformats.org/officeDocument/2006/relationships/image" Target="../media/image4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11" Type="http://schemas.openxmlformats.org/officeDocument/2006/relationships/image" Target="../media/image103.png"/><Relationship Id="rId5" Type="http://schemas.openxmlformats.org/officeDocument/2006/relationships/image" Target="../media/image97.png"/><Relationship Id="rId10" Type="http://schemas.openxmlformats.org/officeDocument/2006/relationships/image" Target="../media/image102.png"/><Relationship Id="rId4" Type="http://schemas.openxmlformats.org/officeDocument/2006/relationships/image" Target="../media/image96.png"/><Relationship Id="rId9" Type="http://schemas.openxmlformats.org/officeDocument/2006/relationships/image" Target="../media/image10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3" Type="http://schemas.openxmlformats.org/officeDocument/2006/relationships/image" Target="../media/image105.png"/><Relationship Id="rId7" Type="http://schemas.openxmlformats.org/officeDocument/2006/relationships/image" Target="../media/image5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5984466"/>
              </p:ext>
            </p:extLst>
          </p:nvPr>
        </p:nvGraphicFramePr>
        <p:xfrm>
          <a:off x="287337" y="2708920"/>
          <a:ext cx="8569325" cy="3711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Lenka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VY_32_INOVACE_1_ROVNICE_11</a:t>
                      </a:r>
                    </a:p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Kvadratická nerovnice a její početní řešení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Rovnice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 lyceum a obchodní akademie, 1.,3. a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březen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Početní řešení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kvadratické nerovnice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příklady na procvičení, ve vyšších ročnících k opakování učiva. Prezentace je určena jako podklad pro výklad v hodině,</a:t>
                      </a:r>
                    </a:p>
                    <a:p>
                      <a:r>
                        <a:rPr lang="cs-CZ" sz="1400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ale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 k samostudiu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formou e-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learningu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Kvadratická nerovnice a její početní řešení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Kvadratická nerovnice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(s neznámou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 je každá nerovnice, kterou lze ekvivalentními úpravami převést na jeden z tvarů</a:t>
            </a:r>
            <a:r>
              <a:rPr lang="cs-CZ" sz="2400" dirty="0" smtClean="0"/>
              <a:t>	</a:t>
            </a:r>
          </a:p>
          <a:p>
            <a:pPr marL="0" indent="0">
              <a:buNone/>
            </a:pPr>
            <a:r>
              <a:rPr lang="cs-CZ" sz="2400" dirty="0" smtClean="0">
                <a:cs typeface="Arial" pitchFamily="34" charset="0"/>
              </a:rPr>
              <a:t>    </a:t>
            </a:r>
            <a:endParaRPr lang="cs-CZ" sz="2400" dirty="0" smtClean="0">
              <a:latin typeface="Bradley Hand ITC" pitchFamily="66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Bradley Hand ITC" pitchFamily="66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endParaRPr lang="cs-CZ" sz="2400" dirty="0"/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endParaRPr lang="cs-CZ" sz="2400" dirty="0"/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endParaRPr lang="cs-CZ" sz="2400" dirty="0"/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411779" y="4084300"/>
                <a:ext cx="300441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𝑎</m:t>
                      </m:r>
                      <m:r>
                        <a:rPr lang="cs-CZ" sz="2800" b="0" i="1" smtClean="0">
                          <a:latin typeface="Cambria Math"/>
                        </a:rPr>
                        <m:t>, </m:t>
                      </m:r>
                      <m:r>
                        <a:rPr lang="cs-CZ" sz="2800" b="0" i="1" smtClean="0">
                          <a:latin typeface="Cambria Math"/>
                        </a:rPr>
                        <m:t>𝑏</m:t>
                      </m:r>
                      <m:r>
                        <a:rPr lang="cs-CZ" sz="2800" b="0" i="1" smtClean="0">
                          <a:latin typeface="Cambria Math"/>
                        </a:rPr>
                        <m:t>, </m:t>
                      </m:r>
                      <m:r>
                        <a:rPr lang="cs-CZ" sz="2800" b="0" i="1" smtClean="0">
                          <a:latin typeface="Cambria Math"/>
                        </a:rPr>
                        <m:t>𝑐</m:t>
                      </m:r>
                      <m:r>
                        <a:rPr lang="cs-CZ" sz="2800" b="0" i="1" smtClean="0">
                          <a:latin typeface="Cambria Math"/>
                        </a:rPr>
                        <m:t> ∈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ℛ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, 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 ≠0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1779" y="4084300"/>
                <a:ext cx="3004412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Čárový popisek 2 13"/>
              <p:cNvSpPr/>
              <p:nvPr/>
            </p:nvSpPr>
            <p:spPr>
              <a:xfrm>
                <a:off x="4716689" y="4760015"/>
                <a:ext cx="2734718" cy="1276922"/>
              </a:xfrm>
              <a:prstGeom prst="borderCallout2">
                <a:avLst>
                  <a:gd name="adj1" fmla="val 66556"/>
                  <a:gd name="adj2" fmla="val -757"/>
                  <a:gd name="adj3" fmla="val 61573"/>
                  <a:gd name="adj4" fmla="val -21265"/>
                  <a:gd name="adj5" fmla="val -17344"/>
                  <a:gd name="adj6" fmla="val -31305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p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ro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endParaRPr lang="cs-CZ" sz="2400" dirty="0"/>
              </a:p>
              <a:p>
                <a:pPr algn="ctr"/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bychom dostali lineární nerovnici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4" name="Čárový popisek 2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689" y="4760015"/>
                <a:ext cx="2734718" cy="1276922"/>
              </a:xfrm>
              <a:prstGeom prst="borderCallout2">
                <a:avLst>
                  <a:gd name="adj1" fmla="val 66556"/>
                  <a:gd name="adj2" fmla="val -757"/>
                  <a:gd name="adj3" fmla="val 61573"/>
                  <a:gd name="adj4" fmla="val -21265"/>
                  <a:gd name="adj5" fmla="val -17344"/>
                  <a:gd name="adj6" fmla="val -31305"/>
                </a:avLst>
              </a:prstGeom>
              <a:blipFill rotWithShape="1">
                <a:blip r:embed="rId3"/>
                <a:stretch>
                  <a:fillRect b="-5769"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/>
          <p:cNvSpPr txBox="1"/>
          <p:nvPr/>
        </p:nvSpPr>
        <p:spPr>
          <a:xfrm>
            <a:off x="512176" y="4145855"/>
            <a:ext cx="681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kde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564535" y="2650270"/>
                <a:ext cx="30390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</a:rPr>
                      <m:t>𝑏𝑥</m:t>
                    </m:r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</a:rPr>
                      <m:t>𝑐</m:t>
                    </m:r>
                    <m:r>
                      <a:rPr lang="cs-CZ" sz="2800" i="1" smtClean="0">
                        <a:solidFill>
                          <a:srgbClr val="990033"/>
                        </a:solidFill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sz="2800" dirty="0" smtClean="0"/>
                  <a:t>,</a:t>
                </a:r>
                <a:endParaRPr lang="cs-CZ" sz="28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4535" y="2650270"/>
                <a:ext cx="3039027" cy="523220"/>
              </a:xfrm>
              <a:prstGeom prst="rect">
                <a:avLst/>
              </a:prstGeom>
              <a:blipFill rotWithShape="1">
                <a:blip r:embed="rId4"/>
                <a:stretch>
                  <a:fillRect t="-11628" r="-803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562679" y="3343928"/>
                <a:ext cx="30148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</a:rPr>
                      <m:t>𝑏𝑥</m:t>
                    </m:r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</a:rPr>
                      <m:t>𝑐</m:t>
                    </m:r>
                    <m:r>
                      <a:rPr lang="cs-CZ" sz="2800" i="1" smtClean="0">
                        <a:solidFill>
                          <a:srgbClr val="990033"/>
                        </a:solidFill>
                        <a:latin typeface="Cambria Math"/>
                        <a:ea typeface="Cambria Math"/>
                      </a:rPr>
                      <m:t>≤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sz="2800" dirty="0" smtClean="0"/>
                  <a:t>,</a:t>
                </a:r>
                <a:endParaRPr lang="cs-CZ" sz="28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2679" y="3343928"/>
                <a:ext cx="3014873" cy="523220"/>
              </a:xfrm>
              <a:prstGeom prst="rect">
                <a:avLst/>
              </a:prstGeom>
              <a:blipFill rotWithShape="1">
                <a:blip r:embed="rId5"/>
                <a:stretch>
                  <a:fillRect t="-11765" r="-1616" b="-32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479832" y="2650270"/>
                <a:ext cx="31680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</a:rPr>
                      <m:t>𝑏𝑥</m:t>
                    </m:r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</a:rPr>
                      <m:t>𝑐</m:t>
                    </m:r>
                    <m:r>
                      <a:rPr lang="cs-CZ" sz="2800" b="0" i="1" smtClean="0">
                        <a:solidFill>
                          <a:srgbClr val="990033"/>
                        </a:solidFill>
                        <a:latin typeface="Cambria Math"/>
                        <a:ea typeface="Cambria Math"/>
                      </a:rPr>
                      <m:t>&gt;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sz="2800" dirty="0" smtClean="0"/>
                  <a:t>, </a:t>
                </a:r>
                <a:endParaRPr lang="cs-CZ" sz="28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832" y="2650270"/>
                <a:ext cx="3168058" cy="523220"/>
              </a:xfrm>
              <a:prstGeom prst="rect">
                <a:avLst/>
              </a:prstGeom>
              <a:blipFill rotWithShape="1">
                <a:blip r:embed="rId6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479832" y="3343928"/>
                <a:ext cx="30395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</a:rPr>
                      <m:t>𝑏𝑥</m:t>
                    </m:r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</a:rPr>
                      <m:t>𝑐</m:t>
                    </m:r>
                    <m:r>
                      <a:rPr lang="cs-CZ" sz="2800" i="1" smtClean="0">
                        <a:solidFill>
                          <a:srgbClr val="990033"/>
                        </a:solidFill>
                        <a:latin typeface="Cambria Math"/>
                        <a:ea typeface="Cambria Math"/>
                      </a:rPr>
                      <m:t>≥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sz="2800" dirty="0" smtClean="0"/>
                  <a:t>,</a:t>
                </a:r>
                <a:endParaRPr lang="cs-CZ" sz="28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832" y="3343928"/>
                <a:ext cx="3039569" cy="523220"/>
              </a:xfrm>
              <a:prstGeom prst="rect">
                <a:avLst/>
              </a:prstGeom>
              <a:blipFill rotWithShape="1">
                <a:blip r:embed="rId7"/>
                <a:stretch>
                  <a:fillRect t="-11765" r="-803" b="-32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544076" y="5085184"/>
                <a:ext cx="35238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400" dirty="0" smtClean="0"/>
                  <a:t>……kvadratický člen</a:t>
                </a:r>
                <a:endParaRPr lang="cs-CZ" sz="24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076" y="5085184"/>
                <a:ext cx="3523868" cy="461665"/>
              </a:xfrm>
              <a:prstGeom prst="rect">
                <a:avLst/>
              </a:prstGeom>
              <a:blipFill rotWithShape="1">
                <a:blip r:embed="rId8"/>
                <a:stretch>
                  <a:fillRect t="-9211" r="-1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544076" y="5431412"/>
                <a:ext cx="35238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𝑏𝑥</m:t>
                    </m:r>
                    <m:r>
                      <a:rPr lang="cs-CZ" sz="2400" b="0" i="1" smtClean="0">
                        <a:latin typeface="Cambria Math"/>
                      </a:rPr>
                      <m:t>.</m:t>
                    </m:r>
                  </m:oMath>
                </a14:m>
                <a:r>
                  <a:rPr lang="cs-CZ" sz="2400" dirty="0" smtClean="0"/>
                  <a:t>…….lineární člen</a:t>
                </a:r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076" y="5431412"/>
                <a:ext cx="3523868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346" t="-9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544076" y="5806104"/>
                <a:ext cx="35238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𝑐</m:t>
                    </m:r>
                    <m:r>
                      <a:rPr lang="cs-CZ" sz="2400" b="0" i="1" smtClean="0">
                        <a:latin typeface="Cambria Math"/>
                      </a:rPr>
                      <m:t>…</m:t>
                    </m:r>
                  </m:oMath>
                </a14:m>
                <a:r>
                  <a:rPr lang="cs-CZ" sz="2400" dirty="0" smtClean="0"/>
                  <a:t>…….absolutní člen</a:t>
                </a:r>
                <a:endParaRPr lang="cs-CZ" sz="24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076" y="5806104"/>
                <a:ext cx="3523868" cy="461665"/>
              </a:xfrm>
              <a:prstGeom prst="rect">
                <a:avLst/>
              </a:prstGeom>
              <a:blipFill rotWithShape="1">
                <a:blip r:embed="rId10"/>
                <a:stretch>
                  <a:fillRect t="-9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8863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14" grpId="0" animBg="1"/>
      <p:bldP spid="14" grpId="1" animBg="1"/>
      <p:bldP spid="18" grpId="0"/>
      <p:bldP spid="4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vadratická nerovnice a její početní řešení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</p:spPr>
            <p:txBody>
              <a:bodyPr/>
              <a:lstStyle/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Kvadratickou nerovnici řešíme tak, že ji převedeme na nerovnici v součinovém tvaru. Tuto nerovnici dopočítáme např. metodou intervalů.</a:t>
                </a: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I. Kvadratická nerovnice </a:t>
                </a:r>
                <a:r>
                  <a:rPr lang="cs-CZ" sz="2400" dirty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bez </a:t>
                </a: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absolutního </a:t>
                </a:r>
                <a:r>
                  <a:rPr lang="cs-CZ" sz="2400" dirty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členu </a:t>
                </a: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Nerovnici 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převedeme na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nerovnici 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v součinovém tvaru           </a:t>
                </a:r>
              </a:p>
              <a:p>
                <a:pPr marL="0" indent="0">
                  <a:buNone/>
                </a:pP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	   z dvojčlenu vytkneme </a:t>
                </a:r>
                <a:r>
                  <a:rPr lang="cs-CZ" sz="2400" i="1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x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Př.1</a:t>
                </a:r>
                <a:r>
                  <a:rPr lang="cs-CZ" sz="2400" b="1" dirty="0" smtClean="0"/>
                  <a:t>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</a:t>
                </a:r>
                <a:r>
                  <a:rPr lang="cs-CZ" sz="2400" dirty="0" smtClean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+4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i="1" smtClean="0"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sz="2400" b="0" i="1" smtClean="0">
                        <a:latin typeface="Cambria Math"/>
                      </a:rPr>
                      <m:t>0</m:t>
                    </m:r>
                  </m:oMath>
                </a14:m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	</a:t>
                </a:r>
                <a:endParaRPr lang="cs-CZ" sz="2400" b="0" dirty="0" smtClean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				</a:t>
                </a: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  <a:blipFill rotWithShape="1">
                <a:blip r:embed="rId2"/>
                <a:stretch>
                  <a:fillRect l="-1175" t="-770" r="-68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2682468" y="3777968"/>
                <a:ext cx="26403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+4</m:t>
                          </m:r>
                        </m:e>
                      </m:d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sz="2400" i="1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468" y="3777968"/>
                <a:ext cx="2640371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5701479" y="3752156"/>
                <a:ext cx="200978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nulové body: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=0, 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</m:t>
                    </m:r>
                    <m:r>
                      <a:rPr lang="cs-CZ" sz="2400" b="0" i="0" smtClean="0">
                        <a:latin typeface="Cambria Math"/>
                      </a:rPr>
                      <m:t>−4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1479" y="3752156"/>
                <a:ext cx="2009780" cy="830997"/>
              </a:xfrm>
              <a:prstGeom prst="rect">
                <a:avLst/>
              </a:prstGeom>
              <a:blipFill rotWithShape="1">
                <a:blip r:embed="rId4"/>
                <a:stretch>
                  <a:fillRect l="-4545" t="-5147" r="-42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se šipkou 22"/>
          <p:cNvCxnSpPr/>
          <p:nvPr/>
        </p:nvCxnSpPr>
        <p:spPr>
          <a:xfrm>
            <a:off x="5014613" y="4040996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3363539" y="4637328"/>
                <a:ext cx="1725715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 −4             0 </m:t>
                    </m:r>
                  </m:oMath>
                </a14:m>
                <a:r>
                  <a:rPr lang="cs-CZ" sz="2400" dirty="0" smtClean="0"/>
                  <a:t>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3539" y="4637328"/>
                <a:ext cx="1725715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3092392" y="4580981"/>
            <a:ext cx="2415185" cy="142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V="1">
            <a:off x="3779912" y="4527091"/>
            <a:ext cx="0" cy="1209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V="1">
            <a:off x="4860032" y="4525029"/>
            <a:ext cx="0" cy="1119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Čárový popisek 2 49"/>
          <p:cNvSpPr/>
          <p:nvPr/>
        </p:nvSpPr>
        <p:spPr>
          <a:xfrm>
            <a:off x="1742769" y="5727468"/>
            <a:ext cx="4948052" cy="746786"/>
          </a:xfrm>
          <a:prstGeom prst="borderCallout2">
            <a:avLst>
              <a:gd name="adj1" fmla="val -771"/>
              <a:gd name="adj2" fmla="val 80762"/>
              <a:gd name="adj3" fmla="val -90948"/>
              <a:gd name="adj4" fmla="val 86275"/>
              <a:gd name="adj5" fmla="val -211159"/>
              <a:gd name="adj6" fmla="val 61044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nul. body budou prázdné, protože nerovnost neobsahuje =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Volný tvar 57"/>
          <p:cNvSpPr/>
          <p:nvPr/>
        </p:nvSpPr>
        <p:spPr>
          <a:xfrm>
            <a:off x="2791898" y="4721581"/>
            <a:ext cx="824881" cy="946815"/>
          </a:xfrm>
          <a:custGeom>
            <a:avLst/>
            <a:gdLst>
              <a:gd name="connsiteX0" fmla="*/ 495300 w 752475"/>
              <a:gd name="connsiteY0" fmla="*/ 762000 h 762000"/>
              <a:gd name="connsiteX1" fmla="*/ 0 w 752475"/>
              <a:gd name="connsiteY1" fmla="*/ 361950 h 762000"/>
              <a:gd name="connsiteX2" fmla="*/ 752475 w 752475"/>
              <a:gd name="connsiteY2" fmla="*/ 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2475" h="762000">
                <a:moveTo>
                  <a:pt x="495300" y="762000"/>
                </a:moveTo>
                <a:lnTo>
                  <a:pt x="0" y="361950"/>
                </a:lnTo>
                <a:lnTo>
                  <a:pt x="752475" y="0"/>
                </a:lnTo>
              </a:path>
            </a:pathLst>
          </a:custGeom>
          <a:noFill/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vál 59"/>
          <p:cNvSpPr/>
          <p:nvPr/>
        </p:nvSpPr>
        <p:spPr>
          <a:xfrm>
            <a:off x="4339699" y="3772323"/>
            <a:ext cx="334013" cy="491609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olný tvar 60"/>
          <p:cNvSpPr/>
          <p:nvPr/>
        </p:nvSpPr>
        <p:spPr>
          <a:xfrm>
            <a:off x="4972817" y="4721581"/>
            <a:ext cx="796411" cy="968324"/>
          </a:xfrm>
          <a:custGeom>
            <a:avLst/>
            <a:gdLst>
              <a:gd name="connsiteX0" fmla="*/ 0 w 1209675"/>
              <a:gd name="connsiteY0" fmla="*/ 0 h 1219200"/>
              <a:gd name="connsiteX1" fmla="*/ 1209675 w 1209675"/>
              <a:gd name="connsiteY1" fmla="*/ 695325 h 1219200"/>
              <a:gd name="connsiteX2" fmla="*/ 914400 w 1209675"/>
              <a:gd name="connsiteY2" fmla="*/ 1219200 h 1219200"/>
              <a:gd name="connsiteX3" fmla="*/ 914400 w 1209675"/>
              <a:gd name="connsiteY3" fmla="*/ 1219200 h 121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9675" h="1219200">
                <a:moveTo>
                  <a:pt x="0" y="0"/>
                </a:moveTo>
                <a:lnTo>
                  <a:pt x="1209675" y="695325"/>
                </a:lnTo>
                <a:lnTo>
                  <a:pt x="914400" y="1219200"/>
                </a:lnTo>
                <a:lnTo>
                  <a:pt x="914400" y="1219200"/>
                </a:lnTo>
              </a:path>
            </a:pathLst>
          </a:custGeom>
          <a:noFill/>
          <a:ln>
            <a:solidFill>
              <a:srgbClr val="990033"/>
            </a:solidFill>
            <a:headEnd type="triangle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/>
          <p:cNvSpPr txBox="1"/>
          <p:nvPr/>
        </p:nvSpPr>
        <p:spPr>
          <a:xfrm>
            <a:off x="4998332" y="4208447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3187998" y="4164493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4164158" y="4164493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-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Čárový popisek 2 66"/>
              <p:cNvSpPr/>
              <p:nvPr/>
            </p:nvSpPr>
            <p:spPr>
              <a:xfrm>
                <a:off x="431340" y="4936273"/>
                <a:ext cx="2870979" cy="1758117"/>
              </a:xfrm>
              <a:prstGeom prst="borderCallout2">
                <a:avLst>
                  <a:gd name="adj1" fmla="val 39"/>
                  <a:gd name="adj2" fmla="val 63631"/>
                  <a:gd name="adj3" fmla="val -39278"/>
                  <a:gd name="adj4" fmla="val 75603"/>
                  <a:gd name="adj5" fmla="val -27129"/>
                  <a:gd name="adj6" fmla="val 97174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protože pro např. číslo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−5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dostaneme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−5</m:t>
                        </m:r>
                      </m:e>
                    </m:d>
                    <m:d>
                      <m:d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−5+4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=5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           kladný výsledek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7" name="Čárový popisek 2 6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340" y="4936273"/>
                <a:ext cx="2870979" cy="1758117"/>
              </a:xfrm>
              <a:prstGeom prst="borderCallout2">
                <a:avLst>
                  <a:gd name="adj1" fmla="val 39"/>
                  <a:gd name="adj2" fmla="val 63631"/>
                  <a:gd name="adj3" fmla="val -39278"/>
                  <a:gd name="adj4" fmla="val 75603"/>
                  <a:gd name="adj5" fmla="val -27129"/>
                  <a:gd name="adj6" fmla="val 97174"/>
                </a:avLst>
              </a:prstGeom>
              <a:blipFill rotWithShape="1">
                <a:blip r:embed="rId6"/>
                <a:stretch>
                  <a:fillRect b="-8621"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Čárový popisek 2 69"/>
              <p:cNvSpPr/>
              <p:nvPr/>
            </p:nvSpPr>
            <p:spPr>
              <a:xfrm>
                <a:off x="2160997" y="5107901"/>
                <a:ext cx="4357404" cy="1559669"/>
              </a:xfrm>
              <a:prstGeom prst="borderCallout2">
                <a:avLst>
                  <a:gd name="adj1" fmla="val -2404"/>
                  <a:gd name="adj2" fmla="val 51894"/>
                  <a:gd name="adj3" fmla="val -17293"/>
                  <a:gd name="adj4" fmla="val 45915"/>
                  <a:gd name="adj5" fmla="val -39335"/>
                  <a:gd name="adj6" fmla="val 46877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protože pro např. číslo 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latin typeface="Cambria Math"/>
                        <a:cs typeface="Arial" pitchFamily="34" charset="0"/>
                      </a:rPr>
                      <m:t>−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1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dostaneme 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latin typeface="Cambria Math"/>
                        <a:cs typeface="Arial" pitchFamily="34" charset="0"/>
                      </a:rPr>
                      <m:t>−1</m:t>
                    </m:r>
                    <m:d>
                      <m:d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−1+4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=−3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záporný výsledek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0" name="Čárový popisek 2 6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0997" y="5107901"/>
                <a:ext cx="4357404" cy="1559669"/>
              </a:xfrm>
              <a:prstGeom prst="borderCallout2">
                <a:avLst>
                  <a:gd name="adj1" fmla="val -2404"/>
                  <a:gd name="adj2" fmla="val 51894"/>
                  <a:gd name="adj3" fmla="val -17293"/>
                  <a:gd name="adj4" fmla="val 45915"/>
                  <a:gd name="adj5" fmla="val -39335"/>
                  <a:gd name="adj6" fmla="val 46877"/>
                </a:avLst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1" name="Přímá spojnice se šipkou 70"/>
          <p:cNvCxnSpPr/>
          <p:nvPr/>
        </p:nvCxnSpPr>
        <p:spPr>
          <a:xfrm>
            <a:off x="431340" y="6597352"/>
            <a:ext cx="288032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Čárový popisek 2 72"/>
              <p:cNvSpPr/>
              <p:nvPr/>
            </p:nvSpPr>
            <p:spPr>
              <a:xfrm>
                <a:off x="5671434" y="4936273"/>
                <a:ext cx="2812977" cy="1758117"/>
              </a:xfrm>
              <a:prstGeom prst="borderCallout2">
                <a:avLst>
                  <a:gd name="adj1" fmla="val 581"/>
                  <a:gd name="adj2" fmla="val 23675"/>
                  <a:gd name="adj3" fmla="val -21253"/>
                  <a:gd name="adj4" fmla="val 1586"/>
                  <a:gd name="adj5" fmla="val -29347"/>
                  <a:gd name="adj6" fmla="val -13737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protože pro např. číslo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1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dostaneme 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cs typeface="Arial" pitchFamily="34" charset="0"/>
                      </a:rPr>
                      <m:t>1</m:t>
                    </m:r>
                    <m:d>
                      <m:d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1+4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=5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kladný výsledek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3" name="Čárový popisek 2 7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1434" y="4936273"/>
                <a:ext cx="2812977" cy="1758117"/>
              </a:xfrm>
              <a:prstGeom prst="borderCallout2">
                <a:avLst>
                  <a:gd name="adj1" fmla="val 581"/>
                  <a:gd name="adj2" fmla="val 23675"/>
                  <a:gd name="adj3" fmla="val -21253"/>
                  <a:gd name="adj4" fmla="val 1586"/>
                  <a:gd name="adj5" fmla="val -29347"/>
                  <a:gd name="adj6" fmla="val -13737"/>
                </a:avLst>
              </a:prstGeom>
              <a:blipFill rotWithShape="1">
                <a:blip r:embed="rId8"/>
                <a:stretch>
                  <a:fillRect r="-2588" b="-1289"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4" name="Přímá spojnice se šipkou 73"/>
          <p:cNvCxnSpPr/>
          <p:nvPr/>
        </p:nvCxnSpPr>
        <p:spPr>
          <a:xfrm>
            <a:off x="2647882" y="6282452"/>
            <a:ext cx="288032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6" name="Ovál 75"/>
          <p:cNvSpPr/>
          <p:nvPr/>
        </p:nvSpPr>
        <p:spPr>
          <a:xfrm>
            <a:off x="4156387" y="4239633"/>
            <a:ext cx="287193" cy="30766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3161739" y="5326846"/>
                <a:ext cx="183659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−4,0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1739" y="5326846"/>
                <a:ext cx="1836593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3273159" y="5726899"/>
            <a:ext cx="1613752" cy="18217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Čárový popisek 2 77"/>
          <p:cNvSpPr/>
          <p:nvPr/>
        </p:nvSpPr>
        <p:spPr>
          <a:xfrm>
            <a:off x="5664808" y="5205743"/>
            <a:ext cx="2812977" cy="1076709"/>
          </a:xfrm>
          <a:prstGeom prst="borderCallout2">
            <a:avLst>
              <a:gd name="adj1" fmla="val 76660"/>
              <a:gd name="adj2" fmla="val -366"/>
              <a:gd name="adj3" fmla="val 123983"/>
              <a:gd name="adj4" fmla="val -34446"/>
              <a:gd name="adj5" fmla="val 63541"/>
              <a:gd name="adj6" fmla="val -46583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rotože nás zajímá záporný výsledek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0" name="Přímá spojnice 99"/>
          <p:cNvCxnSpPr/>
          <p:nvPr/>
        </p:nvCxnSpPr>
        <p:spPr>
          <a:xfrm flipH="1" flipV="1">
            <a:off x="4339699" y="4768500"/>
            <a:ext cx="61823" cy="558346"/>
          </a:xfrm>
          <a:prstGeom prst="line">
            <a:avLst/>
          </a:prstGeom>
          <a:ln w="25400">
            <a:solidFill>
              <a:srgbClr val="990033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>
            <a:endCxn id="76" idx="7"/>
          </p:cNvCxnSpPr>
          <p:nvPr/>
        </p:nvCxnSpPr>
        <p:spPr>
          <a:xfrm flipH="1">
            <a:off x="4401522" y="4126591"/>
            <a:ext cx="47814" cy="158099"/>
          </a:xfrm>
          <a:prstGeom prst="line">
            <a:avLst/>
          </a:prstGeom>
          <a:ln w="25400">
            <a:solidFill>
              <a:srgbClr val="9900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se šipkou 51"/>
          <p:cNvCxnSpPr/>
          <p:nvPr/>
        </p:nvCxnSpPr>
        <p:spPr>
          <a:xfrm>
            <a:off x="833966" y="3277272"/>
            <a:ext cx="72008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Ovál 1"/>
          <p:cNvSpPr/>
          <p:nvPr/>
        </p:nvSpPr>
        <p:spPr>
          <a:xfrm>
            <a:off x="3699619" y="4502860"/>
            <a:ext cx="160585" cy="160585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vál 53"/>
          <p:cNvSpPr/>
          <p:nvPr/>
        </p:nvSpPr>
        <p:spPr>
          <a:xfrm>
            <a:off x="4779739" y="4507295"/>
            <a:ext cx="160585" cy="160585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8" name="Přímá spojnice se šipkou 67"/>
          <p:cNvCxnSpPr/>
          <p:nvPr/>
        </p:nvCxnSpPr>
        <p:spPr>
          <a:xfrm>
            <a:off x="5671434" y="6381328"/>
            <a:ext cx="288032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820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5" grpId="0"/>
      <p:bldP spid="20" grpId="0"/>
      <p:bldP spid="29" grpId="0"/>
      <p:bldP spid="50" grpId="0" animBg="1"/>
      <p:bldP spid="50" grpId="1" animBg="1"/>
      <p:bldP spid="58" grpId="0" animBg="1"/>
      <p:bldP spid="58" grpId="1" animBg="1"/>
      <p:bldP spid="60" grpId="0" animBg="1"/>
      <p:bldP spid="60" grpId="1" animBg="1"/>
      <p:bldP spid="61" grpId="0" animBg="1"/>
      <p:bldP spid="61" grpId="1" animBg="1"/>
      <p:bldP spid="64" grpId="0"/>
      <p:bldP spid="65" grpId="0"/>
      <p:bldP spid="66" grpId="0"/>
      <p:bldP spid="67" grpId="0" animBg="1"/>
      <p:bldP spid="67" grpId="1" animBg="1"/>
      <p:bldP spid="70" grpId="0" animBg="1"/>
      <p:bldP spid="70" grpId="1" animBg="1"/>
      <p:bldP spid="73" grpId="0" animBg="1"/>
      <p:bldP spid="73" grpId="1" animBg="1"/>
      <p:bldP spid="76" grpId="0" animBg="1"/>
      <p:bldP spid="31" grpId="0"/>
      <p:bldP spid="78" grpId="0" animBg="1"/>
      <p:bldP spid="78" grpId="1" animBg="1"/>
      <p:bldP spid="2" grpId="0" animBg="1"/>
      <p:bldP spid="5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vadratická nerovnice a její početní řešení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Př.2</a:t>
                </a:r>
                <a:r>
                  <a:rPr lang="cs-CZ" sz="2400" b="1" dirty="0" smtClean="0"/>
                  <a:t>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</a:t>
                </a:r>
                <a:r>
                  <a:rPr lang="cs-CZ" sz="2400" dirty="0" smtClean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−5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≥</m:t>
                    </m:r>
                    <m:r>
                      <a:rPr lang="cs-CZ" sz="2400" b="0" i="1" smtClean="0">
                        <a:latin typeface="Cambria Math"/>
                      </a:rPr>
                      <m:t>0</m:t>
                    </m:r>
                  </m:oMath>
                </a14:m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	</a:t>
                </a:r>
                <a:endParaRPr lang="cs-CZ" sz="2400" b="0" dirty="0" smtClean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				</a:t>
                </a: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  <a:blipFill rotWithShape="1">
                <a:blip r:embed="rId2"/>
                <a:stretch>
                  <a:fillRect l="-1175" t="-9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2670726" y="1412775"/>
                <a:ext cx="26403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−5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</a:rPr>
                        <m:t>≥</m:t>
                      </m:r>
                      <m:r>
                        <a:rPr lang="cs-CZ" sz="2400" i="1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0726" y="1412775"/>
                <a:ext cx="2640371" cy="461665"/>
              </a:xfrm>
              <a:prstGeom prst="rect">
                <a:avLst/>
              </a:prstGeom>
              <a:blipFill rotWithShape="1">
                <a:blip r:embed="rId3"/>
                <a:stretch>
                  <a:fillRect b="-2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5874289" y="1395262"/>
                <a:ext cx="200978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nulové body: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=0, 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=5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289" y="1395262"/>
                <a:ext cx="2009780" cy="830997"/>
              </a:xfrm>
              <a:prstGeom prst="rect">
                <a:avLst/>
              </a:prstGeom>
              <a:blipFill rotWithShape="1">
                <a:blip r:embed="rId4"/>
                <a:stretch>
                  <a:fillRect l="-4863" t="-5147" r="-42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se šipkou 22"/>
          <p:cNvCxnSpPr/>
          <p:nvPr/>
        </p:nvCxnSpPr>
        <p:spPr>
          <a:xfrm>
            <a:off x="5164530" y="1641932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3332415" y="2381640"/>
                <a:ext cx="1528107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 0             5 </m:t>
                    </m:r>
                  </m:oMath>
                </a14:m>
                <a:r>
                  <a:rPr lang="cs-CZ" sz="2400" dirty="0" smtClean="0"/>
                  <a:t>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2415" y="2381640"/>
                <a:ext cx="1528107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2920821" y="2276872"/>
            <a:ext cx="2415185" cy="142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V="1">
            <a:off x="3573310" y="2212255"/>
            <a:ext cx="0" cy="1209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V="1">
            <a:off x="4587863" y="2230445"/>
            <a:ext cx="0" cy="1119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Čárový popisek 2 49"/>
          <p:cNvSpPr/>
          <p:nvPr/>
        </p:nvSpPr>
        <p:spPr>
          <a:xfrm>
            <a:off x="1654387" y="3424204"/>
            <a:ext cx="4948052" cy="746786"/>
          </a:xfrm>
          <a:prstGeom prst="borderCallout2">
            <a:avLst>
              <a:gd name="adj1" fmla="val -771"/>
              <a:gd name="adj2" fmla="val 80762"/>
              <a:gd name="adj3" fmla="val -90948"/>
              <a:gd name="adj4" fmla="val 86275"/>
              <a:gd name="adj5" fmla="val -211159"/>
              <a:gd name="adj6" fmla="val 61044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nul. body budou plné, protože nerovnost obsahuje =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Volný tvar 57"/>
          <p:cNvSpPr/>
          <p:nvPr/>
        </p:nvSpPr>
        <p:spPr>
          <a:xfrm>
            <a:off x="2645744" y="2409077"/>
            <a:ext cx="824881" cy="946815"/>
          </a:xfrm>
          <a:custGeom>
            <a:avLst/>
            <a:gdLst>
              <a:gd name="connsiteX0" fmla="*/ 495300 w 752475"/>
              <a:gd name="connsiteY0" fmla="*/ 762000 h 762000"/>
              <a:gd name="connsiteX1" fmla="*/ 0 w 752475"/>
              <a:gd name="connsiteY1" fmla="*/ 361950 h 762000"/>
              <a:gd name="connsiteX2" fmla="*/ 752475 w 752475"/>
              <a:gd name="connsiteY2" fmla="*/ 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2475" h="762000">
                <a:moveTo>
                  <a:pt x="495300" y="762000"/>
                </a:moveTo>
                <a:lnTo>
                  <a:pt x="0" y="361950"/>
                </a:lnTo>
                <a:lnTo>
                  <a:pt x="752475" y="0"/>
                </a:lnTo>
              </a:path>
            </a:pathLst>
          </a:custGeom>
          <a:noFill/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vál 59"/>
          <p:cNvSpPr/>
          <p:nvPr/>
        </p:nvSpPr>
        <p:spPr>
          <a:xfrm>
            <a:off x="4285800" y="1418473"/>
            <a:ext cx="334013" cy="491609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olný tvar 60"/>
          <p:cNvSpPr/>
          <p:nvPr/>
        </p:nvSpPr>
        <p:spPr>
          <a:xfrm>
            <a:off x="4656151" y="2371747"/>
            <a:ext cx="796411" cy="968324"/>
          </a:xfrm>
          <a:custGeom>
            <a:avLst/>
            <a:gdLst>
              <a:gd name="connsiteX0" fmla="*/ 0 w 1209675"/>
              <a:gd name="connsiteY0" fmla="*/ 0 h 1219200"/>
              <a:gd name="connsiteX1" fmla="*/ 1209675 w 1209675"/>
              <a:gd name="connsiteY1" fmla="*/ 695325 h 1219200"/>
              <a:gd name="connsiteX2" fmla="*/ 914400 w 1209675"/>
              <a:gd name="connsiteY2" fmla="*/ 1219200 h 1219200"/>
              <a:gd name="connsiteX3" fmla="*/ 914400 w 1209675"/>
              <a:gd name="connsiteY3" fmla="*/ 1219200 h 121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9675" h="1219200">
                <a:moveTo>
                  <a:pt x="0" y="0"/>
                </a:moveTo>
                <a:lnTo>
                  <a:pt x="1209675" y="695325"/>
                </a:lnTo>
                <a:lnTo>
                  <a:pt x="914400" y="1219200"/>
                </a:lnTo>
                <a:lnTo>
                  <a:pt x="914400" y="1219200"/>
                </a:lnTo>
              </a:path>
            </a:pathLst>
          </a:custGeom>
          <a:noFill/>
          <a:ln>
            <a:solidFill>
              <a:srgbClr val="990033"/>
            </a:solidFill>
            <a:headEnd type="triangle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/>
          <p:cNvSpPr txBox="1"/>
          <p:nvPr/>
        </p:nvSpPr>
        <p:spPr>
          <a:xfrm>
            <a:off x="2955214" y="1870606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4797956" y="1910082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3920927" y="1880941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-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Čárový popisek 2 66"/>
              <p:cNvSpPr/>
              <p:nvPr/>
            </p:nvSpPr>
            <p:spPr>
              <a:xfrm>
                <a:off x="37744" y="2479711"/>
                <a:ext cx="2976136" cy="1758117"/>
              </a:xfrm>
              <a:prstGeom prst="borderCallout2">
                <a:avLst>
                  <a:gd name="adj1" fmla="val 39"/>
                  <a:gd name="adj2" fmla="val 63631"/>
                  <a:gd name="adj3" fmla="val -39278"/>
                  <a:gd name="adj4" fmla="val 75603"/>
                  <a:gd name="adj5" fmla="val -27129"/>
                  <a:gd name="adj6" fmla="val 97174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protože pro např. číslo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−2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dostaneme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−2</m:t>
                        </m:r>
                      </m:e>
                    </m:d>
                    <m:d>
                      <m:d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−2−5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=14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           kladný výsledek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7" name="Čárový popisek 2 6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44" y="2479711"/>
                <a:ext cx="2976136" cy="1758117"/>
              </a:xfrm>
              <a:prstGeom prst="borderCallout2">
                <a:avLst>
                  <a:gd name="adj1" fmla="val 39"/>
                  <a:gd name="adj2" fmla="val 63631"/>
                  <a:gd name="adj3" fmla="val -39278"/>
                  <a:gd name="adj4" fmla="val 75603"/>
                  <a:gd name="adj5" fmla="val -27129"/>
                  <a:gd name="adj6" fmla="val 97174"/>
                </a:avLst>
              </a:prstGeom>
              <a:blipFill rotWithShape="1">
                <a:blip r:embed="rId6"/>
                <a:stretch>
                  <a:fillRect l="-1220" r="-4065" b="-1232"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8" name="Přímá spojnice se šipkou 67"/>
          <p:cNvCxnSpPr/>
          <p:nvPr/>
        </p:nvCxnSpPr>
        <p:spPr>
          <a:xfrm>
            <a:off x="94105" y="3942114"/>
            <a:ext cx="288032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Čárový popisek 2 69"/>
              <p:cNvSpPr/>
              <p:nvPr/>
            </p:nvSpPr>
            <p:spPr>
              <a:xfrm>
                <a:off x="2118665" y="2827196"/>
                <a:ext cx="4138851" cy="1559669"/>
              </a:xfrm>
              <a:prstGeom prst="borderCallout2">
                <a:avLst>
                  <a:gd name="adj1" fmla="val -2404"/>
                  <a:gd name="adj2" fmla="val 51894"/>
                  <a:gd name="adj3" fmla="val -17293"/>
                  <a:gd name="adj4" fmla="val 45915"/>
                  <a:gd name="adj5" fmla="val -39335"/>
                  <a:gd name="adj6" fmla="val 46877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protože pro např. číslo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1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dostaneme 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latin typeface="Cambria Math"/>
                        <a:cs typeface="Arial" pitchFamily="34" charset="0"/>
                      </a:rPr>
                      <m:t>1</m:t>
                    </m:r>
                    <m:d>
                      <m:d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1−5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=−4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záporný výsledek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0" name="Čárový popisek 2 6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8665" y="2827196"/>
                <a:ext cx="4138851" cy="1559669"/>
              </a:xfrm>
              <a:prstGeom prst="borderCallout2">
                <a:avLst>
                  <a:gd name="adj1" fmla="val -2404"/>
                  <a:gd name="adj2" fmla="val 51894"/>
                  <a:gd name="adj3" fmla="val -17293"/>
                  <a:gd name="adj4" fmla="val 45915"/>
                  <a:gd name="adj5" fmla="val -39335"/>
                  <a:gd name="adj6" fmla="val 46877"/>
                </a:avLst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1" name="Přímá spojnice se šipkou 70"/>
          <p:cNvCxnSpPr/>
          <p:nvPr/>
        </p:nvCxnSpPr>
        <p:spPr>
          <a:xfrm>
            <a:off x="2550307" y="4036238"/>
            <a:ext cx="288032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Čárový popisek 2 72"/>
              <p:cNvSpPr/>
              <p:nvPr/>
            </p:nvSpPr>
            <p:spPr>
              <a:xfrm>
                <a:off x="5532349" y="2585902"/>
                <a:ext cx="2812977" cy="1758117"/>
              </a:xfrm>
              <a:prstGeom prst="borderCallout2">
                <a:avLst>
                  <a:gd name="adj1" fmla="val 581"/>
                  <a:gd name="adj2" fmla="val 23675"/>
                  <a:gd name="adj3" fmla="val -41445"/>
                  <a:gd name="adj4" fmla="val 9235"/>
                  <a:gd name="adj5" fmla="val -29347"/>
                  <a:gd name="adj6" fmla="val -13737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protože pro např. číslo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6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dostaneme 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cs typeface="Arial" pitchFamily="34" charset="0"/>
                      </a:rPr>
                      <m:t>6</m:t>
                    </m:r>
                    <m:d>
                      <m:d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6−5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=6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kladný výsledek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3" name="Čárový popisek 2 7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2349" y="2585902"/>
                <a:ext cx="2812977" cy="1758117"/>
              </a:xfrm>
              <a:prstGeom prst="borderCallout2">
                <a:avLst>
                  <a:gd name="adj1" fmla="val 581"/>
                  <a:gd name="adj2" fmla="val 23675"/>
                  <a:gd name="adj3" fmla="val -41445"/>
                  <a:gd name="adj4" fmla="val 9235"/>
                  <a:gd name="adj5" fmla="val -29347"/>
                  <a:gd name="adj6" fmla="val -13737"/>
                </a:avLst>
              </a:prstGeom>
              <a:blipFill rotWithShape="1">
                <a:blip r:embed="rId8"/>
                <a:stretch>
                  <a:fillRect r="-2597" b="-1211"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6" name="Ovál 75"/>
          <p:cNvSpPr/>
          <p:nvPr/>
        </p:nvSpPr>
        <p:spPr>
          <a:xfrm>
            <a:off x="2987159" y="1952898"/>
            <a:ext cx="287193" cy="30766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2483926" y="2780928"/>
                <a:ext cx="311316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endChr m:val="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−∞,</m:t>
                          </m:r>
                          <m:d>
                            <m:dPr>
                              <m:begChr m:val=""/>
                              <m:endChr m:val="⟩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e>
                          </m:d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∪</m:t>
                          </m:r>
                          <m:d>
                            <m:dPr>
                              <m:begChr m:val="⟨"/>
                              <m:endChr m:val="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</m:d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,</m:t>
                          </m:r>
                          <m:d>
                            <m:dPr>
                              <m:begChr m:val="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∞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926" y="2780928"/>
                <a:ext cx="3113160" cy="461665"/>
              </a:xfrm>
              <a:prstGeom prst="rect">
                <a:avLst/>
              </a:prstGeom>
              <a:blipFill rotWithShape="1">
                <a:blip r:embed="rId9"/>
                <a:stretch>
                  <a:fillRect t="-127632" r="-21526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2522504" y="3335715"/>
            <a:ext cx="3009845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Čárový popisek 2 77"/>
          <p:cNvSpPr/>
          <p:nvPr/>
        </p:nvSpPr>
        <p:spPr>
          <a:xfrm>
            <a:off x="5833423" y="2767648"/>
            <a:ext cx="2812977" cy="1076709"/>
          </a:xfrm>
          <a:prstGeom prst="borderCallout2">
            <a:avLst>
              <a:gd name="adj1" fmla="val 76660"/>
              <a:gd name="adj2" fmla="val -366"/>
              <a:gd name="adj3" fmla="val 123983"/>
              <a:gd name="adj4" fmla="val -34446"/>
              <a:gd name="adj5" fmla="val 63541"/>
              <a:gd name="adj6" fmla="val -46583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rotože nás zajímá kladný výsledek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1" name="Přímá spojnice 80"/>
          <p:cNvCxnSpPr>
            <a:endCxn id="60" idx="5"/>
          </p:cNvCxnSpPr>
          <p:nvPr/>
        </p:nvCxnSpPr>
        <p:spPr>
          <a:xfrm flipH="1" flipV="1">
            <a:off x="4570898" y="1838088"/>
            <a:ext cx="354316" cy="199321"/>
          </a:xfrm>
          <a:prstGeom prst="line">
            <a:avLst/>
          </a:prstGeom>
          <a:ln w="25400">
            <a:solidFill>
              <a:srgbClr val="990033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>
            <a:off x="3256558" y="2342463"/>
            <a:ext cx="372152" cy="540021"/>
          </a:xfrm>
          <a:prstGeom prst="line">
            <a:avLst/>
          </a:prstGeom>
          <a:ln w="25400">
            <a:solidFill>
              <a:srgbClr val="9900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Ovál 92"/>
          <p:cNvSpPr/>
          <p:nvPr/>
        </p:nvSpPr>
        <p:spPr>
          <a:xfrm>
            <a:off x="3517909" y="2212255"/>
            <a:ext cx="110801" cy="11080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Ovál 94"/>
          <p:cNvSpPr/>
          <p:nvPr/>
        </p:nvSpPr>
        <p:spPr>
          <a:xfrm>
            <a:off x="4532462" y="2225877"/>
            <a:ext cx="110801" cy="11080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Ovál 98"/>
          <p:cNvSpPr/>
          <p:nvPr/>
        </p:nvSpPr>
        <p:spPr>
          <a:xfrm>
            <a:off x="4829900" y="1983499"/>
            <a:ext cx="287193" cy="30766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0" name="Přímá spojnice 99"/>
          <p:cNvCxnSpPr>
            <a:endCxn id="60" idx="3"/>
          </p:cNvCxnSpPr>
          <p:nvPr/>
        </p:nvCxnSpPr>
        <p:spPr>
          <a:xfrm flipV="1">
            <a:off x="3332415" y="1838088"/>
            <a:ext cx="1002300" cy="199321"/>
          </a:xfrm>
          <a:prstGeom prst="line">
            <a:avLst/>
          </a:prstGeom>
          <a:ln w="25400">
            <a:solidFill>
              <a:srgbClr val="990033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>
            <a:stCxn id="65" idx="2"/>
          </p:cNvCxnSpPr>
          <p:nvPr/>
        </p:nvCxnSpPr>
        <p:spPr>
          <a:xfrm flipH="1">
            <a:off x="4797956" y="2371747"/>
            <a:ext cx="175541" cy="510737"/>
          </a:xfrm>
          <a:prstGeom prst="line">
            <a:avLst/>
          </a:prstGeom>
          <a:ln w="25400">
            <a:solidFill>
              <a:srgbClr val="9900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3" name="Obdélník 112"/>
              <p:cNvSpPr/>
              <p:nvPr/>
            </p:nvSpPr>
            <p:spPr>
              <a:xfrm>
                <a:off x="379789" y="3607782"/>
                <a:ext cx="455804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Př.3</a:t>
                </a:r>
                <a:r>
                  <a:rPr lang="cs-CZ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</a:t>
                </a:r>
                <a:r>
                  <a:rPr lang="cs-CZ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:</a:t>
                </a:r>
                <a:r>
                  <a:rPr lang="cs-CZ" sz="2400" dirty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</a:rPr>
                          <m:t>−</m:t>
                        </m:r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i="1" smtClean="0">
                        <a:latin typeface="Cambria Math"/>
                        <a:ea typeface="Cambria Math"/>
                      </a:rPr>
                      <m:t>≤</m:t>
                    </m:r>
                    <m:r>
                      <a:rPr lang="cs-CZ" sz="2400" i="1">
                        <a:latin typeface="Cambria Math"/>
                      </a:rPr>
                      <m:t>0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113" name="Obdélník 1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789" y="3607782"/>
                <a:ext cx="4558043" cy="461665"/>
              </a:xfrm>
              <a:prstGeom prst="rect">
                <a:avLst/>
              </a:prstGeom>
              <a:blipFill rotWithShape="1">
                <a:blip r:embed="rId10"/>
                <a:stretch>
                  <a:fillRect l="-2005" t="-9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TextovéPole 113"/>
              <p:cNvSpPr txBox="1"/>
              <p:nvPr/>
            </p:nvSpPr>
            <p:spPr>
              <a:xfrm>
                <a:off x="2483926" y="3952947"/>
                <a:ext cx="26403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2−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≤</m:t>
                      </m:r>
                      <m:r>
                        <a:rPr lang="cs-CZ" sz="2400" i="1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4" name="TextovéPole 1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926" y="3952947"/>
                <a:ext cx="2640371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5" name="Přímá spojnice se šipkou 114"/>
          <p:cNvCxnSpPr/>
          <p:nvPr/>
        </p:nvCxnSpPr>
        <p:spPr>
          <a:xfrm>
            <a:off x="5309054" y="4213276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6" name="TextovéPole 115"/>
              <p:cNvSpPr txBox="1"/>
              <p:nvPr/>
            </p:nvSpPr>
            <p:spPr>
              <a:xfrm>
                <a:off x="6194044" y="3958218"/>
                <a:ext cx="200978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nulové body: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=0, 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=2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116" name="TextovéPole 1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4044" y="3958218"/>
                <a:ext cx="2009780" cy="830997"/>
              </a:xfrm>
              <a:prstGeom prst="rect">
                <a:avLst/>
              </a:prstGeom>
              <a:blipFill rotWithShape="1">
                <a:blip r:embed="rId12"/>
                <a:stretch>
                  <a:fillRect l="-4545" t="-5109" r="-42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7" name="Přímá spojnice 116"/>
          <p:cNvCxnSpPr/>
          <p:nvPr/>
        </p:nvCxnSpPr>
        <p:spPr>
          <a:xfrm>
            <a:off x="2783318" y="4764385"/>
            <a:ext cx="2415185" cy="142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Ovál 117"/>
          <p:cNvSpPr/>
          <p:nvPr/>
        </p:nvSpPr>
        <p:spPr>
          <a:xfrm>
            <a:off x="3233303" y="4708984"/>
            <a:ext cx="110801" cy="11080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Ovál 118"/>
          <p:cNvSpPr/>
          <p:nvPr/>
        </p:nvSpPr>
        <p:spPr>
          <a:xfrm>
            <a:off x="4285800" y="4708983"/>
            <a:ext cx="110801" cy="11080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ovéPole 119"/>
              <p:cNvSpPr txBox="1"/>
              <p:nvPr/>
            </p:nvSpPr>
            <p:spPr>
              <a:xfrm>
                <a:off x="3069511" y="4823657"/>
                <a:ext cx="1528107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 0             2 </m:t>
                    </m:r>
                  </m:oMath>
                </a14:m>
                <a:r>
                  <a:rPr lang="cs-CZ" sz="2400" dirty="0" smtClean="0"/>
                  <a:t>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120" name="TextovéPole 1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9511" y="4823657"/>
                <a:ext cx="1528107" cy="46166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1" name="TextovéPole 120"/>
          <p:cNvSpPr txBox="1"/>
          <p:nvPr/>
        </p:nvSpPr>
        <p:spPr>
          <a:xfrm>
            <a:off x="2838339" y="4371853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-</a:t>
            </a:r>
          </a:p>
        </p:txBody>
      </p:sp>
      <p:sp>
        <p:nvSpPr>
          <p:cNvPr id="122" name="TextovéPole 121"/>
          <p:cNvSpPr txBox="1"/>
          <p:nvPr/>
        </p:nvSpPr>
        <p:spPr>
          <a:xfrm>
            <a:off x="3607311" y="4395861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123" name="TextovéPole 122"/>
          <p:cNvSpPr txBox="1"/>
          <p:nvPr/>
        </p:nvSpPr>
        <p:spPr>
          <a:xfrm>
            <a:off x="4532462" y="4386865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-</a:t>
            </a:r>
          </a:p>
        </p:txBody>
      </p:sp>
      <p:cxnSp>
        <p:nvCxnSpPr>
          <p:cNvPr id="125" name="Přímá spojnice 124"/>
          <p:cNvCxnSpPr/>
          <p:nvPr/>
        </p:nvCxnSpPr>
        <p:spPr>
          <a:xfrm>
            <a:off x="3288703" y="4670668"/>
            <a:ext cx="0" cy="2160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6" name="Přímá spojnice 125"/>
          <p:cNvCxnSpPr/>
          <p:nvPr/>
        </p:nvCxnSpPr>
        <p:spPr>
          <a:xfrm>
            <a:off x="4334715" y="4678922"/>
            <a:ext cx="0" cy="2160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7" name="Ovál 126"/>
          <p:cNvSpPr/>
          <p:nvPr/>
        </p:nvSpPr>
        <p:spPr>
          <a:xfrm>
            <a:off x="2818263" y="4463864"/>
            <a:ext cx="287193" cy="30766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8" name="Ovál 127"/>
          <p:cNvSpPr/>
          <p:nvPr/>
        </p:nvSpPr>
        <p:spPr>
          <a:xfrm>
            <a:off x="4542707" y="4479266"/>
            <a:ext cx="287193" cy="30766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9" name="TextovéPole 128"/>
              <p:cNvSpPr txBox="1"/>
              <p:nvPr/>
            </p:nvSpPr>
            <p:spPr>
              <a:xfrm>
                <a:off x="2440559" y="5285322"/>
                <a:ext cx="320453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endChr m:val="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−∞,</m:t>
                          </m:r>
                          <m:d>
                            <m:dPr>
                              <m:begChr m:val=""/>
                              <m:endChr m:val="⟩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e>
                          </m:d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∪</m:t>
                          </m:r>
                          <m:d>
                            <m:dPr>
                              <m:begChr m:val="⟨"/>
                              <m:endChr m:val="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</m:d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,</m:t>
                          </m:r>
                          <m:d>
                            <m:dPr>
                              <m:begChr m:val="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∞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29" name="TextovéPole 1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0559" y="5285322"/>
                <a:ext cx="3204532" cy="461665"/>
              </a:xfrm>
              <a:prstGeom prst="rect">
                <a:avLst/>
              </a:prstGeom>
              <a:blipFill rotWithShape="1">
                <a:blip r:embed="rId14"/>
                <a:stretch>
                  <a:fillRect t="-127632" r="-19582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0" name="Přímá spojnice 129"/>
          <p:cNvCxnSpPr/>
          <p:nvPr/>
        </p:nvCxnSpPr>
        <p:spPr>
          <a:xfrm>
            <a:off x="2511104" y="5805264"/>
            <a:ext cx="3009845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se šipkou 53"/>
          <p:cNvCxnSpPr/>
          <p:nvPr/>
        </p:nvCxnSpPr>
        <p:spPr>
          <a:xfrm>
            <a:off x="5532349" y="4048338"/>
            <a:ext cx="30107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773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5" grpId="0"/>
      <p:bldP spid="20" grpId="0"/>
      <p:bldP spid="29" grpId="0"/>
      <p:bldP spid="50" grpId="0" animBg="1"/>
      <p:bldP spid="50" grpId="1" animBg="1"/>
      <p:bldP spid="58" grpId="0" animBg="1"/>
      <p:bldP spid="58" grpId="1" animBg="1"/>
      <p:bldP spid="60" grpId="0" animBg="1"/>
      <p:bldP spid="60" grpId="1" animBg="1"/>
      <p:bldP spid="61" grpId="0" animBg="1"/>
      <p:bldP spid="61" grpId="1" animBg="1"/>
      <p:bldP spid="64" grpId="0"/>
      <p:bldP spid="65" grpId="0"/>
      <p:bldP spid="66" grpId="0"/>
      <p:bldP spid="67" grpId="0" animBg="1"/>
      <p:bldP spid="67" grpId="1" animBg="1"/>
      <p:bldP spid="70" grpId="0" animBg="1"/>
      <p:bldP spid="70" grpId="1" animBg="1"/>
      <p:bldP spid="73" grpId="0" animBg="1"/>
      <p:bldP spid="73" grpId="1" animBg="1"/>
      <p:bldP spid="76" grpId="0" animBg="1"/>
      <p:bldP spid="31" grpId="0"/>
      <p:bldP spid="78" grpId="0" animBg="1"/>
      <p:bldP spid="78" grpId="1" animBg="1"/>
      <p:bldP spid="93" grpId="0" animBg="1"/>
      <p:bldP spid="95" grpId="0" animBg="1"/>
      <p:bldP spid="99" grpId="0" animBg="1"/>
      <p:bldP spid="113" grpId="0"/>
      <p:bldP spid="114" grpId="0"/>
      <p:bldP spid="116" grpId="0"/>
      <p:bldP spid="118" grpId="0" animBg="1"/>
      <p:bldP spid="119" grpId="0" animBg="1"/>
      <p:bldP spid="120" grpId="0"/>
      <p:bldP spid="121" grpId="0"/>
      <p:bldP spid="122" grpId="0"/>
      <p:bldP spid="123" grpId="0"/>
      <p:bldP spid="127" grpId="0" animBg="1"/>
      <p:bldP spid="128" grpId="0" animBg="1"/>
      <p:bldP spid="1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Přímá spojnice 18"/>
          <p:cNvCxnSpPr/>
          <p:nvPr/>
        </p:nvCxnSpPr>
        <p:spPr>
          <a:xfrm>
            <a:off x="2886719" y="3539917"/>
            <a:ext cx="2415185" cy="142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stCxn id="23" idx="0"/>
          </p:cNvCxnSpPr>
          <p:nvPr/>
        </p:nvCxnSpPr>
        <p:spPr>
          <a:xfrm>
            <a:off x="3507178" y="3456719"/>
            <a:ext cx="10238" cy="1753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Ovál 22"/>
          <p:cNvSpPr/>
          <p:nvPr/>
        </p:nvSpPr>
        <p:spPr>
          <a:xfrm>
            <a:off x="3426885" y="3456719"/>
            <a:ext cx="160585" cy="160585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Kvadratická nerovnice a její početní řešení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</p:spPr>
            <p:txBody>
              <a:bodyPr/>
              <a:lstStyle/>
              <a:p>
                <a:pPr marL="514350" indent="-514350">
                  <a:buAutoNum type="romanUcPeriod" startAt="2"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Kvadratická nerovnice bez lineárního členu</a:t>
                </a: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Nerovnici převedeme na nerovnici v součinovém tvaru           </a:t>
                </a:r>
              </a:p>
              <a:p>
                <a:pPr marL="0" indent="0">
                  <a:buNone/>
                </a:pP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	  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pomocí vzorce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   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𝐴</m:t>
                        </m:r>
                      </m:e>
                      <m:sup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−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𝐵</m:t>
                        </m:r>
                      </m:e>
                      <m:sup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= </m:t>
                    </m:r>
                    <m:d>
                      <m:d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𝐴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−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𝐵</m:t>
                        </m:r>
                      </m:e>
                    </m:d>
                    <m:d>
                      <m:d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𝐴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+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𝐵</m:t>
                        </m:r>
                      </m:e>
                    </m:d>
                  </m:oMath>
                </a14:m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>
                    <a:latin typeface="Arial" pitchFamily="34" charset="0"/>
                    <a:cs typeface="Arial" pitchFamily="34" charset="0"/>
                  </a:rPr>
                  <a:t>Př.1</a:t>
                </a:r>
                <a:r>
                  <a:rPr lang="cs-CZ" sz="2400" b="1" dirty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:</a:t>
                </a:r>
                <a:r>
                  <a:rPr lang="cs-CZ" sz="2400" dirty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−81</m:t>
                    </m:r>
                    <m:r>
                      <a:rPr lang="cs-CZ" sz="2400" i="1" smtClean="0">
                        <a:latin typeface="Cambria Math"/>
                        <a:ea typeface="Cambria Math"/>
                      </a:rPr>
                      <m:t>&gt;</m:t>
                    </m:r>
                    <m:r>
                      <a:rPr lang="cs-CZ" sz="2400" i="1">
                        <a:latin typeface="Cambria Math"/>
                      </a:rPr>
                      <m:t>0</m:t>
                    </m:r>
                  </m:oMath>
                </a14:m>
                <a:endParaRPr lang="cs-CZ" sz="2400" dirty="0"/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smtClean="0"/>
                  <a:t>	</a:t>
                </a:r>
                <a:endParaRPr lang="cs-CZ" sz="2400" b="0" dirty="0" smtClean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			</a:t>
                </a: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  <a:blipFill rotWithShape="1">
                <a:blip r:embed="rId2"/>
                <a:stretch>
                  <a:fillRect l="-1175" t="-770" r="-68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2608513" y="2708920"/>
                <a:ext cx="297159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−9</m:t>
                          </m:r>
                        </m:e>
                      </m:d>
                      <m:d>
                        <m:d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+9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</a:rPr>
                        <m:t>&gt;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8513" y="2708920"/>
                <a:ext cx="2971599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2610541" y="4483858"/>
            <a:ext cx="3130053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801600" y="2132856"/>
            <a:ext cx="72008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5452562" y="2957279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156176" y="2708920"/>
                <a:ext cx="200978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nulové body: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=9, 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=−9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6176" y="2708920"/>
                <a:ext cx="2009780" cy="830997"/>
              </a:xfrm>
              <a:prstGeom prst="rect">
                <a:avLst/>
              </a:prstGeom>
              <a:blipFill rotWithShape="1">
                <a:blip r:embed="rId4"/>
                <a:stretch>
                  <a:fillRect l="-4848" t="-5109" r="-39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3149745" y="3646588"/>
                <a:ext cx="1725715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 −9             9 </m:t>
                    </m:r>
                  </m:oMath>
                </a14:m>
                <a:r>
                  <a:rPr lang="cs-CZ" sz="2400" dirty="0" smtClean="0"/>
                  <a:t>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9745" y="3646588"/>
                <a:ext cx="1725715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/>
          <p:cNvCxnSpPr/>
          <p:nvPr/>
        </p:nvCxnSpPr>
        <p:spPr>
          <a:xfrm>
            <a:off x="4644008" y="3456719"/>
            <a:ext cx="0" cy="1605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Ovál 23"/>
          <p:cNvSpPr/>
          <p:nvPr/>
        </p:nvSpPr>
        <p:spPr>
          <a:xfrm>
            <a:off x="4563715" y="3466771"/>
            <a:ext cx="160585" cy="160585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2974204" y="3170585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837061" y="3165691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-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4774669" y="3185459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35" name="Ovál 34"/>
          <p:cNvSpPr/>
          <p:nvPr/>
        </p:nvSpPr>
        <p:spPr>
          <a:xfrm>
            <a:off x="3006148" y="3250611"/>
            <a:ext cx="287193" cy="30766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4820445" y="3262457"/>
            <a:ext cx="287193" cy="30766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2510248" y="4005064"/>
                <a:ext cx="335579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−∞,−9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9,∞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0248" y="4005064"/>
                <a:ext cx="3355790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2709089" y="5229200"/>
                <a:ext cx="3319537" cy="534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  <m:d>
                        <m:d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≤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9089" y="5229200"/>
                <a:ext cx="3319537" cy="53482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Přímá spojnice se šipkou 39"/>
          <p:cNvCxnSpPr/>
          <p:nvPr/>
        </p:nvCxnSpPr>
        <p:spPr>
          <a:xfrm>
            <a:off x="5866038" y="5505283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6588224" y="5229200"/>
                <a:ext cx="2664296" cy="882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nulové body: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e>
                    </m:rad>
                    <m:r>
                      <a:rPr lang="cs-CZ" sz="2400" i="1">
                        <a:latin typeface="Cambria Math"/>
                      </a:rPr>
                      <m:t>, 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=−</m:t>
                    </m:r>
                    <m:rad>
                      <m:radPr>
                        <m:degHide m:val="on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e>
                    </m:rad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8224" y="5229200"/>
                <a:ext cx="2664296" cy="882934"/>
              </a:xfrm>
              <a:prstGeom prst="rect">
                <a:avLst/>
              </a:prstGeom>
              <a:blipFill rotWithShape="1">
                <a:blip r:embed="rId8"/>
                <a:stretch>
                  <a:fillRect l="-3661" t="-48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Přímá spojnice 41"/>
          <p:cNvCxnSpPr/>
          <p:nvPr/>
        </p:nvCxnSpPr>
        <p:spPr>
          <a:xfrm>
            <a:off x="3036767" y="6035279"/>
            <a:ext cx="2415185" cy="142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3539272" y="5947614"/>
            <a:ext cx="10238" cy="1753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4775226" y="5960293"/>
            <a:ext cx="10238" cy="1753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Ovál 44"/>
          <p:cNvSpPr/>
          <p:nvPr/>
        </p:nvSpPr>
        <p:spPr>
          <a:xfrm>
            <a:off x="4700052" y="5969281"/>
            <a:ext cx="160585" cy="160585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3469217" y="5954985"/>
            <a:ext cx="160585" cy="160585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3023907" y="6060558"/>
                <a:ext cx="2303319" cy="51360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 −</m:t>
                    </m:r>
                    <m:rad>
                      <m:radPr>
                        <m:degHide m:val="on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e>
                    </m:rad>
                    <m:r>
                      <a:rPr lang="cs-CZ" sz="2400" b="0" i="1" smtClean="0">
                        <a:latin typeface="Cambria Math"/>
                      </a:rPr>
                      <m:t>             </m:t>
                    </m:r>
                    <m:rad>
                      <m:radPr>
                        <m:degHide m:val="on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e>
                    </m:rad>
                    <m:r>
                      <a:rPr lang="cs-CZ" sz="2400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3907" y="6060558"/>
                <a:ext cx="2303319" cy="51360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400347" y="4767534"/>
                <a:ext cx="5147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Př. 2 </a:t>
                </a:r>
                <a:r>
                  <a:rPr lang="cs-CZ" sz="2400" dirty="0" smtClean="0"/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/>
                  <a:t>: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−2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≤0</m:t>
                    </m:r>
                  </m:oMath>
                </a14:m>
                <a:r>
                  <a:rPr lang="cs-CZ" sz="2400" dirty="0" smtClean="0"/>
                  <a:t> </a:t>
                </a:r>
                <a:endParaRPr lang="cs-CZ" sz="2400" b="1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7" y="4767534"/>
                <a:ext cx="5147714" cy="461665"/>
              </a:xfrm>
              <a:prstGeom prst="rect">
                <a:avLst/>
              </a:prstGeom>
              <a:blipFill rotWithShape="1">
                <a:blip r:embed="rId10"/>
                <a:stretch>
                  <a:fillRect l="-1896" t="-9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ovéPole 48"/>
          <p:cNvSpPr txBox="1"/>
          <p:nvPr/>
        </p:nvSpPr>
        <p:spPr>
          <a:xfrm>
            <a:off x="3079298" y="5598893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3857846" y="5673957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-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4964041" y="5695602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52" name="Ovál 51"/>
          <p:cNvSpPr/>
          <p:nvPr/>
        </p:nvSpPr>
        <p:spPr>
          <a:xfrm>
            <a:off x="3869005" y="5741906"/>
            <a:ext cx="287193" cy="30766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5580112" y="6122943"/>
                <a:ext cx="2257861" cy="5331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  <m:r>
                            <a:rPr lang="cs-CZ" sz="2400" i="1">
                              <a:latin typeface="Cambria Math"/>
                            </a:rPr>
                            <m:t>, </m:t>
                          </m:r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0112" y="6122943"/>
                <a:ext cx="2257861" cy="533159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8" name="Přímá spojnice 37"/>
          <p:cNvCxnSpPr/>
          <p:nvPr/>
        </p:nvCxnSpPr>
        <p:spPr>
          <a:xfrm>
            <a:off x="5740594" y="6656102"/>
            <a:ext cx="1963273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793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" grpId="0" build="p"/>
      <p:bldP spid="15" grpId="0"/>
      <p:bldP spid="18" grpId="0"/>
      <p:bldP spid="27" grpId="0"/>
      <p:bldP spid="24" grpId="0" animBg="1"/>
      <p:bldP spid="32" grpId="0"/>
      <p:bldP spid="33" grpId="0"/>
      <p:bldP spid="34" grpId="0"/>
      <p:bldP spid="35" grpId="0" animBg="1"/>
      <p:bldP spid="36" grpId="0" animBg="1"/>
      <p:bldP spid="37" grpId="0"/>
      <p:bldP spid="39" grpId="0"/>
      <p:bldP spid="41" grpId="0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52" grpId="0" animBg="1"/>
      <p:bldP spid="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91264" cy="5217443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III. Kvadratická nerovnice úplná</a:t>
            </a:r>
          </a:p>
          <a:p>
            <a:pPr marL="0" indent="0">
              <a:buNone/>
            </a:pPr>
            <a:endParaRPr lang="cs-CZ" sz="2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24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Nerovnici převedeme na nerovnici v součinovém tvaru           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	   pomocí vzorce pro rozklad kvadratického trojčlenu na součin kořenových </a:t>
            </a:r>
            <a:r>
              <a:rPr lang="cs-CZ" sz="24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činitelů</a:t>
            </a: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Kvadratická nerovnice a její početní řešení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766738" y="2780927"/>
            <a:ext cx="72008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259632" y="3429000"/>
                <a:ext cx="5472608" cy="461665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𝑎</m:t>
                      </m:r>
                      <m:sSup>
                        <m:sSupPr>
                          <m:ctrlP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e>
                        <m:sup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+</m:t>
                      </m:r>
                      <m:r>
                        <a:rPr lang="cs-CZ" sz="2400" i="1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𝑏𝑥</m:t>
                      </m:r>
                      <m:r>
                        <a:rPr lang="cs-CZ" sz="2400" i="1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+</m:t>
                      </m:r>
                      <m:r>
                        <a:rPr lang="cs-CZ" sz="2400" i="1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𝑐</m:t>
                      </m:r>
                      <m:r>
                        <a:rPr lang="cs-CZ" sz="2400" i="1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r>
                        <a:rPr lang="cs-CZ" sz="2400" i="1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𝑎</m:t>
                      </m:r>
                      <m:d>
                        <m:dPr>
                          <m:ctrlP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3429000"/>
                <a:ext cx="5472608" cy="461665"/>
              </a:xfrm>
              <a:prstGeom prst="rect">
                <a:avLst/>
              </a:prstGeom>
              <a:blipFill rotWithShape="1">
                <a:blip r:embed="rId2"/>
                <a:stretch>
                  <a:fillRect b="-2667"/>
                </a:stretch>
              </a:blipFill>
              <a:ln w="127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Čárový popisek 2 25"/>
          <p:cNvSpPr/>
          <p:nvPr/>
        </p:nvSpPr>
        <p:spPr>
          <a:xfrm>
            <a:off x="1499351" y="4581128"/>
            <a:ext cx="2509989" cy="1296144"/>
          </a:xfrm>
          <a:prstGeom prst="borderCallout2">
            <a:avLst>
              <a:gd name="adj1" fmla="val 23231"/>
              <a:gd name="adj2" fmla="val -3329"/>
              <a:gd name="adj3" fmla="val -10884"/>
              <a:gd name="adj4" fmla="val -29408"/>
              <a:gd name="adj5" fmla="val -63585"/>
              <a:gd name="adj6" fmla="val 3635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oeficient kvadratického členu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Ovál 26"/>
          <p:cNvSpPr/>
          <p:nvPr/>
        </p:nvSpPr>
        <p:spPr>
          <a:xfrm>
            <a:off x="1619672" y="3479812"/>
            <a:ext cx="360040" cy="360040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3707111" y="3491735"/>
            <a:ext cx="360040" cy="360040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nice 29"/>
          <p:cNvCxnSpPr/>
          <p:nvPr/>
        </p:nvCxnSpPr>
        <p:spPr>
          <a:xfrm flipH="1">
            <a:off x="3347864" y="3890665"/>
            <a:ext cx="432048" cy="618455"/>
          </a:xfrm>
          <a:prstGeom prst="line">
            <a:avLst/>
          </a:prstGeom>
          <a:ln w="19050">
            <a:solidFill>
              <a:srgbClr val="990033"/>
            </a:solidFill>
            <a:headEnd type="triangl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" name="Ovál 30"/>
          <p:cNvSpPr/>
          <p:nvPr/>
        </p:nvSpPr>
        <p:spPr>
          <a:xfrm>
            <a:off x="4649046" y="3504934"/>
            <a:ext cx="360040" cy="36004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990033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5796136" y="3543615"/>
            <a:ext cx="360040" cy="36004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92D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Čárový popisek 2 32"/>
              <p:cNvSpPr/>
              <p:nvPr/>
            </p:nvSpPr>
            <p:spPr>
              <a:xfrm>
                <a:off x="4644008" y="4725144"/>
                <a:ext cx="3888432" cy="936104"/>
              </a:xfrm>
              <a:prstGeom prst="borderCallout2">
                <a:avLst>
                  <a:gd name="adj1" fmla="val 16336"/>
                  <a:gd name="adj2" fmla="val -839"/>
                  <a:gd name="adj3" fmla="val -21227"/>
                  <a:gd name="adj4" fmla="val -5339"/>
                  <a:gd name="adj5" fmla="val -83505"/>
                  <a:gd name="adj6" fmla="val 2279"/>
                </a:avLst>
              </a:prstGeom>
              <a:ln>
                <a:solidFill>
                  <a:srgbClr val="00B0F0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indent="0" algn="ctr">
                  <a:buNone/>
                </a:pP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k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ořeny kvadratické rovnice </a:t>
                </a:r>
                <a14:m>
                  <m:oMath xmlns:m="http://schemas.openxmlformats.org/officeDocument/2006/math"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𝑎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+</m:t>
                    </m:r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𝑏𝑥</m:t>
                    </m:r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+</m:t>
                    </m:r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𝑐</m:t>
                    </m:r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=0</m:t>
                    </m:r>
                  </m:oMath>
                </a14:m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3" name="Čárový popisek 2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4725144"/>
                <a:ext cx="3888432" cy="936104"/>
              </a:xfrm>
              <a:prstGeom prst="borderCallout2">
                <a:avLst>
                  <a:gd name="adj1" fmla="val 16336"/>
                  <a:gd name="adj2" fmla="val -839"/>
                  <a:gd name="adj3" fmla="val -21227"/>
                  <a:gd name="adj4" fmla="val -5339"/>
                  <a:gd name="adj5" fmla="val -83505"/>
                  <a:gd name="adj6" fmla="val 2279"/>
                </a:avLst>
              </a:prstGeom>
              <a:blipFill rotWithShape="1">
                <a:blip r:embed="rId3"/>
                <a:stretch>
                  <a:fillRect r="-2659"/>
                </a:stretch>
              </a:blipFill>
              <a:ln>
                <a:solidFill>
                  <a:srgbClr val="00B0F0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Přímá spojnice 33"/>
          <p:cNvCxnSpPr/>
          <p:nvPr/>
        </p:nvCxnSpPr>
        <p:spPr>
          <a:xfrm flipH="1">
            <a:off x="5526077" y="3962673"/>
            <a:ext cx="432048" cy="618455"/>
          </a:xfrm>
          <a:prstGeom prst="line">
            <a:avLst/>
          </a:prstGeom>
          <a:ln w="19050">
            <a:solidFill>
              <a:srgbClr val="00B0F0"/>
            </a:solidFill>
            <a:headEnd type="triangl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2301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26" grpId="0" animBg="1"/>
      <p:bldP spid="27" grpId="0" animBg="1"/>
      <p:bldP spid="28" grpId="0" animBg="1"/>
      <p:bldP spid="31" grpId="0" animBg="1"/>
      <p:bldP spid="32" grpId="0" animBg="1"/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908720"/>
                <a:ext cx="8147248" cy="578174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b="1" dirty="0" smtClean="0"/>
                  <a:t>Př. 1 </a:t>
                </a:r>
                <a:r>
                  <a:rPr lang="cs-CZ" sz="2400" dirty="0" smtClean="0"/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  <m:r>
                      <a:rPr lang="cs-CZ" sz="2400" b="0" i="0" smtClean="0">
                        <a:latin typeface="Cambria Math"/>
                        <a:ea typeface="Cambria Math"/>
                      </a:rPr>
                      <m:t>:   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−5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−3&gt;0</m:t>
                    </m:r>
                  </m:oMath>
                </a14:m>
                <a:endParaRPr lang="cs-CZ" sz="2400" b="1" dirty="0" smtClean="0"/>
              </a:p>
              <a:p>
                <a:pPr marL="0" indent="0">
                  <a:buNone/>
                </a:pPr>
                <a:endParaRPr lang="cs-CZ" sz="2400" b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908720"/>
                <a:ext cx="8147248" cy="5781747"/>
              </a:xfrm>
              <a:blipFill rotWithShape="1">
                <a:blip r:embed="rId2"/>
                <a:stretch>
                  <a:fillRect l="-150" t="-8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Kvadratická nerovnice a její početní řešení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066335" y="4077072"/>
                <a:ext cx="3329254" cy="9221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2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−3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&gt;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6335" y="4077072"/>
                <a:ext cx="3329254" cy="92217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se šipkou 14"/>
          <p:cNvCxnSpPr/>
          <p:nvPr/>
        </p:nvCxnSpPr>
        <p:spPr>
          <a:xfrm>
            <a:off x="1181471" y="4538160"/>
            <a:ext cx="884864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84346" y="1397967"/>
                <a:ext cx="68593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/>
                  <a:t>I. Řešíme kvadratickou rovnici 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latin typeface="Cambria Math"/>
                      </a:rPr>
                      <m:t>2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−5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−3=0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346" y="1397967"/>
                <a:ext cx="6859310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1333" t="-9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lačítko akce: Vlastní 18">
            <a:hlinkClick r:id="rId5" action="ppaction://hlinksldjump" highlightClick="1"/>
          </p:cNvPr>
          <p:cNvSpPr/>
          <p:nvPr/>
        </p:nvSpPr>
        <p:spPr>
          <a:xfrm>
            <a:off x="4376440" y="1859632"/>
            <a:ext cx="2970420" cy="432052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Výpočet kořenů KR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808069" y="1738712"/>
                <a:ext cx="2022319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i="1">
                          <a:solidFill>
                            <a:srgbClr val="00B0F0"/>
                          </a:solidFill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2400" i="1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400" i="1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069" y="1738712"/>
                <a:ext cx="2022319" cy="78380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2559126" y="1899781"/>
                <a:ext cx="139330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i="1">
                          <a:solidFill>
                            <a:srgbClr val="00B0F0"/>
                          </a:solidFill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9126" y="1899781"/>
                <a:ext cx="1393301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087614" y="3142944"/>
                <a:ext cx="28779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𝑎</m:t>
                      </m:r>
                      <m:d>
                        <m:dPr>
                          <m:ctrlP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614" y="3142944"/>
                <a:ext cx="2877921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ovéPole 24"/>
          <p:cNvSpPr txBox="1"/>
          <p:nvPr/>
        </p:nvSpPr>
        <p:spPr>
          <a:xfrm>
            <a:off x="621170" y="2463248"/>
            <a:ext cx="6662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II. Sestavíme rozklad kvadratického trojčlenu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4346" y="3717032"/>
            <a:ext cx="7984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III. Zapíšeme kvadratickou nerovnici v součinovém tvaru</a:t>
            </a:r>
            <a:endParaRPr lang="cs-CZ" sz="24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5652120" y="4394144"/>
            <a:ext cx="0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699018" y="4307327"/>
                <a:ext cx="4680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:2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9018" y="4307327"/>
                <a:ext cx="468052" cy="461665"/>
              </a:xfrm>
              <a:prstGeom prst="rect">
                <a:avLst/>
              </a:prstGeom>
              <a:blipFill rotWithShape="1">
                <a:blip r:embed="rId10"/>
                <a:stretch>
                  <a:fillRect r="-64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926791" y="4736885"/>
                <a:ext cx="3329254" cy="9221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−3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&gt;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6791" y="4736885"/>
                <a:ext cx="3329254" cy="92217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/>
          <p:cNvCxnSpPr/>
          <p:nvPr/>
        </p:nvCxnSpPr>
        <p:spPr>
          <a:xfrm>
            <a:off x="5107557" y="5220045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5853012" y="4915734"/>
                <a:ext cx="2886814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n. b.: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=3, 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1</m:t>
                        </m:r>
                      </m:num>
                      <m:den>
                        <m: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den>
                    </m:f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3012" y="4915734"/>
                <a:ext cx="2886814" cy="613886"/>
              </a:xfrm>
              <a:prstGeom prst="rect">
                <a:avLst/>
              </a:prstGeom>
              <a:blipFill rotWithShape="1">
                <a:blip r:embed="rId12"/>
                <a:stretch>
                  <a:fillRect l="-3165" b="-89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Přímá spojnice 27"/>
          <p:cNvCxnSpPr/>
          <p:nvPr/>
        </p:nvCxnSpPr>
        <p:spPr>
          <a:xfrm>
            <a:off x="1033718" y="5693414"/>
            <a:ext cx="2415185" cy="142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648148" y="5585402"/>
            <a:ext cx="0" cy="2160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2699792" y="5592549"/>
            <a:ext cx="0" cy="2160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1302281" y="5808573"/>
                <a:ext cx="1528107" cy="6138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cs typeface="Arial" pitchFamily="34" charset="0"/>
                      </a:rPr>
                      <m:t>−</m:t>
                    </m:r>
                    <m:f>
                      <m:fPr>
                        <m:ctrlPr>
                          <a:rPr lang="cs-CZ" sz="2400" i="1"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  <a:cs typeface="Arial" pitchFamily="34" charset="0"/>
                          </a:rPr>
                          <m:t>1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  <a:cs typeface="Arial" pitchFamily="34" charset="0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           3</m:t>
                    </m:r>
                    <m:r>
                      <a:rPr lang="cs-CZ" sz="2400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2281" y="5808573"/>
                <a:ext cx="1528107" cy="613886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Ovál 30"/>
          <p:cNvSpPr/>
          <p:nvPr/>
        </p:nvSpPr>
        <p:spPr>
          <a:xfrm>
            <a:off x="1567855" y="5627416"/>
            <a:ext cx="160585" cy="160585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2619499" y="5627416"/>
            <a:ext cx="160585" cy="160585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1060765" y="5260024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926791" y="5267861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-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2895478" y="5322501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36" name="Ovál 35"/>
          <p:cNvSpPr/>
          <p:nvPr/>
        </p:nvSpPr>
        <p:spPr>
          <a:xfrm>
            <a:off x="1051807" y="5299021"/>
            <a:ext cx="360040" cy="360040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2895478" y="5347669"/>
            <a:ext cx="360040" cy="360040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4180641" y="5513224"/>
                <a:ext cx="3504806" cy="9221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−∞,−</m:t>
                          </m:r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latin typeface="Cambria Math"/>
                                  <a:cs typeface="Arial" pitchFamily="34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  <a:cs typeface="Arial" pitchFamily="34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3,∞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0641" y="5513224"/>
                <a:ext cx="3504806" cy="922176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Přímá spojnice 38"/>
          <p:cNvCxnSpPr/>
          <p:nvPr/>
        </p:nvCxnSpPr>
        <p:spPr>
          <a:xfrm>
            <a:off x="4287984" y="6451496"/>
            <a:ext cx="3255671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3448903" y="2912688"/>
                <a:ext cx="3924436" cy="9221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2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d>
                            <m:dPr>
                              <m:ctrlPr>
                                <a:rPr lang="cs-CZ" sz="2400" i="1" smtClean="0">
                                  <a:latin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solidFill>
                                    <a:srgbClr val="00B0F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sz="240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cs typeface="Arial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cs typeface="Arial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cs typeface="Arial" pitchFamily="34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</m:d>
                      <m:d>
                        <m:dPr>
                          <m:ctrlP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−3</m:t>
                          </m:r>
                        </m:e>
                      </m:d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8903" y="2912688"/>
                <a:ext cx="3924436" cy="922176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6633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3" grpId="0"/>
      <p:bldP spid="17" grpId="0"/>
      <p:bldP spid="19" grpId="0" animBg="1"/>
      <p:bldP spid="21" grpId="0"/>
      <p:bldP spid="22" grpId="0"/>
      <p:bldP spid="23" grpId="0"/>
      <p:bldP spid="25" grpId="0"/>
      <p:bldP spid="16" grpId="0"/>
      <p:bldP spid="9" grpId="0"/>
      <p:bldP spid="20" grpId="0"/>
      <p:bldP spid="27" grpId="0"/>
      <p:bldP spid="30" grpId="0"/>
      <p:bldP spid="31" grpId="0" animBg="1"/>
      <p:bldP spid="32" grpId="0" animBg="1"/>
      <p:bldP spid="33" grpId="0"/>
      <p:bldP spid="34" grpId="0"/>
      <p:bldP spid="35" grpId="0"/>
      <p:bldP spid="36" grpId="0" animBg="1"/>
      <p:bldP spid="37" grpId="0" animBg="1"/>
      <p:bldP spid="38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34356" y="2156249"/>
                <a:ext cx="3816424" cy="8827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𝑎𝑐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356" y="2156249"/>
                <a:ext cx="3816424" cy="88274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805560" y="1700808"/>
                <a:ext cx="257730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>
                          <a:latin typeface="Cambria Math"/>
                        </a:rPr>
                        <m:t>2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</a:rPr>
                        <m:t>−5</m:t>
                      </m:r>
                      <m:r>
                        <a:rPr lang="cs-CZ" sz="2400" i="1">
                          <a:latin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</a:rPr>
                        <m:t>−3=0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560" y="1700808"/>
                <a:ext cx="2577309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139952" y="2156249"/>
                <a:ext cx="4464496" cy="9021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5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sz="24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sz="24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−5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−4∙2∙</m:t>
                              </m:r>
                              <m:d>
                                <m:d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−3</m:t>
                                  </m:r>
                                </m:e>
                              </m:d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2156249"/>
                <a:ext cx="4464496" cy="90217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50621" y="3429000"/>
                <a:ext cx="2989331" cy="895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5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25+24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4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621" y="3429000"/>
                <a:ext cx="2989331" cy="89524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851920" y="3429000"/>
                <a:ext cx="2016224" cy="895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5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49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4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3429000"/>
                <a:ext cx="2016224" cy="89524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508104" y="3429000"/>
                <a:ext cx="1368152" cy="791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5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±7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4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3429000"/>
                <a:ext cx="1368152" cy="79130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se šipkou 9"/>
          <p:cNvCxnSpPr/>
          <p:nvPr/>
        </p:nvCxnSpPr>
        <p:spPr>
          <a:xfrm flipV="1">
            <a:off x="1475656" y="4869160"/>
            <a:ext cx="884864" cy="29121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475656" y="5229200"/>
            <a:ext cx="812856" cy="288032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310805" y="5261412"/>
                <a:ext cx="13681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0805" y="5261412"/>
                <a:ext cx="1368152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360520" y="4454325"/>
                <a:ext cx="1512168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0520" y="4454325"/>
                <a:ext cx="1512168" cy="783804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lačítko akce: Návrat 14">
            <a:hlinkClick r:id="rId10" action="ppaction://hlinksldjump" highlightClick="1"/>
          </p:cNvPr>
          <p:cNvSpPr/>
          <p:nvPr/>
        </p:nvSpPr>
        <p:spPr>
          <a:xfrm>
            <a:off x="4834292" y="5373216"/>
            <a:ext cx="503827" cy="505203"/>
          </a:xfrm>
          <a:prstGeom prst="actionButtonRetur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277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908720"/>
                <a:ext cx="8147248" cy="578174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b="1" dirty="0" smtClean="0"/>
                  <a:t>Př. 2 </a:t>
                </a:r>
                <a:r>
                  <a:rPr lang="cs-CZ" sz="2400" dirty="0" smtClean="0"/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  <m:r>
                      <a:rPr lang="cs-CZ" sz="2400" b="0" i="0" smtClean="0">
                        <a:latin typeface="Cambria Math"/>
                        <a:ea typeface="Cambria Math"/>
                      </a:rPr>
                      <m:t>: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   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5</m:t>
                        </m:r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sz="2400" i="1">
                        <a:latin typeface="Cambria Math"/>
                        <a:ea typeface="Cambria Math"/>
                      </a:rPr>
                      <m:t>+3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−36≤0</m:t>
                    </m:r>
                  </m:oMath>
                </a14:m>
                <a:endParaRPr lang="cs-CZ" sz="2400" b="1" dirty="0" smtClean="0"/>
              </a:p>
              <a:p>
                <a:pPr marL="0" indent="0">
                  <a:buNone/>
                </a:pPr>
                <a:endParaRPr lang="cs-CZ" sz="2400" b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908720"/>
                <a:ext cx="8147248" cy="5781747"/>
              </a:xfrm>
              <a:blipFill rotWithShape="1">
                <a:blip r:embed="rId2"/>
                <a:stretch>
                  <a:fillRect l="-150" t="-8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Kvadratická nerovnice a její početní řešení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661330" y="4077072"/>
                <a:ext cx="3866709" cy="9221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chemeClr val="tx1"/>
                          </a:solidFill>
                          <a:latin typeface="Cambria Math"/>
                          <a:cs typeface="Arial" pitchFamily="34" charset="0"/>
                        </a:rPr>
                        <m:t>5</m:t>
                      </m:r>
                      <m:d>
                        <m:d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+3</m:t>
                          </m:r>
                        </m:e>
                      </m:d>
                      <m:d>
                        <m:dPr>
                          <m:ctrlP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12</m:t>
                              </m:r>
                            </m:num>
                            <m:den>
                              <m:r>
                                <a:rPr lang="cs-CZ" sz="2400" i="1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≤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1330" y="4077072"/>
                <a:ext cx="3866709" cy="92217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se šipkou 14"/>
          <p:cNvCxnSpPr/>
          <p:nvPr/>
        </p:nvCxnSpPr>
        <p:spPr>
          <a:xfrm>
            <a:off x="1033718" y="4538160"/>
            <a:ext cx="884864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84346" y="1397967"/>
                <a:ext cx="68593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/>
                  <a:t>I. Řešíme kvadratickou rovnici 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</a:rPr>
                      <m:t>5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+3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−36=0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346" y="1397967"/>
                <a:ext cx="6859310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1333" t="-9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lačítko akce: Vlastní 18">
            <a:hlinkClick r:id="rId5" action="ppaction://hlinksldjump" highlightClick="1"/>
          </p:cNvPr>
          <p:cNvSpPr/>
          <p:nvPr/>
        </p:nvSpPr>
        <p:spPr>
          <a:xfrm>
            <a:off x="4376440" y="1859632"/>
            <a:ext cx="2970420" cy="432052"/>
          </a:xfrm>
          <a:prstGeom prst="actionButtonBlank">
            <a:avLst/>
          </a:prstGeom>
          <a:solidFill>
            <a:srgbClr val="00B0F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Výpočet kořenů KR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873159" y="1893124"/>
                <a:ext cx="13681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00B0F0"/>
                          </a:solidFill>
                          <a:latin typeface="Cambria Math"/>
                        </a:rPr>
                        <m:t>−3</m:t>
                      </m:r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159" y="1893124"/>
                <a:ext cx="1368152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2209604" y="1668949"/>
                <a:ext cx="1512168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12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9604" y="1668949"/>
                <a:ext cx="1512168" cy="78380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087614" y="3142944"/>
                <a:ext cx="28779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𝑎</m:t>
                      </m:r>
                      <m:d>
                        <m:dPr>
                          <m:ctrlP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614" y="3142944"/>
                <a:ext cx="2877921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ovéPole 23"/>
              <p:cNvSpPr txBox="1"/>
              <p:nvPr/>
            </p:nvSpPr>
            <p:spPr>
              <a:xfrm>
                <a:off x="3433371" y="2850331"/>
                <a:ext cx="3924436" cy="9221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5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d>
                            <m:dPr>
                              <m:ctrlPr>
                                <a:rPr lang="cs-CZ" sz="2400" i="1" smtClean="0">
                                  <a:latin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solidFill>
                                    <a:srgbClr val="00B0F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−</m:t>
                              </m:r>
                              <m:r>
                                <a:rPr lang="cs-CZ" sz="2400" b="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3</m:t>
                              </m:r>
                            </m:e>
                          </m:d>
                        </m:e>
                      </m:d>
                      <m:d>
                        <m:dPr>
                          <m:ctrlP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12</m:t>
                              </m:r>
                            </m:num>
                            <m:den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3371" y="2850331"/>
                <a:ext cx="3924436" cy="92217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ovéPole 24"/>
          <p:cNvSpPr txBox="1"/>
          <p:nvPr/>
        </p:nvSpPr>
        <p:spPr>
          <a:xfrm>
            <a:off x="684346" y="2452753"/>
            <a:ext cx="6662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II. Sestavíme rozklad kvadratického trojčlenu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4346" y="3717032"/>
            <a:ext cx="7984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III. Zapíšeme kvadratickou nerovnici v součinovém tvaru</a:t>
            </a:r>
            <a:endParaRPr lang="cs-CZ" sz="24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6167070" y="4394144"/>
            <a:ext cx="0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167070" y="4307327"/>
                <a:ext cx="4680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:5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7070" y="4307327"/>
                <a:ext cx="468052" cy="461665"/>
              </a:xfrm>
              <a:prstGeom prst="rect">
                <a:avLst/>
              </a:prstGeom>
              <a:blipFill rotWithShape="1">
                <a:blip r:embed="rId10"/>
                <a:stretch>
                  <a:fillRect r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728440" y="4761589"/>
                <a:ext cx="3329254" cy="9221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+3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</a:rPr>
                                <m:t>12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≤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8440" y="4761589"/>
                <a:ext cx="3329254" cy="92217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/>
          <p:cNvCxnSpPr/>
          <p:nvPr/>
        </p:nvCxnSpPr>
        <p:spPr>
          <a:xfrm>
            <a:off x="5107557" y="5220045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5683621" y="4936739"/>
                <a:ext cx="3174252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n. b.: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=−3, 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400" i="1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1</m:t>
                        </m:r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Arial" pitchFamily="34" charset="0"/>
                          </a:rPr>
                          <m:t>5</m:t>
                        </m:r>
                      </m:den>
                    </m:f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3621" y="4936739"/>
                <a:ext cx="3174252" cy="613886"/>
              </a:xfrm>
              <a:prstGeom prst="rect">
                <a:avLst/>
              </a:prstGeom>
              <a:blipFill rotWithShape="1">
                <a:blip r:embed="rId12"/>
                <a:stretch>
                  <a:fillRect l="-2879" b="-89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Přímá spojnice 27"/>
          <p:cNvCxnSpPr/>
          <p:nvPr/>
        </p:nvCxnSpPr>
        <p:spPr>
          <a:xfrm>
            <a:off x="1033718" y="5693414"/>
            <a:ext cx="2415185" cy="142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648148" y="5585402"/>
            <a:ext cx="0" cy="2160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2699792" y="5592549"/>
            <a:ext cx="0" cy="2160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1302281" y="5808573"/>
                <a:ext cx="1528107" cy="6138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cs typeface="Arial" pitchFamily="34" charset="0"/>
                      </a:rPr>
                      <m:t>−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3           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12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cs typeface="Arial" pitchFamily="34" charset="0"/>
                          </a:rPr>
                          <m:t>5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2281" y="5808573"/>
                <a:ext cx="1528107" cy="613886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Ovál 30"/>
          <p:cNvSpPr/>
          <p:nvPr/>
        </p:nvSpPr>
        <p:spPr>
          <a:xfrm>
            <a:off x="1567855" y="5627416"/>
            <a:ext cx="160585" cy="160585"/>
          </a:xfrm>
          <a:prstGeom prst="ellipse">
            <a:avLst/>
          </a:prstGeom>
          <a:solidFill>
            <a:schemeClr val="tx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2619499" y="5627416"/>
            <a:ext cx="160585" cy="160585"/>
          </a:xfrm>
          <a:prstGeom prst="ellipse">
            <a:avLst/>
          </a:prstGeom>
          <a:solidFill>
            <a:schemeClr val="tx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1060765" y="5260024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926791" y="5267861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-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2830388" y="5322501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37" name="Ovál 36"/>
          <p:cNvSpPr/>
          <p:nvPr/>
        </p:nvSpPr>
        <p:spPr>
          <a:xfrm>
            <a:off x="1886314" y="5347669"/>
            <a:ext cx="360040" cy="360040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4180641" y="5513224"/>
                <a:ext cx="2159822" cy="7861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3,</m:t>
                          </m:r>
                          <m:f>
                            <m:f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12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den>
                          </m:f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0641" y="5513224"/>
                <a:ext cx="2159822" cy="786177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Přímá spojnice 38"/>
          <p:cNvCxnSpPr/>
          <p:nvPr/>
        </p:nvCxnSpPr>
        <p:spPr>
          <a:xfrm>
            <a:off x="4296623" y="6525344"/>
            <a:ext cx="1870447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310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3" grpId="0"/>
      <p:bldP spid="17" grpId="0"/>
      <p:bldP spid="19" grpId="0" animBg="1"/>
      <p:bldP spid="21" grpId="0"/>
      <p:bldP spid="22" grpId="0"/>
      <p:bldP spid="23" grpId="0"/>
      <p:bldP spid="24" grpId="0"/>
      <p:bldP spid="25" grpId="0"/>
      <p:bldP spid="16" grpId="0"/>
      <p:bldP spid="9" grpId="0"/>
      <p:bldP spid="20" grpId="0"/>
      <p:bldP spid="27" grpId="0"/>
      <p:bldP spid="30" grpId="0"/>
      <p:bldP spid="31" grpId="0" animBg="1"/>
      <p:bldP spid="32" grpId="0" animBg="1"/>
      <p:bldP spid="33" grpId="0"/>
      <p:bldP spid="34" grpId="0"/>
      <p:bldP spid="35" grpId="0"/>
      <p:bldP spid="37" grpId="0" animBg="1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34356" y="2156249"/>
                <a:ext cx="3816424" cy="8827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𝑎𝑐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356" y="2156249"/>
                <a:ext cx="3816424" cy="88274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805560" y="1700808"/>
                <a:ext cx="274722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5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ea typeface="Cambria Math"/>
                        </a:rPr>
                        <m:t>+3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−36=0</m:t>
                      </m:r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560" y="1700808"/>
                <a:ext cx="2747227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139952" y="2156249"/>
                <a:ext cx="4464496" cy="8972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−3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e>
                                <m:sup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−4∙5∙</m:t>
                              </m:r>
                              <m:d>
                                <m:d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−36</m:t>
                                  </m:r>
                                </m:e>
                              </m:d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∙5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2156249"/>
                <a:ext cx="4464496" cy="89723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50621" y="3429000"/>
                <a:ext cx="2989331" cy="895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−3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9+720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10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621" y="3429000"/>
                <a:ext cx="2989331" cy="89524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851920" y="3429000"/>
                <a:ext cx="2016224" cy="895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−3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729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10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3429000"/>
                <a:ext cx="2016224" cy="89524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712440" y="3501008"/>
                <a:ext cx="1667871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−3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±27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10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2440" y="3501008"/>
                <a:ext cx="1667871" cy="78617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se šipkou 9"/>
          <p:cNvCxnSpPr/>
          <p:nvPr/>
        </p:nvCxnSpPr>
        <p:spPr>
          <a:xfrm flipV="1">
            <a:off x="1475656" y="4869160"/>
            <a:ext cx="884864" cy="29121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475656" y="5229200"/>
            <a:ext cx="812856" cy="288032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288512" y="4556443"/>
                <a:ext cx="13681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=−3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8512" y="4556443"/>
                <a:ext cx="1368152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339752" y="5160370"/>
                <a:ext cx="1512168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12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5160370"/>
                <a:ext cx="1512168" cy="783804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lačítko akce: Návrat 14">
            <a:hlinkClick r:id="rId10" action="ppaction://hlinksldjump" highlightClick="1"/>
          </p:cNvPr>
          <p:cNvSpPr/>
          <p:nvPr/>
        </p:nvSpPr>
        <p:spPr>
          <a:xfrm>
            <a:off x="4834292" y="5373216"/>
            <a:ext cx="503827" cy="505203"/>
          </a:xfrm>
          <a:prstGeom prst="actionButtonRetur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31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08720"/>
                <a:ext cx="8291264" cy="521744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/>
                  <a:t>Př. </a:t>
                </a:r>
                <a:r>
                  <a:rPr lang="cs-CZ" sz="2400" b="1" dirty="0"/>
                  <a:t>3</a:t>
                </a:r>
                <a:r>
                  <a:rPr lang="cs-CZ" sz="2400" b="1" dirty="0" smtClean="0"/>
                  <a:t> </a:t>
                </a:r>
                <a:r>
                  <a:rPr lang="cs-CZ" sz="2400" dirty="0" smtClean="0"/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  <m:r>
                      <a:rPr lang="cs-CZ" sz="2400" b="0" i="0" smtClean="0">
                        <a:latin typeface="Cambria Math"/>
                        <a:ea typeface="Cambria Math"/>
                      </a:rPr>
                      <m:t>:   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−3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−10≤0</m:t>
                    </m:r>
                  </m:oMath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08720"/>
                <a:ext cx="8291264" cy="5217443"/>
              </a:xfrm>
              <a:blipFill rotWithShape="1">
                <a:blip r:embed="rId2"/>
                <a:stretch>
                  <a:fillRect l="-1176" t="-9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Kvadratická nerovnice a její početní řešení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vál 6"/>
          <p:cNvSpPr/>
          <p:nvPr/>
        </p:nvSpPr>
        <p:spPr>
          <a:xfrm>
            <a:off x="2936466" y="908720"/>
            <a:ext cx="552581" cy="552581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Čárový popisek 2 7"/>
              <p:cNvSpPr/>
              <p:nvPr/>
            </p:nvSpPr>
            <p:spPr>
              <a:xfrm>
                <a:off x="5676304" y="1700808"/>
                <a:ext cx="2507959" cy="561256"/>
              </a:xfrm>
              <a:prstGeom prst="borderCallout2">
                <a:avLst>
                  <a:gd name="adj1" fmla="val 53227"/>
                  <a:gd name="adj2" fmla="val -4532"/>
                  <a:gd name="adj3" fmla="val 41376"/>
                  <a:gd name="adj4" fmla="val -59250"/>
                  <a:gd name="adj5" fmla="val -53810"/>
                  <a:gd name="adj6" fmla="val -89799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  <a:cs typeface="Arial" pitchFamily="34" charset="0"/>
                        </a:rPr>
                        <m:t>−3=−5</m:t>
                      </m:r>
                      <m:r>
                        <a:rPr lang="cs-CZ" sz="2400" b="0" i="1" dirty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+</m:t>
                      </m:r>
                      <m:r>
                        <a:rPr lang="cs-CZ" sz="2400" b="0" i="1" dirty="0" smtClean="0">
                          <a:latin typeface="Cambria Math"/>
                          <a:cs typeface="Arial" pitchFamily="34" charset="0"/>
                        </a:rPr>
                        <m:t>2</m:t>
                      </m:r>
                    </m:oMath>
                  </m:oMathPara>
                </a14:m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8" name="Čárový popisek 2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6304" y="1700808"/>
                <a:ext cx="2507959" cy="561256"/>
              </a:xfrm>
              <a:prstGeom prst="borderCallout2">
                <a:avLst>
                  <a:gd name="adj1" fmla="val 53227"/>
                  <a:gd name="adj2" fmla="val -4532"/>
                  <a:gd name="adj3" fmla="val 41376"/>
                  <a:gd name="adj4" fmla="val -59250"/>
                  <a:gd name="adj5" fmla="val -53810"/>
                  <a:gd name="adj6" fmla="val -89799"/>
                </a:avLst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Čárový popisek 2 8"/>
              <p:cNvSpPr/>
              <p:nvPr/>
            </p:nvSpPr>
            <p:spPr>
              <a:xfrm>
                <a:off x="5683621" y="973972"/>
                <a:ext cx="2493327" cy="561256"/>
              </a:xfrm>
              <a:prstGeom prst="borderCallout2">
                <a:avLst>
                  <a:gd name="adj1" fmla="val 56972"/>
                  <a:gd name="adj2" fmla="val 54"/>
                  <a:gd name="adj3" fmla="val -20203"/>
                  <a:gd name="adj4" fmla="val -27079"/>
                  <a:gd name="adj5" fmla="val 4246"/>
                  <a:gd name="adj6" fmla="val -53173"/>
                </a:avLst>
              </a:prstGeom>
              <a:ln>
                <a:solidFill>
                  <a:srgbClr val="00B0F0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  <a:cs typeface="Arial" pitchFamily="34" charset="0"/>
                        </a:rPr>
                        <m:t>−10=</m:t>
                      </m:r>
                      <m:d>
                        <m:dPr>
                          <m:ctrlPr>
                            <a:rPr lang="cs-CZ" sz="2400" b="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dirty="0" smtClean="0">
                              <a:latin typeface="Cambria Math"/>
                              <a:cs typeface="Arial" pitchFamily="34" charset="0"/>
                            </a:rPr>
                            <m:t>−5</m:t>
                          </m:r>
                        </m:e>
                      </m:d>
                      <m:r>
                        <a:rPr lang="cs-CZ" sz="2400" i="1" dirty="0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∙</m:t>
                      </m:r>
                      <m:r>
                        <a:rPr lang="cs-CZ" sz="2400" b="0" i="1" dirty="0" smtClean="0">
                          <a:latin typeface="Cambria Math"/>
                          <a:cs typeface="Arial" pitchFamily="34" charset="0"/>
                        </a:rPr>
                        <m:t>2</m:t>
                      </m:r>
                    </m:oMath>
                  </m:oMathPara>
                </a14:m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" name="Čárový popisek 2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3621" y="973972"/>
                <a:ext cx="2493327" cy="561256"/>
              </a:xfrm>
              <a:prstGeom prst="borderCallout2">
                <a:avLst>
                  <a:gd name="adj1" fmla="val 56972"/>
                  <a:gd name="adj2" fmla="val 54"/>
                  <a:gd name="adj3" fmla="val -20203"/>
                  <a:gd name="adj4" fmla="val -27079"/>
                  <a:gd name="adj5" fmla="val 4246"/>
                  <a:gd name="adj6" fmla="val -53173"/>
                </a:avLst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00B0F0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vál 9"/>
          <p:cNvSpPr/>
          <p:nvPr/>
        </p:nvSpPr>
        <p:spPr>
          <a:xfrm>
            <a:off x="3761460" y="863961"/>
            <a:ext cx="597340" cy="59734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1067405" y="2564904"/>
            <a:ext cx="884864" cy="0"/>
          </a:xfrm>
          <a:prstGeom prst="straightConnector1">
            <a:avLst/>
          </a:prstGeom>
          <a:ln w="19050">
            <a:solidFill>
              <a:srgbClr val="00B0F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1067405" y="2708920"/>
            <a:ext cx="884864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102332" y="2420888"/>
                <a:ext cx="283900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−5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+2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</a:rPr>
                        <m:t>≤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2332" y="2420888"/>
                <a:ext cx="2839001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/>
          <p:cNvCxnSpPr/>
          <p:nvPr/>
        </p:nvCxnSpPr>
        <p:spPr>
          <a:xfrm>
            <a:off x="1033718" y="5693414"/>
            <a:ext cx="2415185" cy="142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1648148" y="5585402"/>
            <a:ext cx="0" cy="2160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2699792" y="5592549"/>
            <a:ext cx="0" cy="2160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1236306" y="5808573"/>
                <a:ext cx="1528107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cs typeface="Arial" pitchFamily="34" charset="0"/>
                      </a:rPr>
                      <m:t>−</m:t>
                    </m:r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2             5</m:t>
                    </m:r>
                    <m:r>
                      <a:rPr lang="cs-CZ" sz="2400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6306" y="5808573"/>
                <a:ext cx="1528107" cy="461665"/>
              </a:xfrm>
              <a:prstGeom prst="rect">
                <a:avLst/>
              </a:prstGeom>
              <a:blipFill rotWithShape="1">
                <a:blip r:embed="rId6"/>
                <a:stretch>
                  <a:fillRect r="-76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Ovál 32"/>
          <p:cNvSpPr/>
          <p:nvPr/>
        </p:nvSpPr>
        <p:spPr>
          <a:xfrm>
            <a:off x="1567855" y="5627416"/>
            <a:ext cx="160585" cy="160585"/>
          </a:xfrm>
          <a:prstGeom prst="ellipse">
            <a:avLst/>
          </a:prstGeom>
          <a:solidFill>
            <a:schemeClr val="tx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2619499" y="5627416"/>
            <a:ext cx="160585" cy="160585"/>
          </a:xfrm>
          <a:prstGeom prst="ellipse">
            <a:avLst/>
          </a:prstGeom>
          <a:solidFill>
            <a:schemeClr val="tx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1060765" y="5260024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926791" y="5267861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-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2895478" y="5322501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38" name="Ovál 37"/>
          <p:cNvSpPr/>
          <p:nvPr/>
        </p:nvSpPr>
        <p:spPr>
          <a:xfrm>
            <a:off x="1886314" y="5347669"/>
            <a:ext cx="360040" cy="360040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4326339" y="5314620"/>
                <a:ext cx="188731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,</m:t>
                          </m:r>
                          <m:r>
                            <a:rPr lang="cs-CZ" sz="240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cs-CZ" sz="2400" dirty="0"/>
                            <m:t> 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6339" y="5314620"/>
                <a:ext cx="1887312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Přímá spojnice 39"/>
          <p:cNvCxnSpPr/>
          <p:nvPr/>
        </p:nvCxnSpPr>
        <p:spPr>
          <a:xfrm>
            <a:off x="4343204" y="5808573"/>
            <a:ext cx="1870447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Zástupný symbol pro obsah 3"/>
              <p:cNvSpPr txBox="1">
                <a:spLocks/>
              </p:cNvSpPr>
              <p:nvPr/>
            </p:nvSpPr>
            <p:spPr bwMode="auto">
              <a:xfrm>
                <a:off x="827584" y="3212976"/>
                <a:ext cx="7853420" cy="1728192"/>
              </a:xfrm>
              <a:prstGeom prst="borderCallout2">
                <a:avLst>
                  <a:gd name="adj1" fmla="val -2928"/>
                  <a:gd name="adj2" fmla="val 2017"/>
                  <a:gd name="adj3" fmla="val -6983"/>
                  <a:gd name="adj4" fmla="val 17797"/>
                  <a:gd name="adj5" fmla="val -21046"/>
                  <a:gd name="adj6" fmla="val 23318"/>
                </a:avLst>
              </a:prstGeom>
              <a:ln w="25400" cap="flat" cmpd="sng" algn="ctr">
                <a:solidFill>
                  <a:srgbClr val="990033"/>
                </a:solidFill>
                <a:prstDash val="solid"/>
                <a:headEnd type="none" w="med" len="med"/>
                <a:tailEnd type="triangle" w="med" len="med"/>
              </a:ln>
              <a:extLst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32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2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•"/>
                  <a:defRPr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400" dirty="0" smtClean="0">
                    <a:cs typeface="Arial" pitchFamily="34" charset="0"/>
                  </a:rPr>
                  <a:t>Poznámka: 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cs typeface="Arial" pitchFamily="34" charset="0"/>
                  </a:rPr>
                  <a:t>Kořeny kvadratické rovnice </a:t>
                </a:r>
                <a14:m>
                  <m:oMath xmlns:m="http://schemas.openxmlformats.org/officeDocument/2006/math">
                    <m:r>
                      <a:rPr lang="cs-CZ" sz="2400">
                        <a:latin typeface="Cambria Math"/>
                        <a:ea typeface="Cambria Math"/>
                      </a:rPr>
                      <m:t>   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sz="2400" i="1">
                        <a:latin typeface="Cambria Math"/>
                        <a:ea typeface="Cambria Math"/>
                      </a:rPr>
                      <m:t>−3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−10=0</m:t>
                    </m:r>
                  </m:oMath>
                </a14:m>
                <a:endParaRPr lang="cs-CZ" sz="2400" dirty="0" smtClean="0"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smtClean="0">
                    <a:cs typeface="Arial" pitchFamily="34" charset="0"/>
                  </a:rPr>
                  <a:t>jsou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b>
                        <m: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  <m:t>1</m:t>
                        </m:r>
                      </m:sub>
                    </m:sSub>
                    <m:r>
                      <a:rPr lang="cs-CZ" sz="2400" i="1" smtClean="0">
                        <a:latin typeface="Cambria Math"/>
                        <a:cs typeface="Arial" pitchFamily="34" charset="0"/>
                      </a:rPr>
                      <m:t>=5,</m:t>
                    </m:r>
                    <m:sSub>
                      <m:sSub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b>
                        <m: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b>
                    </m:sSub>
                    <m:r>
                      <a:rPr lang="cs-CZ" sz="2400" i="1" smtClean="0">
                        <a:latin typeface="Cambria Math"/>
                        <a:cs typeface="Arial" pitchFamily="34" charset="0"/>
                      </a:rPr>
                      <m:t>=−2</m:t>
                    </m:r>
                  </m:oMath>
                </a14:m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𝑎</m:t>
                    </m:r>
                    <m:d>
                      <m:d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sz="2400" i="1">
                                <a:solidFill>
                                  <a:srgbClr val="990033"/>
                                </a:solidFill>
                                <a:latin typeface="Cambria Math"/>
                                <a:cs typeface="Arial" pitchFamily="34" charset="0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solidFill>
                                  <a:srgbClr val="990033"/>
                                </a:solidFill>
                                <a:latin typeface="Cambria Math"/>
                                <a:cs typeface="Arial" pitchFamily="34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2400" i="1">
                                <a:solidFill>
                                  <a:srgbClr val="990033"/>
                                </a:solidFill>
                                <a:latin typeface="Cambria Math"/>
                                <a:cs typeface="Arial" pitchFamily="34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d>
                      <m:d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sz="2400" i="1">
                                <a:solidFill>
                                  <a:srgbClr val="990033"/>
                                </a:solidFill>
                                <a:latin typeface="Cambria Math"/>
                                <a:cs typeface="Arial" pitchFamily="34" charset="0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solidFill>
                                  <a:srgbClr val="990033"/>
                                </a:solidFill>
                                <a:latin typeface="Cambria Math"/>
                                <a:cs typeface="Arial" pitchFamily="34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2400" i="1">
                                <a:solidFill>
                                  <a:srgbClr val="990033"/>
                                </a:solidFill>
                                <a:latin typeface="Cambria Math"/>
                                <a:cs typeface="Arial" pitchFamily="34" charset="0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i="1" dirty="0" smtClean="0">
                        <a:latin typeface="Cambria Math"/>
                        <a:cs typeface="Arial" pitchFamily="34" charset="0"/>
                      </a:rPr>
                      <m:t>=1</m:t>
                    </m:r>
                    <m:d>
                      <m:dPr>
                        <m:ctrlPr>
                          <a:rPr lang="cs-CZ" sz="2400" i="1" dirty="0" smtClean="0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i="1" dirty="0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i="1" dirty="0" smtClean="0">
                            <a:latin typeface="Cambria Math"/>
                            <a:cs typeface="Arial" pitchFamily="34" charset="0"/>
                          </a:rPr>
                          <m:t>−5</m:t>
                        </m:r>
                      </m:e>
                    </m:d>
                    <m:d>
                      <m:dPr>
                        <m:ctrlPr>
                          <a:rPr lang="cs-CZ" sz="2400" i="1" dirty="0" smtClean="0"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i="1" dirty="0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400" i="1" dirty="0" smtClean="0">
                            <a:latin typeface="Cambria Math"/>
                            <a:cs typeface="Arial" pitchFamily="34" charset="0"/>
                          </a:rPr>
                          <m:t>−</m:t>
                        </m:r>
                        <m:d>
                          <m:dPr>
                            <m:ctrlPr>
                              <a:rPr lang="cs-CZ" sz="2400" i="1" dirty="0" smtClean="0">
                                <a:latin typeface="Cambria Math"/>
                                <a:cs typeface="Arial" pitchFamily="34" charset="0"/>
                              </a:rPr>
                            </m:ctrlPr>
                          </m:dPr>
                          <m:e>
                            <m:r>
                              <a:rPr lang="cs-CZ" sz="2400" i="1" dirty="0" smtClean="0">
                                <a:latin typeface="Cambria Math"/>
                                <a:cs typeface="Arial" pitchFamily="34" charset="0"/>
                              </a:rPr>
                              <m:t>−2</m:t>
                            </m:r>
                          </m:e>
                        </m:d>
                      </m:e>
                    </m:d>
                    <m:r>
                      <a:rPr lang="cs-CZ" sz="2400" i="1" dirty="0" smtClean="0">
                        <a:latin typeface="Cambria Math"/>
                        <a:cs typeface="Arial" pitchFamily="34" charset="0"/>
                      </a:rPr>
                      <m:t>=</m:t>
                    </m:r>
                    <m:d>
                      <m:dPr>
                        <m:ctrlPr>
                          <a:rPr lang="cs-CZ" sz="24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  <m:r>
                          <a:rPr lang="cs-CZ" sz="2400" i="1">
                            <a:latin typeface="Cambria Math"/>
                          </a:rPr>
                          <m:t>−5</m:t>
                        </m:r>
                      </m:e>
                    </m:d>
                    <m:d>
                      <m:dPr>
                        <m:ctrlPr>
                          <a:rPr lang="cs-CZ" sz="24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  <m:r>
                          <a:rPr lang="cs-CZ" sz="2400" i="1">
                            <a:latin typeface="Cambria Math"/>
                          </a:rPr>
                          <m:t>+2</m:t>
                        </m:r>
                      </m:e>
                    </m:d>
                  </m:oMath>
                </a14:m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1" name="Zástupný symbol pro obsah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27584" y="3212976"/>
                <a:ext cx="7853420" cy="1728192"/>
              </a:xfrm>
              <a:prstGeom prst="borderCallout2">
                <a:avLst>
                  <a:gd name="adj1" fmla="val -2928"/>
                  <a:gd name="adj2" fmla="val 2017"/>
                  <a:gd name="adj3" fmla="val -6983"/>
                  <a:gd name="adj4" fmla="val 17797"/>
                  <a:gd name="adj5" fmla="val -21046"/>
                  <a:gd name="adj6" fmla="val 23318"/>
                </a:avLst>
              </a:prstGeom>
              <a:blipFill rotWithShape="1">
                <a:blip r:embed="rId8"/>
                <a:stretch>
                  <a:fillRect l="-1084"/>
                </a:stretch>
              </a:blipFill>
              <a:ln w="25400" cap="flat" cmpd="sng" algn="ctr">
                <a:solidFill>
                  <a:srgbClr val="990033"/>
                </a:solidFill>
                <a:prstDash val="solid"/>
                <a:headEnd type="none" w="med" len="med"/>
                <a:tailEnd type="triangle" w="med" len="med"/>
              </a:ln>
              <a:extLst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se šipkou 14"/>
          <p:cNvCxnSpPr/>
          <p:nvPr/>
        </p:nvCxnSpPr>
        <p:spPr>
          <a:xfrm>
            <a:off x="4027669" y="4293096"/>
            <a:ext cx="884864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>
            <a:off x="4992181" y="2663157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5683621" y="2420888"/>
                <a:ext cx="31742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n. b.: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=5, 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=−2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3621" y="2420888"/>
                <a:ext cx="3174252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2879" t="-9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89946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8" grpId="0" animBg="1"/>
      <p:bldP spid="9" grpId="0" animBg="1"/>
      <p:bldP spid="10" grpId="0" animBg="1"/>
      <p:bldP spid="13" grpId="0"/>
      <p:bldP spid="32" grpId="0"/>
      <p:bldP spid="33" grpId="0" animBg="1"/>
      <p:bldP spid="34" grpId="0" animBg="1"/>
      <p:bldP spid="35" grpId="0"/>
      <p:bldP spid="36" grpId="0"/>
      <p:bldP spid="37" grpId="0"/>
      <p:bldP spid="38" grpId="0" animBg="1"/>
      <p:bldP spid="39" grpId="0"/>
      <p:bldP spid="41" grpId="0" animBg="1"/>
      <p:bldP spid="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08720"/>
                <a:ext cx="8291264" cy="5217443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sz="2400" b="1" dirty="0" smtClean="0"/>
              </a:p>
              <a:p>
                <a:pPr marL="0" indent="0">
                  <a:buNone/>
                </a:pPr>
                <a:r>
                  <a:rPr lang="cs-CZ" sz="2400" b="1" dirty="0" smtClean="0"/>
                  <a:t>Př. 4 </a:t>
                </a:r>
                <a:r>
                  <a:rPr lang="cs-CZ" sz="2400" dirty="0" smtClean="0"/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  <m:r>
                      <a:rPr lang="cs-CZ" sz="2400" b="0" i="0" smtClean="0">
                        <a:latin typeface="Cambria Math"/>
                        <a:ea typeface="Cambria Math"/>
                      </a:rPr>
                      <m:t>:   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−6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+8&gt;0</m:t>
                    </m:r>
                  </m:oMath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08720"/>
                <a:ext cx="8291264" cy="5217443"/>
              </a:xfrm>
              <a:blipFill rotWithShape="1">
                <a:blip r:embed="rId2"/>
                <a:stretch>
                  <a:fillRect l="-1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Kvadratická nerovnice a její početní řešení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vál 6"/>
          <p:cNvSpPr/>
          <p:nvPr/>
        </p:nvSpPr>
        <p:spPr>
          <a:xfrm>
            <a:off x="2966880" y="1352509"/>
            <a:ext cx="552581" cy="552581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Čárový popisek 2 7"/>
              <p:cNvSpPr/>
              <p:nvPr/>
            </p:nvSpPr>
            <p:spPr>
              <a:xfrm>
                <a:off x="5540684" y="2132856"/>
                <a:ext cx="2507959" cy="561256"/>
              </a:xfrm>
              <a:prstGeom prst="borderCallout2">
                <a:avLst>
                  <a:gd name="adj1" fmla="val 53227"/>
                  <a:gd name="adj2" fmla="val -4532"/>
                  <a:gd name="adj3" fmla="val 27799"/>
                  <a:gd name="adj4" fmla="val -48833"/>
                  <a:gd name="adj5" fmla="val -47992"/>
                  <a:gd name="adj6" fmla="val -84156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latin typeface="Cambria Math"/>
                          <a:cs typeface="Arial" pitchFamily="34" charset="0"/>
                        </a:rPr>
                        <m:t>−6=−4</m:t>
                      </m:r>
                      <m:r>
                        <a:rPr lang="cs-CZ" sz="2400" b="0" i="1" dirty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+</m:t>
                      </m:r>
                      <m:d>
                        <m:dPr>
                          <m:ctrlPr>
                            <a:rPr lang="cs-CZ" sz="2400" b="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 dirty="0">
                              <a:latin typeface="Cambria Math"/>
                              <a:cs typeface="Arial" pitchFamily="34" charset="0"/>
                            </a:rPr>
                            <m:t>−2</m:t>
                          </m:r>
                          <m:r>
                            <m:rPr>
                              <m:nor/>
                            </m:rPr>
                            <a:rPr lang="cs-CZ" sz="2400" dirty="0">
                              <a:latin typeface="Arial" pitchFamily="34" charset="0"/>
                              <a:cs typeface="Arial" pitchFamily="34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8" name="Čárový popisek 2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0684" y="2132856"/>
                <a:ext cx="2507959" cy="561256"/>
              </a:xfrm>
              <a:prstGeom prst="borderCallout2">
                <a:avLst>
                  <a:gd name="adj1" fmla="val 53227"/>
                  <a:gd name="adj2" fmla="val -4532"/>
                  <a:gd name="adj3" fmla="val 27799"/>
                  <a:gd name="adj4" fmla="val -48833"/>
                  <a:gd name="adj5" fmla="val -47992"/>
                  <a:gd name="adj6" fmla="val -84156"/>
                </a:avLst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Čárový popisek 2 8"/>
              <p:cNvSpPr/>
              <p:nvPr/>
            </p:nvSpPr>
            <p:spPr>
              <a:xfrm>
                <a:off x="5555316" y="1361828"/>
                <a:ext cx="2493327" cy="561256"/>
              </a:xfrm>
              <a:prstGeom prst="borderCallout2">
                <a:avLst>
                  <a:gd name="adj1" fmla="val 56972"/>
                  <a:gd name="adj2" fmla="val 54"/>
                  <a:gd name="adj3" fmla="val -20203"/>
                  <a:gd name="adj4" fmla="val -27079"/>
                  <a:gd name="adj5" fmla="val 4246"/>
                  <a:gd name="adj6" fmla="val -53173"/>
                </a:avLst>
              </a:prstGeom>
              <a:ln>
                <a:solidFill>
                  <a:srgbClr val="00B0F0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dirty="0" smtClean="0">
                          <a:latin typeface="Cambria Math"/>
                          <a:cs typeface="Arial" pitchFamily="34" charset="0"/>
                        </a:rPr>
                        <m:t>8</m:t>
                      </m:r>
                      <m:r>
                        <a:rPr lang="cs-CZ" sz="2400" b="0" i="1" dirty="0" smtClean="0">
                          <a:latin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b="0" i="1" dirty="0" smtClean="0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dirty="0" smtClean="0">
                              <a:latin typeface="Cambria Math"/>
                              <a:cs typeface="Arial" pitchFamily="34" charset="0"/>
                            </a:rPr>
                            <m:t>−4</m:t>
                          </m:r>
                        </m:e>
                      </m:d>
                      <m:r>
                        <a:rPr lang="cs-CZ" sz="2400" i="1" dirty="0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∙</m:t>
                      </m:r>
                      <m:d>
                        <m:dPr>
                          <m:ctrlPr>
                            <a:rPr lang="cs-CZ" sz="2400" i="1" dirty="0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dirty="0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−2</m:t>
                          </m:r>
                        </m:e>
                      </m:d>
                    </m:oMath>
                  </m:oMathPara>
                </a14:m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" name="Čárový popisek 2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5316" y="1361828"/>
                <a:ext cx="2493327" cy="561256"/>
              </a:xfrm>
              <a:prstGeom prst="borderCallout2">
                <a:avLst>
                  <a:gd name="adj1" fmla="val 56972"/>
                  <a:gd name="adj2" fmla="val 54"/>
                  <a:gd name="adj3" fmla="val -20203"/>
                  <a:gd name="adj4" fmla="val -27079"/>
                  <a:gd name="adj5" fmla="val 4246"/>
                  <a:gd name="adj6" fmla="val -53173"/>
                </a:avLst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00B0F0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vál 9"/>
          <p:cNvSpPr/>
          <p:nvPr/>
        </p:nvSpPr>
        <p:spPr>
          <a:xfrm>
            <a:off x="3673822" y="1307750"/>
            <a:ext cx="597340" cy="59734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1125423" y="3212976"/>
            <a:ext cx="884864" cy="0"/>
          </a:xfrm>
          <a:prstGeom prst="straightConnector1">
            <a:avLst/>
          </a:prstGeom>
          <a:ln w="19050">
            <a:solidFill>
              <a:srgbClr val="00B0F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1125423" y="3310678"/>
            <a:ext cx="884864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108608" y="3068960"/>
                <a:ext cx="283900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−2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</a:rPr>
                        <m:t>&gt;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8608" y="3068960"/>
                <a:ext cx="2839001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/>
          <p:cNvCxnSpPr/>
          <p:nvPr/>
        </p:nvCxnSpPr>
        <p:spPr>
          <a:xfrm>
            <a:off x="1036448" y="4084980"/>
            <a:ext cx="2415185" cy="142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1648148" y="3991263"/>
            <a:ext cx="0" cy="2160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2699792" y="3994218"/>
            <a:ext cx="0" cy="2160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1479986" y="4210242"/>
                <a:ext cx="1528107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Arial" pitchFamily="34" charset="0"/>
                      </a:rPr>
                      <m:t>2             4</m:t>
                    </m:r>
                    <m:r>
                      <a:rPr lang="cs-CZ" sz="2400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         </a:t>
                </a:r>
                <a:endParaRPr lang="cs-CZ" sz="2400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9986" y="4210242"/>
                <a:ext cx="1528107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12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Ovál 32"/>
          <p:cNvSpPr/>
          <p:nvPr/>
        </p:nvSpPr>
        <p:spPr>
          <a:xfrm>
            <a:off x="1567855" y="3994218"/>
            <a:ext cx="160585" cy="160585"/>
          </a:xfrm>
          <a:prstGeom prst="ellipse">
            <a:avLst/>
          </a:prstGeom>
          <a:solidFill>
            <a:schemeClr val="bg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2619499" y="4011834"/>
            <a:ext cx="160585" cy="160585"/>
          </a:xfrm>
          <a:prstGeom prst="ellipse">
            <a:avLst/>
          </a:prstGeom>
          <a:solidFill>
            <a:schemeClr val="bg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1158755" y="3580410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952269" y="3612845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-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2853484" y="3599108"/>
            <a:ext cx="351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</a:t>
            </a:r>
            <a:endParaRPr lang="cs-CZ" sz="2400" dirty="0"/>
          </a:p>
        </p:txBody>
      </p:sp>
      <p:sp>
        <p:nvSpPr>
          <p:cNvPr id="38" name="Ovál 37"/>
          <p:cNvSpPr/>
          <p:nvPr/>
        </p:nvSpPr>
        <p:spPr>
          <a:xfrm>
            <a:off x="1140901" y="3631223"/>
            <a:ext cx="360040" cy="360040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0" name="Přímá spojnice 39"/>
          <p:cNvCxnSpPr/>
          <p:nvPr/>
        </p:nvCxnSpPr>
        <p:spPr>
          <a:xfrm>
            <a:off x="4252704" y="4429891"/>
            <a:ext cx="3018043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>
            <a:off x="4947609" y="3295949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5684298" y="3065116"/>
                <a:ext cx="31742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n. b.: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=4, 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=2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4298" y="3065116"/>
                <a:ext cx="3174252" cy="461665"/>
              </a:xfrm>
              <a:prstGeom prst="rect">
                <a:avLst/>
              </a:prstGeom>
              <a:blipFill rotWithShape="1">
                <a:blip r:embed="rId7"/>
                <a:stretch>
                  <a:fillRect l="-2879" t="-9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Ovál 26"/>
          <p:cNvSpPr/>
          <p:nvPr/>
        </p:nvSpPr>
        <p:spPr>
          <a:xfrm>
            <a:off x="2853484" y="3642886"/>
            <a:ext cx="360040" cy="360040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4230566" y="3861293"/>
                <a:ext cx="312656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−∞,2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4,∞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0566" y="3861293"/>
                <a:ext cx="3126562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0209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8" grpId="0" animBg="1"/>
      <p:bldP spid="9" grpId="0" animBg="1"/>
      <p:bldP spid="10" grpId="0" animBg="1"/>
      <p:bldP spid="13" grpId="0"/>
      <p:bldP spid="32" grpId="0"/>
      <p:bldP spid="33" grpId="0" animBg="1"/>
      <p:bldP spid="34" grpId="0" animBg="1"/>
      <p:bldP spid="35" grpId="0"/>
      <p:bldP spid="36" grpId="0"/>
      <p:bldP spid="37" grpId="0"/>
      <p:bldP spid="38" grpId="0" animBg="1"/>
      <p:bldP spid="43" grpId="0"/>
      <p:bldP spid="27" grpId="0" animBg="1"/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Kvadratická nerovnice a její početní řešení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984453"/>
                <a:ext cx="8784976" cy="554089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Některé kvadratické nerovnice nelze převést na součinový tvar:</a:t>
                </a:r>
              </a:p>
              <a:p>
                <a:pPr marL="514350" indent="-514350">
                  <a:buAutoNum type="romanUcPeriod" startAt="2"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Kvadratická nerovnice bez lineárního členu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- jejíž neúplný kvadratický trojčlen má  tvar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𝐴</m:t>
                        </m:r>
                      </m:e>
                      <m:sup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+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𝐵</m:t>
                        </m:r>
                      </m:e>
                      <m:sup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               		rozklad na součin neexistuje</a:t>
                </a: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III. Kvadratická nerovnice úplná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- jejíž 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kvadratický trojčlen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nelze rozložit na součinový tvar, protože odpovídající kvadratická rovnice nemá řešení (D&lt;0)</a:t>
                </a: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400" dirty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Tyto nerovnice řešíme tak, že za neznámou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𝑥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dosadíme libovolné reálné číslo a podle pravdivosti nerovnosti rozhodneme o řešení nerovnice: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                 pravdivý výrok	</a:t>
                </a:r>
              </a:p>
              <a:p>
                <a:pPr marL="0" indent="0">
                  <a:buNone/>
                </a:pP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	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      nepravdivý výrok	</a:t>
                </a: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smtClean="0"/>
                  <a:t>	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			</a:t>
                </a: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984453"/>
                <a:ext cx="8784976" cy="5540891"/>
              </a:xfrm>
              <a:blipFill rotWithShape="1">
                <a:blip r:embed="rId2"/>
                <a:stretch>
                  <a:fillRect l="-1040" t="-770" r="-416" b="-6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4" name="Přímá spojnice se šipkou 53"/>
          <p:cNvCxnSpPr/>
          <p:nvPr/>
        </p:nvCxnSpPr>
        <p:spPr>
          <a:xfrm>
            <a:off x="971600" y="2492896"/>
            <a:ext cx="884864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4174609" y="6201308"/>
            <a:ext cx="884864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4174609" y="5805266"/>
            <a:ext cx="884864" cy="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778086" y="6021288"/>
            <a:ext cx="884864" cy="180020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778086" y="5805266"/>
            <a:ext cx="884864" cy="216022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5115588" y="5554515"/>
                <a:ext cx="118692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ℛ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588" y="5554515"/>
                <a:ext cx="1186928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5115655" y="5970475"/>
                <a:ext cx="12541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 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655" y="5970475"/>
                <a:ext cx="1254125" cy="461665"/>
              </a:xfrm>
              <a:prstGeom prst="rect">
                <a:avLst/>
              </a:prstGeom>
              <a:blipFill rotWithShape="1">
                <a:blip r:embed="rId4"/>
                <a:stretch>
                  <a:fillRect r="-485"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0162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Kvadratická nerovnice a její početní řešení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>
                    <a:latin typeface="Arial" pitchFamily="34" charset="0"/>
                    <a:cs typeface="Arial" pitchFamily="34" charset="0"/>
                  </a:rPr>
                  <a:t>Př.1</a:t>
                </a:r>
                <a:r>
                  <a:rPr lang="cs-CZ" sz="2400" b="1" dirty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:</a:t>
                </a:r>
                <a:r>
                  <a:rPr lang="cs-CZ" sz="2400" dirty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+25</m:t>
                    </m:r>
                    <m:r>
                      <a:rPr lang="cs-CZ" sz="2400" i="1" smtClean="0">
                        <a:latin typeface="Cambria Math"/>
                        <a:ea typeface="Cambria Math"/>
                      </a:rPr>
                      <m:t>&gt;</m:t>
                    </m:r>
                    <m:r>
                      <a:rPr lang="cs-CZ" sz="2400" i="1">
                        <a:latin typeface="Cambria Math"/>
                      </a:rPr>
                      <m:t>0</m:t>
                    </m:r>
                  </m:oMath>
                </a14:m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/>
              </a:p>
              <a:p>
                <a:pPr marL="0" indent="0">
                  <a:buNone/>
                </a:pP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  <a:blipFill rotWithShape="1">
                <a:blip r:embed="rId2"/>
                <a:stretch>
                  <a:fillRect l="-11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643119" y="1844824"/>
                <a:ext cx="13807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+25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3119" y="1844824"/>
                <a:ext cx="1380788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5542987" y="6309320"/>
            <a:ext cx="1045237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6588224" y="2075656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3070892" y="1864972"/>
            <a:ext cx="3418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400" dirty="0"/>
              <a:t>nelze rozložit na součin</a:t>
            </a:r>
          </a:p>
        </p:txBody>
      </p:sp>
      <p:cxnSp>
        <p:nvCxnSpPr>
          <p:cNvPr id="40" name="Přímá spojnice se šipkou 39"/>
          <p:cNvCxnSpPr/>
          <p:nvPr/>
        </p:nvCxnSpPr>
        <p:spPr>
          <a:xfrm>
            <a:off x="4808428" y="6009067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323528" y="3933056"/>
                <a:ext cx="514771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Př. 2 </a:t>
                </a:r>
                <a:r>
                  <a:rPr lang="cs-CZ" sz="2400" dirty="0" smtClean="0"/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/>
                  <a:t>: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+2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≤0</m:t>
                    </m:r>
                  </m:oMath>
                </a14:m>
                <a:r>
                  <a:rPr lang="cs-CZ" sz="2400" dirty="0" smtClean="0"/>
                  <a:t> </a:t>
                </a:r>
                <a:endParaRPr lang="cs-CZ" sz="2400" b="1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3933056"/>
                <a:ext cx="5147714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1775" t="-9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8" name="Přímá spojnice 37"/>
          <p:cNvCxnSpPr/>
          <p:nvPr/>
        </p:nvCxnSpPr>
        <p:spPr>
          <a:xfrm>
            <a:off x="5315123" y="3772681"/>
            <a:ext cx="981636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ovéPole 53"/>
              <p:cNvSpPr txBox="1"/>
              <p:nvPr/>
            </p:nvSpPr>
            <p:spPr>
              <a:xfrm>
                <a:off x="3124553" y="2326637"/>
                <a:ext cx="33175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:r>
                  <a:rPr lang="cs-CZ" sz="2400" dirty="0" smtClean="0"/>
                  <a:t>dosadíme např.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=0: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54" name="TextovéPol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553" y="2326637"/>
                <a:ext cx="3317549" cy="461665"/>
              </a:xfrm>
              <a:prstGeom prst="rect">
                <a:avLst/>
              </a:prstGeom>
              <a:blipFill rotWithShape="1">
                <a:blip r:embed="rId5"/>
                <a:stretch>
                  <a:fillRect l="-2941" t="-9333" b="-3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3149654" y="2813454"/>
                <a:ext cx="18143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400" i="1">
                          <a:latin typeface="Cambria Math"/>
                        </a:rPr>
                        <m:t>25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&gt;</m:t>
                      </m:r>
                      <m:r>
                        <a:rPr lang="cs-CZ" sz="2400" i="1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9654" y="2813454"/>
                <a:ext cx="1814388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ovéPole 55"/>
          <p:cNvSpPr txBox="1"/>
          <p:nvPr/>
        </p:nvSpPr>
        <p:spPr>
          <a:xfrm>
            <a:off x="3201862" y="3275119"/>
            <a:ext cx="1166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400" dirty="0" smtClean="0"/>
              <a:t>pravda</a:t>
            </a:r>
            <a:endParaRPr lang="cs-CZ" sz="2400" dirty="0"/>
          </a:p>
        </p:txBody>
      </p:sp>
      <p:cxnSp>
        <p:nvCxnSpPr>
          <p:cNvPr id="57" name="Přímá spojnice se šipkou 56"/>
          <p:cNvCxnSpPr/>
          <p:nvPr/>
        </p:nvCxnSpPr>
        <p:spPr>
          <a:xfrm>
            <a:off x="4412020" y="3505951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ovéPole 57"/>
              <p:cNvSpPr txBox="1"/>
              <p:nvPr/>
            </p:nvSpPr>
            <p:spPr>
              <a:xfrm>
                <a:off x="5193501" y="3295200"/>
                <a:ext cx="118692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ℛ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8" name="TextovéPole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3501" y="3295200"/>
                <a:ext cx="1186928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ovéPole 58"/>
              <p:cNvSpPr txBox="1"/>
              <p:nvPr/>
            </p:nvSpPr>
            <p:spPr>
              <a:xfrm>
                <a:off x="1768866" y="4394721"/>
                <a:ext cx="13807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+2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8866" y="4394721"/>
                <a:ext cx="1380788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TextovéPole 59"/>
          <p:cNvSpPr txBox="1"/>
          <p:nvPr/>
        </p:nvSpPr>
        <p:spPr>
          <a:xfrm>
            <a:off x="3149654" y="4394721"/>
            <a:ext cx="3418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400" dirty="0"/>
              <a:t>nelze rozložit na součin</a:t>
            </a:r>
          </a:p>
        </p:txBody>
      </p:sp>
      <p:cxnSp>
        <p:nvCxnSpPr>
          <p:cNvPr id="61" name="Přímá spojnice se šipkou 60"/>
          <p:cNvCxnSpPr/>
          <p:nvPr/>
        </p:nvCxnSpPr>
        <p:spPr>
          <a:xfrm>
            <a:off x="6547048" y="4625553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3149654" y="4856386"/>
                <a:ext cx="33175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:r>
                  <a:rPr lang="cs-CZ" sz="2400" dirty="0" smtClean="0"/>
                  <a:t>dosadíme např.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=0: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9654" y="4856386"/>
                <a:ext cx="3317549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2941" t="-9333" b="-3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3201862" y="5318051"/>
                <a:ext cx="18143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400" i="1">
                          <a:latin typeface="Cambria Math"/>
                        </a:rPr>
                        <m:t>2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≤</m:t>
                      </m:r>
                      <m:r>
                        <a:rPr lang="cs-CZ" sz="2400" i="1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1862" y="5318051"/>
                <a:ext cx="1814388" cy="461665"/>
              </a:xfrm>
              <a:prstGeom prst="rect">
                <a:avLst/>
              </a:prstGeom>
              <a:blipFill rotWithShape="1">
                <a:blip r:embed="rId10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TextovéPole 63"/>
          <p:cNvSpPr txBox="1"/>
          <p:nvPr/>
        </p:nvSpPr>
        <p:spPr>
          <a:xfrm>
            <a:off x="3272679" y="5778235"/>
            <a:ext cx="1535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400" dirty="0" smtClean="0"/>
              <a:t>nepravda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5471242" y="5778234"/>
                <a:ext cx="12541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 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1242" y="5778234"/>
                <a:ext cx="1254125" cy="461665"/>
              </a:xfrm>
              <a:prstGeom prst="rect">
                <a:avLst/>
              </a:prstGeom>
              <a:blipFill rotWithShape="1">
                <a:blip r:embed="rId11"/>
                <a:stretch>
                  <a:fillRect r="-488"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717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5" grpId="0"/>
      <p:bldP spid="18" grpId="0"/>
      <p:bldP spid="48" grpId="0"/>
      <p:bldP spid="54" grpId="0"/>
      <p:bldP spid="55" grpId="0"/>
      <p:bldP spid="56" grpId="0"/>
      <p:bldP spid="58" grpId="0"/>
      <p:bldP spid="59" grpId="0"/>
      <p:bldP spid="60" grpId="0"/>
      <p:bldP spid="62" grpId="0"/>
      <p:bldP spid="63" grpId="0"/>
      <p:bldP spid="64" grpId="0"/>
      <p:bldP spid="6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908720"/>
                <a:ext cx="8147248" cy="578174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400" b="1" dirty="0" smtClean="0"/>
                  <a:t>Př. 3  </a:t>
                </a:r>
                <a:r>
                  <a:rPr lang="cs-CZ" sz="2400" dirty="0" smtClean="0"/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  <m:r>
                      <a:rPr lang="cs-CZ" sz="2400" b="0" i="0" smtClean="0">
                        <a:latin typeface="Cambria Math"/>
                        <a:ea typeface="Cambria Math"/>
                      </a:rPr>
                      <m:t>: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   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sz="2400" i="1">
                        <a:latin typeface="Cambria Math"/>
                        <a:ea typeface="Cambria Math"/>
                      </a:rPr>
                      <m:t>+</m:t>
                    </m:r>
                    <m:f>
                      <m:fPr>
                        <m:ctrlPr>
                          <a:rPr lang="cs-CZ" sz="240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4</m:t>
                        </m:r>
                      </m:den>
                    </m:f>
                    <m:r>
                      <a:rPr lang="cs-CZ" sz="2400" i="1" smtClean="0">
                        <a:latin typeface="Cambria Math"/>
                        <a:ea typeface="Cambria Math"/>
                      </a:rPr>
                      <m:t>≥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𝑥</m:t>
                    </m:r>
                  </m:oMath>
                </a14:m>
                <a:endParaRPr lang="cs-CZ" sz="2400" b="1" dirty="0" smtClean="0"/>
              </a:p>
              <a:p>
                <a:pPr marL="0" indent="0">
                  <a:buNone/>
                </a:pPr>
                <a:endParaRPr lang="cs-CZ" sz="2400" b="1" dirty="0"/>
              </a:p>
              <a:p>
                <a:pPr marL="0" indent="0">
                  <a:buNone/>
                </a:pPr>
                <a:endParaRPr lang="cs-CZ" sz="2400" b="1" dirty="0" smtClean="0"/>
              </a:p>
              <a:p>
                <a:pPr marL="0" indent="0">
                  <a:buNone/>
                </a:pPr>
                <a:endParaRPr lang="cs-CZ" sz="2400" b="1" dirty="0" smtClean="0"/>
              </a:p>
              <a:p>
                <a:pPr marL="0" indent="0">
                  <a:buNone/>
                </a:pPr>
                <a:endParaRPr lang="cs-CZ" sz="2400" b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908720"/>
                <a:ext cx="8147248" cy="5781747"/>
              </a:xfrm>
              <a:blipFill rotWithShape="1">
                <a:blip r:embed="rId2"/>
                <a:stretch>
                  <a:fillRect l="-1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Kvadratická nerovnice a její početní řešení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00754" y="2032689"/>
                <a:ext cx="6859310" cy="6199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/>
                  <a:t>I. Řešíme kvadratickou rovnici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5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4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754" y="2032689"/>
                <a:ext cx="6859310" cy="619913"/>
              </a:xfrm>
              <a:prstGeom prst="rect">
                <a:avLst/>
              </a:prstGeom>
              <a:blipFill rotWithShape="1">
                <a:blip r:embed="rId3"/>
                <a:stretch>
                  <a:fillRect l="-1422" b="-88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2780085" y="1412776"/>
                <a:ext cx="2276870" cy="6199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2400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5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4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≥</m:t>
                    </m:r>
                    <m:r>
                      <a:rPr lang="cs-CZ" sz="2400" b="0" i="1" smtClean="0">
                        <a:latin typeface="Cambria Math"/>
                      </a:rPr>
                      <m:t>0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0085" y="1412776"/>
                <a:ext cx="2276870" cy="61991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213985" y="2838445"/>
                <a:ext cx="3816424" cy="8827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𝑏</m:t>
                                  </m:r>
                                </m:e>
                                <m:sup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𝑎𝑐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985" y="2838445"/>
                <a:ext cx="3816424" cy="88274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3358385" y="2549558"/>
                <a:ext cx="4464496" cy="1189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sz="24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sz="2400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−1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−4∙1∙</m:t>
                              </m:r>
                              <m:f>
                                <m:fPr>
                                  <m:ctrlP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∙1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8385" y="2549558"/>
                <a:ext cx="4464496" cy="118910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899592" y="3819665"/>
                <a:ext cx="1987599" cy="8674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∙1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3819665"/>
                <a:ext cx="1987599" cy="86748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Čárový popisek 2 42"/>
              <p:cNvSpPr/>
              <p:nvPr/>
            </p:nvSpPr>
            <p:spPr>
              <a:xfrm>
                <a:off x="3473960" y="3993108"/>
                <a:ext cx="1444328" cy="561256"/>
              </a:xfrm>
              <a:prstGeom prst="borderCallout2">
                <a:avLst>
                  <a:gd name="adj1" fmla="val 56972"/>
                  <a:gd name="adj2" fmla="val 54"/>
                  <a:gd name="adj3" fmla="val -20203"/>
                  <a:gd name="adj4" fmla="val -27079"/>
                  <a:gd name="adj5" fmla="val 4246"/>
                  <a:gd name="adj6" fmla="val -53173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𝐷</m:t>
                      </m:r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&lt;</m:t>
                      </m:r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𝑂</m:t>
                      </m:r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3" name="Čárový popisek 2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3960" y="3993108"/>
                <a:ext cx="1444328" cy="561256"/>
              </a:xfrm>
              <a:prstGeom prst="borderCallout2">
                <a:avLst>
                  <a:gd name="adj1" fmla="val 56972"/>
                  <a:gd name="adj2" fmla="val 54"/>
                  <a:gd name="adj3" fmla="val -20203"/>
                  <a:gd name="adj4" fmla="val -27079"/>
                  <a:gd name="adj5" fmla="val 4246"/>
                  <a:gd name="adj6" fmla="val -53173"/>
                </a:avLst>
              </a:prstGeom>
              <a:blipFill rotWithShape="1">
                <a:blip r:embed="rId8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Přímá spojnice se šipkou 43"/>
          <p:cNvCxnSpPr/>
          <p:nvPr/>
        </p:nvCxnSpPr>
        <p:spPr>
          <a:xfrm>
            <a:off x="5256213" y="4256356"/>
            <a:ext cx="668840" cy="13554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864604" y="4768162"/>
                <a:ext cx="1915481" cy="791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</a:rPr>
                        <m:t>−</m:t>
                      </m:r>
                      <m:r>
                        <a:rPr lang="cs-CZ" sz="2400" i="1">
                          <a:latin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604" y="4768162"/>
                <a:ext cx="1915481" cy="79130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ovéPole 45"/>
          <p:cNvSpPr txBox="1"/>
          <p:nvPr/>
        </p:nvSpPr>
        <p:spPr>
          <a:xfrm>
            <a:off x="2782654" y="4934735"/>
            <a:ext cx="34189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400" dirty="0"/>
              <a:t>nelze rozložit na součin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6201560" y="4042904"/>
            <a:ext cx="269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400" dirty="0" smtClean="0"/>
              <a:t>KR nemá řešení</a:t>
            </a:r>
            <a:endParaRPr lang="cs-CZ" sz="2400" dirty="0"/>
          </a:p>
        </p:txBody>
      </p:sp>
      <p:cxnSp>
        <p:nvCxnSpPr>
          <p:cNvPr id="48" name="Přímá spojnice se šipkou 47"/>
          <p:cNvCxnSpPr/>
          <p:nvPr/>
        </p:nvCxnSpPr>
        <p:spPr>
          <a:xfrm>
            <a:off x="6201560" y="5165567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2884011" y="5408643"/>
                <a:ext cx="33175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:r>
                  <a:rPr lang="cs-CZ" sz="2400" dirty="0" smtClean="0"/>
                  <a:t>dosadíme např.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=0: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4011" y="5408643"/>
                <a:ext cx="3317549" cy="461665"/>
              </a:xfrm>
              <a:prstGeom prst="rect">
                <a:avLst/>
              </a:prstGeom>
              <a:blipFill rotWithShape="1">
                <a:blip r:embed="rId10"/>
                <a:stretch>
                  <a:fillRect l="-2757" t="-9211" b="-30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1594732" y="5918791"/>
                <a:ext cx="2545219" cy="791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−0+</m:t>
                      </m:r>
                      <m:f>
                        <m:f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4</m:t>
                          </m:r>
                        </m:den>
                      </m:f>
                      <m:r>
                        <a:rPr lang="cs-CZ" sz="2400" i="1">
                          <a:latin typeface="Cambria Math"/>
                          <a:ea typeface="Cambria Math"/>
                        </a:rPr>
                        <m:t>≥</m:t>
                      </m:r>
                      <m:r>
                        <a:rPr lang="cs-CZ" sz="2400" i="1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4732" y="5918791"/>
                <a:ext cx="2545219" cy="79130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ovéPole 50"/>
          <p:cNvSpPr txBox="1"/>
          <p:nvPr/>
        </p:nvSpPr>
        <p:spPr>
          <a:xfrm>
            <a:off x="4334791" y="6083610"/>
            <a:ext cx="1166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cs-CZ" sz="2400" dirty="0" smtClean="0"/>
              <a:t>pravda</a:t>
            </a:r>
            <a:endParaRPr lang="cs-CZ" sz="2400" dirty="0"/>
          </a:p>
        </p:txBody>
      </p:sp>
      <p:cxnSp>
        <p:nvCxnSpPr>
          <p:cNvPr id="52" name="Přímá spojnice se šipkou 51"/>
          <p:cNvCxnSpPr/>
          <p:nvPr/>
        </p:nvCxnSpPr>
        <p:spPr>
          <a:xfrm>
            <a:off x="5501786" y="6326081"/>
            <a:ext cx="57606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6247849" y="6077590"/>
                <a:ext cx="118692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ℛ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7849" y="6077590"/>
                <a:ext cx="1186928" cy="46166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4" name="Přímá spojnice 53"/>
          <p:cNvCxnSpPr/>
          <p:nvPr/>
        </p:nvCxnSpPr>
        <p:spPr>
          <a:xfrm>
            <a:off x="6408779" y="6545275"/>
            <a:ext cx="981636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ál 20"/>
          <p:cNvSpPr/>
          <p:nvPr/>
        </p:nvSpPr>
        <p:spPr>
          <a:xfrm>
            <a:off x="2195736" y="3952576"/>
            <a:ext cx="504056" cy="327938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323528" y="5229200"/>
            <a:ext cx="668840" cy="13554"/>
          </a:xfrm>
          <a:prstGeom prst="straightConnector1">
            <a:avLst/>
          </a:prstGeom>
          <a:ln w="19050"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0856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7" grpId="0"/>
      <p:bldP spid="36" grpId="0"/>
      <p:bldP spid="40" grpId="0"/>
      <p:bldP spid="41" grpId="0"/>
      <p:bldP spid="42" grpId="0"/>
      <p:bldP spid="43" grpId="0" animBg="1"/>
      <p:bldP spid="45" grpId="0"/>
      <p:bldP spid="46" grpId="0"/>
      <p:bldP spid="47" grpId="0"/>
      <p:bldP spid="49" grpId="0"/>
      <p:bldP spid="50" grpId="0"/>
      <p:bldP spid="51" grpId="0"/>
      <p:bldP spid="53" grpId="0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u="sng" dirty="0">
                <a:latin typeface="Arial" pitchFamily="34" charset="0"/>
                <a:cs typeface="Arial" pitchFamily="34" charset="0"/>
              </a:rPr>
              <a:t>Kvadratická nerovnice a její početní řešení</a:t>
            </a:r>
            <a:endParaRPr lang="cs-CZ" sz="2800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8760"/>
                <a:ext cx="8229600" cy="492941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/>
                  <a:t>Procvičování: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/>
                  <a:t>:</a:t>
                </a:r>
              </a:p>
              <a:p>
                <a:pPr marL="457200" indent="-457200">
                  <a:buFont typeface="+mj-lt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−2</m:t>
                        </m:r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x</m:t>
                        </m:r>
                      </m:e>
                      <m:sup>
                        <m:r>
                          <a:rPr lang="cs-CZ" sz="2400" b="0" i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−5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+12&lt;0</m:t>
                    </m:r>
                  </m:oMath>
                </a14:m>
                <a:endParaRPr lang="cs-CZ" sz="2400" b="0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Cambria Math"/>
                </a:endParaRPr>
              </a:p>
              <a:p>
                <a:pPr marL="457200" indent="-457200">
                  <a:buFont typeface="+mj-lt"/>
                  <a:buAutoNum type="arabicParenR" startAt="2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x</m:t>
                        </m:r>
                      </m:e>
                      <m:sup>
                        <m:r>
                          <a:rPr lang="cs-CZ" sz="2400" b="0" i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0" smtClean="0">
                        <a:latin typeface="Cambria Math"/>
                      </a:rPr>
                      <m:t>+5</m:t>
                    </m:r>
                    <m:r>
                      <m:rPr>
                        <m:sty m:val="p"/>
                      </m:rPr>
                      <a:rPr lang="cs-CZ" sz="2400" b="0" i="0" smtClean="0">
                        <a:latin typeface="Cambria Math"/>
                      </a:rPr>
                      <m:t>x</m:t>
                    </m:r>
                    <m:r>
                      <a:rPr lang="cs-CZ" sz="2400" b="0" i="0" smtClean="0">
                        <a:latin typeface="Cambria Math"/>
                      </a:rPr>
                      <m:t>+7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&gt;</m:t>
                    </m:r>
                    <m:r>
                      <a:rPr lang="cs-CZ" sz="2400" b="0" i="0" smtClean="0">
                        <a:latin typeface="Cambria Math"/>
                      </a:rPr>
                      <m:t>0</m:t>
                    </m:r>
                  </m:oMath>
                </a14:m>
                <a:endParaRPr lang="cs-CZ" sz="2400" dirty="0" smtClean="0">
                  <a:latin typeface="Cambria Math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Cambria Math"/>
                </a:endParaRPr>
              </a:p>
              <a:p>
                <a:pPr marL="457200" indent="-457200">
                  <a:buFont typeface="+mj-lt"/>
                  <a:buAutoNum type="arabicParenR" startAt="3"/>
                </a:pP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</a:rPr>
                      <m:t>9</m:t>
                    </m:r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−6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+1≤0</m:t>
                    </m:r>
                  </m:oMath>
                </a14:m>
                <a:endParaRPr lang="cs-CZ" sz="2400" dirty="0" smtClean="0">
                  <a:latin typeface="Cambria Math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Cambria Math"/>
                </a:endParaRPr>
              </a:p>
              <a:p>
                <a:pPr marL="457200" indent="-457200">
                  <a:buFont typeface="+mj-lt"/>
                  <a:buAutoNum type="arabicParenR" startAt="4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+2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+6&lt;0</m:t>
                    </m:r>
                  </m:oMath>
                </a14:m>
                <a:endParaRPr lang="cs-CZ" sz="2400" dirty="0" smtClean="0">
                  <a:latin typeface="Cambria Math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8760"/>
                <a:ext cx="8229600" cy="4929411"/>
              </a:xfrm>
              <a:blipFill rotWithShape="1">
                <a:blip r:embed="rId3"/>
                <a:stretch>
                  <a:fillRect l="-1185" t="-9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678458" y="1916832"/>
                <a:ext cx="3572132" cy="9221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∞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,−4 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∪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latin typeface="Cambria Math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2400" b="0" i="1" smtClean="0">
                              <a:latin typeface="Cambria Math"/>
                            </a:rPr>
                            <m:t>,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8458" y="1916832"/>
                <a:ext cx="3572132" cy="92217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675046" y="3068958"/>
                <a:ext cx="129549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ℛ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046" y="3068958"/>
                <a:ext cx="1295499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701410" y="3861048"/>
                <a:ext cx="1357871" cy="7967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1410" y="3861048"/>
                <a:ext cx="1357871" cy="79675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934071"/>
            <a:ext cx="1952531" cy="20762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753282" y="4797152"/>
                <a:ext cx="12541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 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3282" y="4797152"/>
                <a:ext cx="1254125" cy="461665"/>
              </a:xfrm>
              <a:prstGeom prst="rect">
                <a:avLst/>
              </a:prstGeom>
              <a:blipFill rotWithShape="1">
                <a:blip r:embed="rId8"/>
                <a:stretch>
                  <a:fillRect r="-488"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7875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/>
      <p:bldP spid="12" grpId="0"/>
      <p:bldP spid="13" grpId="0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1700808"/>
            <a:ext cx="6443662" cy="647675"/>
          </a:xfrm>
        </p:spPr>
        <p:txBody>
          <a:bodyPr anchor="b"/>
          <a:lstStyle/>
          <a:p>
            <a:pPr algn="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Zdroje, autorská práva</a:t>
            </a:r>
            <a:endParaRPr lang="cs-CZ" sz="20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70000" lnSpcReduction="20000"/>
          </a:bodyPr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2400" dirty="0"/>
              <a:t>CHARVÁT, Jura, Jaroslav ZHOUF a Leo BOČEK. </a:t>
            </a:r>
            <a:r>
              <a:rPr lang="cs-CZ" sz="2400" i="1" dirty="0"/>
              <a:t>Matematika pro gymnázia: rovnice a nerovnice</a:t>
            </a:r>
            <a:r>
              <a:rPr lang="cs-CZ" sz="2400" dirty="0"/>
              <a:t>. 3. vyd. Praha: Prometheus, 2001, 223 s. Učebnice pro střední školy (Prometheus). ISBN 80-719-6154-X.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800" dirty="0"/>
              <a:t>.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2400" dirty="0"/>
              <a:t>PETÁKOVÁ, Jindra a Libuše KUBIČÍKOVÁ. Matematika: příprava k maturitě a k přijímacím zkouškám na vysoké školy. 1. vyd. Praha: Prometheus, 1998, 303 s. Učebnice pro střední školy (Prometheus). ISBN 80-719-6099-3. 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sz="2400" dirty="0" smtClean="0"/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Všechny neocitované kliparty jsou součástí prostředků MS Office.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„Materiály jsou určeny pro bezplatné používání pro potřeby výuky a vzdělávání na všech typech škol a školských zařízení. Jakékoli další využití podléhá autorskému zákonu.“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 mati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1709</TotalTime>
  <Words>1910</Words>
  <Application>Microsoft Office PowerPoint</Application>
  <PresentationFormat>Předvádění na obrazovce (4:3)</PresentationFormat>
  <Paragraphs>297</Paragraphs>
  <Slides>17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Prezentace matika</vt:lpstr>
      <vt:lpstr>Obchodní akademie, Střední odborná škola  a Jazyková škola s právem státní jazykové zkoušky,  Hradec Králové</vt:lpstr>
      <vt:lpstr>Kvadratická nerovnice a její početní řešení</vt:lpstr>
      <vt:lpstr>Kvadratická nerovnice a její početní řešení</vt:lpstr>
      <vt:lpstr>Kvadratická nerovnice a její početní řešení</vt:lpstr>
      <vt:lpstr>Kvadratická nerovnice a její početní řešení</vt:lpstr>
      <vt:lpstr>Kvadratická nerovnice a její početní řešení</vt:lpstr>
      <vt:lpstr>Kvadratická nerovnice a její početní řešení</vt:lpstr>
      <vt:lpstr>Prezentace aplikace PowerPoint</vt:lpstr>
      <vt:lpstr>Kvadratická nerovnice a její početní řešení</vt:lpstr>
      <vt:lpstr>Prezentace aplikace PowerPoint</vt:lpstr>
      <vt:lpstr>Kvadratická nerovnice a její početní řešení</vt:lpstr>
      <vt:lpstr>Kvadratická nerovnice a její početní řešení</vt:lpstr>
      <vt:lpstr>Kvadratická nerovnice a její početní řešení</vt:lpstr>
      <vt:lpstr>Kvadratická nerovnice a její početní řešení</vt:lpstr>
      <vt:lpstr>Kvadratická nerovnice a její početní řešení</vt:lpstr>
      <vt:lpstr>Kvadratická nerovnice a její početní řešení</vt:lpstr>
      <vt:lpstr>Zdroje, autorská práva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Lenka Marková</cp:lastModifiedBy>
  <cp:revision>214</cp:revision>
  <dcterms:created xsi:type="dcterms:W3CDTF">2012-11-30T22:17:21Z</dcterms:created>
  <dcterms:modified xsi:type="dcterms:W3CDTF">2013-06-13T21:17:20Z</dcterms:modified>
</cp:coreProperties>
</file>