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68" r:id="rId4"/>
    <p:sldId id="260" r:id="rId5"/>
    <p:sldId id="262" r:id="rId6"/>
    <p:sldId id="264" r:id="rId7"/>
    <p:sldId id="265" r:id="rId8"/>
    <p:sldId id="266" r:id="rId9"/>
    <p:sldId id="270" r:id="rId10"/>
    <p:sldId id="267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86835" autoAdjust="0"/>
  </p:normalViewPr>
  <p:slideViewPr>
    <p:cSldViewPr>
      <p:cViewPr>
        <p:scale>
          <a:sx n="86" d="100"/>
          <a:sy n="86" d="100"/>
        </p:scale>
        <p:origin x="-822" y="6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image" Target="../media/image6.png"/><Relationship Id="rId21" Type="http://schemas.openxmlformats.org/officeDocument/2006/relationships/image" Target="../media/image24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7.pn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6.png"/><Relationship Id="rId5" Type="http://schemas.openxmlformats.org/officeDocument/2006/relationships/image" Target="../media/image8.png"/><Relationship Id="rId15" Type="http://schemas.openxmlformats.org/officeDocument/2006/relationships/image" Target="../media/image4.png"/><Relationship Id="rId23" Type="http://schemas.openxmlformats.org/officeDocument/2006/relationships/image" Target="../media/image18.png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2.png"/><Relationship Id="rId26" Type="http://schemas.openxmlformats.org/officeDocument/2006/relationships/image" Target="../media/image50.png"/><Relationship Id="rId3" Type="http://schemas.openxmlformats.org/officeDocument/2006/relationships/image" Target="../media/image260.png"/><Relationship Id="rId21" Type="http://schemas.openxmlformats.org/officeDocument/2006/relationships/image" Target="../media/image45.png"/><Relationship Id="rId34" Type="http://schemas.openxmlformats.org/officeDocument/2006/relationships/image" Target="../media/image58.png"/><Relationship Id="rId7" Type="http://schemas.openxmlformats.org/officeDocument/2006/relationships/image" Target="../media/image300.pn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25" Type="http://schemas.openxmlformats.org/officeDocument/2006/relationships/image" Target="../media/image49.png"/><Relationship Id="rId33" Type="http://schemas.openxmlformats.org/officeDocument/2006/relationships/image" Target="../media/image57.png"/><Relationship Id="rId2" Type="http://schemas.openxmlformats.org/officeDocument/2006/relationships/image" Target="../media/image28.png"/><Relationship Id="rId16" Type="http://schemas.openxmlformats.org/officeDocument/2006/relationships/image" Target="../media/image40.png"/><Relationship Id="rId20" Type="http://schemas.openxmlformats.org/officeDocument/2006/relationships/image" Target="../media/image44.png"/><Relationship Id="rId29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35.png"/><Relationship Id="rId24" Type="http://schemas.openxmlformats.org/officeDocument/2006/relationships/image" Target="../media/image48.png"/><Relationship Id="rId32" Type="http://schemas.openxmlformats.org/officeDocument/2006/relationships/image" Target="../media/image56.png"/><Relationship Id="rId5" Type="http://schemas.openxmlformats.org/officeDocument/2006/relationships/image" Target="../media/image30.png"/><Relationship Id="rId15" Type="http://schemas.openxmlformats.org/officeDocument/2006/relationships/image" Target="../media/image39.png"/><Relationship Id="rId23" Type="http://schemas.openxmlformats.org/officeDocument/2006/relationships/image" Target="../media/image47.png"/><Relationship Id="rId28" Type="http://schemas.openxmlformats.org/officeDocument/2006/relationships/image" Target="../media/image52.png"/><Relationship Id="rId10" Type="http://schemas.openxmlformats.org/officeDocument/2006/relationships/image" Target="../media/image34.png"/><Relationship Id="rId19" Type="http://schemas.openxmlformats.org/officeDocument/2006/relationships/image" Target="../media/image43.png"/><Relationship Id="rId31" Type="http://schemas.openxmlformats.org/officeDocument/2006/relationships/image" Target="../media/image55.png"/><Relationship Id="rId4" Type="http://schemas.openxmlformats.org/officeDocument/2006/relationships/image" Target="../media/image29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Relationship Id="rId22" Type="http://schemas.openxmlformats.org/officeDocument/2006/relationships/image" Target="../media/image46.png"/><Relationship Id="rId27" Type="http://schemas.openxmlformats.org/officeDocument/2006/relationships/image" Target="../media/image51.png"/><Relationship Id="rId30" Type="http://schemas.openxmlformats.org/officeDocument/2006/relationships/image" Target="../media/image5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9" Type="http://schemas.openxmlformats.org/officeDocument/2006/relationships/image" Target="../media/image82.png"/><Relationship Id="rId51" Type="http://schemas.openxmlformats.org/officeDocument/2006/relationships/image" Target="../media/image88.png"/><Relationship Id="rId34" Type="http://schemas.openxmlformats.org/officeDocument/2006/relationships/image" Target="../media/image77.png"/><Relationship Id="rId42" Type="http://schemas.openxmlformats.org/officeDocument/2006/relationships/image" Target="../media/image85.png"/><Relationship Id="rId47" Type="http://schemas.openxmlformats.org/officeDocument/2006/relationships/image" Target="../media/image68.png"/><Relationship Id="rId50" Type="http://schemas.openxmlformats.org/officeDocument/2006/relationships/image" Target="../media/image87.png"/><Relationship Id="rId55" Type="http://schemas.openxmlformats.org/officeDocument/2006/relationships/image" Target="../media/image92.png"/><Relationship Id="rId7" Type="http://schemas.openxmlformats.org/officeDocument/2006/relationships/image" Target="../media/image64.png"/><Relationship Id="rId33" Type="http://schemas.openxmlformats.org/officeDocument/2006/relationships/image" Target="../media/image76.png"/><Relationship Id="rId38" Type="http://schemas.openxmlformats.org/officeDocument/2006/relationships/image" Target="../media/image81.png"/><Relationship Id="rId46" Type="http://schemas.openxmlformats.org/officeDocument/2006/relationships/image" Target="../media/image67.png"/><Relationship Id="rId2" Type="http://schemas.openxmlformats.org/officeDocument/2006/relationships/image" Target="../media/image59.png"/><Relationship Id="rId29" Type="http://schemas.openxmlformats.org/officeDocument/2006/relationships/image" Target="../media/image72.png"/><Relationship Id="rId41" Type="http://schemas.openxmlformats.org/officeDocument/2006/relationships/image" Target="../media/image84.png"/><Relationship Id="rId54" Type="http://schemas.openxmlformats.org/officeDocument/2006/relationships/image" Target="../media/image9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32" Type="http://schemas.openxmlformats.org/officeDocument/2006/relationships/image" Target="../media/image75.png"/><Relationship Id="rId37" Type="http://schemas.openxmlformats.org/officeDocument/2006/relationships/image" Target="../media/image80.png"/><Relationship Id="rId40" Type="http://schemas.openxmlformats.org/officeDocument/2006/relationships/image" Target="../media/image62.png"/><Relationship Id="rId45" Type="http://schemas.openxmlformats.org/officeDocument/2006/relationships/image" Target="../media/image66.png"/><Relationship Id="rId53" Type="http://schemas.openxmlformats.org/officeDocument/2006/relationships/image" Target="../media/image90.png"/><Relationship Id="rId28" Type="http://schemas.openxmlformats.org/officeDocument/2006/relationships/image" Target="../media/image71.png"/><Relationship Id="rId36" Type="http://schemas.openxmlformats.org/officeDocument/2006/relationships/image" Target="../media/image79.png"/><Relationship Id="rId49" Type="http://schemas.openxmlformats.org/officeDocument/2006/relationships/image" Target="../media/image83.png"/><Relationship Id="rId57" Type="http://schemas.openxmlformats.org/officeDocument/2006/relationships/image" Target="../media/image94.png"/><Relationship Id="rId10" Type="http://schemas.openxmlformats.org/officeDocument/2006/relationships/image" Target="../media/image61.png"/><Relationship Id="rId31" Type="http://schemas.openxmlformats.org/officeDocument/2006/relationships/image" Target="../media/image74.png"/><Relationship Id="rId44" Type="http://schemas.openxmlformats.org/officeDocument/2006/relationships/slide" Target="slide8.xml"/><Relationship Id="rId52" Type="http://schemas.openxmlformats.org/officeDocument/2006/relationships/image" Target="../media/image89.png"/><Relationship Id="rId9" Type="http://schemas.openxmlformats.org/officeDocument/2006/relationships/image" Target="../media/image60.png"/><Relationship Id="rId27" Type="http://schemas.openxmlformats.org/officeDocument/2006/relationships/image" Target="../media/image70.png"/><Relationship Id="rId30" Type="http://schemas.openxmlformats.org/officeDocument/2006/relationships/image" Target="../media/image73.png"/><Relationship Id="rId35" Type="http://schemas.openxmlformats.org/officeDocument/2006/relationships/image" Target="../media/image78.png"/><Relationship Id="rId43" Type="http://schemas.openxmlformats.org/officeDocument/2006/relationships/image" Target="../media/image86.png"/><Relationship Id="rId48" Type="http://schemas.openxmlformats.org/officeDocument/2006/relationships/image" Target="../media/image69.png"/><Relationship Id="rId56" Type="http://schemas.openxmlformats.org/officeDocument/2006/relationships/image" Target="../media/image9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0.png"/><Relationship Id="rId13" Type="http://schemas.openxmlformats.org/officeDocument/2006/relationships/image" Target="../media/image100.png"/><Relationship Id="rId3" Type="http://schemas.openxmlformats.org/officeDocument/2006/relationships/image" Target="../media/image900.png"/><Relationship Id="rId7" Type="http://schemas.openxmlformats.org/officeDocument/2006/relationships/image" Target="../media/image940.png"/><Relationship Id="rId12" Type="http://schemas.openxmlformats.org/officeDocument/2006/relationships/image" Target="../media/image99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0.png"/><Relationship Id="rId11" Type="http://schemas.openxmlformats.org/officeDocument/2006/relationships/image" Target="../media/image98.png"/><Relationship Id="rId5" Type="http://schemas.openxmlformats.org/officeDocument/2006/relationships/image" Target="../media/image920.png"/><Relationship Id="rId15" Type="http://schemas.openxmlformats.org/officeDocument/2006/relationships/image" Target="../media/image102.png"/><Relationship Id="rId10" Type="http://schemas.openxmlformats.org/officeDocument/2006/relationships/image" Target="../media/image97.png"/><Relationship Id="rId4" Type="http://schemas.openxmlformats.org/officeDocument/2006/relationships/image" Target="../media/image910.png"/><Relationship Id="rId9" Type="http://schemas.openxmlformats.org/officeDocument/2006/relationships/image" Target="../media/image96.png"/><Relationship Id="rId14" Type="http://schemas.openxmlformats.org/officeDocument/2006/relationships/image" Target="../media/image10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13" Type="http://schemas.openxmlformats.org/officeDocument/2006/relationships/image" Target="../media/image114.png"/><Relationship Id="rId3" Type="http://schemas.openxmlformats.org/officeDocument/2006/relationships/image" Target="../media/image104.png"/><Relationship Id="rId7" Type="http://schemas.openxmlformats.org/officeDocument/2006/relationships/image" Target="../media/image108.png"/><Relationship Id="rId12" Type="http://schemas.openxmlformats.org/officeDocument/2006/relationships/image" Target="../media/image113.png"/><Relationship Id="rId17" Type="http://schemas.openxmlformats.org/officeDocument/2006/relationships/image" Target="../media/image118.png"/><Relationship Id="rId2" Type="http://schemas.openxmlformats.org/officeDocument/2006/relationships/image" Target="../media/image103.png"/><Relationship Id="rId16" Type="http://schemas.openxmlformats.org/officeDocument/2006/relationships/image" Target="../media/image1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png"/><Relationship Id="rId15" Type="http://schemas.openxmlformats.org/officeDocument/2006/relationships/image" Target="../media/image116.png"/><Relationship Id="rId10" Type="http://schemas.openxmlformats.org/officeDocument/2006/relationships/image" Target="../media/image111.png"/><Relationship Id="rId4" Type="http://schemas.openxmlformats.org/officeDocument/2006/relationships/image" Target="../media/image105.png"/><Relationship Id="rId9" Type="http://schemas.openxmlformats.org/officeDocument/2006/relationships/image" Target="../media/image110.png"/><Relationship Id="rId14" Type="http://schemas.openxmlformats.org/officeDocument/2006/relationships/image" Target="../media/image1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027395"/>
              </p:ext>
            </p:extLst>
          </p:nvPr>
        </p:nvGraphicFramePr>
        <p:xfrm>
          <a:off x="250825" y="278130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3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VY_32_INOVACE_1_ROVNICE_13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Kvadratické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ovnice a nerovnice s absolutní hodnotou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1.,3.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Řešení kvadratické rovnice a nerovnice s absolutní hodnotou metodou intervalů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ve vyšších ročnících k opakování učiva. Prezentace je určena jako podklad pro výklad v hodině,                         ale i k samostudiu formou 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/>
              <a:t>Kvadratické rovnice a nerovnice s absolutní hodnotou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Při řešení kvadratických rovnic a nerovnic s absolutní hodnotou užíváme  </a:t>
                </a: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metodu intervalů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, tedy postupujeme obdobně jako při řešení lineárních rovnic a nerovnic           s absolutní hodnotou.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	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61048"/>
            <a:ext cx="1976736" cy="211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16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Kvadratické rovnice s absolutní hodnotou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Anulováním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výrazu v absolutní hodnotě dostaneme „nulový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bod“ (případně žádný nebo dva "nulové body“),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pomocí kterého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(kterých) rozdělíme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číselnou osu na jednotlivé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intervaly.</a:t>
            </a:r>
            <a:r>
              <a:rPr lang="cs-CZ" sz="2400" dirty="0" smtClean="0"/>
              <a:t>	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endParaRPr lang="cs-CZ" sz="2400" dirty="0" smtClean="0"/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Na základě definice absolutní hodnoty odstraníme absolutní hodnoty v jednotlivých intervalech a rovnice     v nich vyřešíme.</a:t>
            </a:r>
          </a:p>
          <a:p>
            <a:pPr>
              <a:spcAft>
                <a:spcPts val="600"/>
              </a:spcAft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Jednotlivá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řešení sjednotíme a dostaneme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výsledek.</a:t>
            </a: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470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Kvadratické rovnice s absolutní hodnotou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24744"/>
                <a:ext cx="8219256" cy="500141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+13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lvl="2" indent="0">
                  <a:spcBef>
                    <a:spcPts val="0"/>
                  </a:spcBef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200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2200" dirty="0" smtClean="0"/>
                  <a:t>			               </a:t>
                </a:r>
                <a14:m>
                  <m:oMath xmlns:m="http://schemas.openxmlformats.org/officeDocument/2006/math">
                    <m:r>
                      <a:rPr lang="cs-CZ" sz="2200" b="0" i="0" smtClean="0">
                        <a:latin typeface="Cambria Math"/>
                      </a:rPr>
                      <m:t>−</m:t>
                    </m:r>
                    <m:r>
                      <a:rPr lang="cs-CZ" sz="2200" b="0" i="1" smtClean="0">
                        <a:latin typeface="Cambria Math"/>
                      </a:rPr>
                      <m:t>2</m:t>
                    </m:r>
                  </m:oMath>
                </a14:m>
                <a:r>
                  <a:rPr lang="cs-CZ" sz="2200" dirty="0" smtClean="0"/>
                  <a:t>	</a:t>
                </a:r>
                <a:endParaRPr lang="cs-CZ" sz="22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24744"/>
                <a:ext cx="8219256" cy="5001419"/>
              </a:xfrm>
              <a:blipFill rotWithShape="1">
                <a:blip r:embed="rId2"/>
                <a:stretch>
                  <a:fillRect l="-1187" t="-10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1695950" y="1880828"/>
            <a:ext cx="53285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20451" y="1758195"/>
            <a:ext cx="0" cy="216024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384531" y="1124744"/>
                <a:ext cx="1782989" cy="4308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200" b="0" dirty="0" smtClean="0"/>
                  <a:t>n. b.: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</a:rPr>
                      <m:t>=−2</m:t>
                    </m:r>
                  </m:oMath>
                </a14:m>
                <a:endParaRPr lang="cs-CZ" sz="22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4531" y="1124744"/>
                <a:ext cx="1782989" cy="430887"/>
              </a:xfrm>
              <a:prstGeom prst="rect">
                <a:avLst/>
              </a:prstGeom>
              <a:blipFill rotWithShape="1">
                <a:blip r:embed="rId3"/>
                <a:stretch>
                  <a:fillRect l="-4096" t="-7143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526033"/>
              </p:ext>
            </p:extLst>
          </p:nvPr>
        </p:nvGraphicFramePr>
        <p:xfrm>
          <a:off x="670803" y="2362067"/>
          <a:ext cx="7344816" cy="356616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1368152"/>
                <a:gridCol w="2880320"/>
                <a:gridCol w="3096344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i="0" dirty="0" smtClean="0"/>
                    </a:p>
                    <a:p>
                      <a:endParaRPr lang="cs-CZ" sz="2400" i="0" dirty="0" smtClean="0"/>
                    </a:p>
                    <a:p>
                      <a:pPr algn="ctr"/>
                      <a:endParaRPr lang="cs-CZ" sz="2400" dirty="0" smtClean="0"/>
                    </a:p>
                    <a:p>
                      <a:pPr algn="ctr"/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151499" y="2348880"/>
                <a:ext cx="54006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∞;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d>
                  </m:oMath>
                </a14:m>
                <a:r>
                  <a:rPr lang="cs-CZ" dirty="0" smtClean="0"/>
                  <a:t>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</a:rPr>
                          <m:t>2;</m:t>
                        </m:r>
                        <m:d>
                          <m:dPr>
                            <m:begChr m:val=""/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1499" y="2348880"/>
                <a:ext cx="5400600" cy="461665"/>
              </a:xfrm>
              <a:prstGeom prst="rect">
                <a:avLst/>
              </a:prstGeom>
              <a:blipFill rotWithShape="1">
                <a:blip r:embed="rId4"/>
                <a:stretch>
                  <a:fillRect t="-127632" r="-2483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52672" y="2806834"/>
                <a:ext cx="117320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672" y="2806834"/>
                <a:ext cx="1173206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733741" y="2824215"/>
                <a:ext cx="1534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741" y="2824215"/>
                <a:ext cx="1534091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451" y="2827611"/>
                <a:ext cx="1534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451" y="2827611"/>
                <a:ext cx="1534091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Prstenec 20"/>
          <p:cNvSpPr/>
          <p:nvPr/>
        </p:nvSpPr>
        <p:spPr>
          <a:xfrm>
            <a:off x="4883662" y="2967433"/>
            <a:ext cx="106799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 rot="16200000">
                <a:off x="-157044" y="4374850"/>
                <a:ext cx="299264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latin typeface="Cambria Math"/>
                        </a:rPr>
                        <m:t>−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  <m:r>
                            <a:rPr lang="cs-CZ" sz="2200" i="1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>
                          <a:latin typeface="Cambria Math"/>
                        </a:rPr>
                        <m:t>+13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-157044" y="4374850"/>
                <a:ext cx="2992640" cy="43088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002356" y="3312547"/>
                <a:ext cx="293470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</a:rPr>
                        <m:t>13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2356" y="3312547"/>
                <a:ext cx="2934705" cy="43088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49590" y="3312547"/>
                <a:ext cx="293470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</a:rPr>
                        <m:t>13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9590" y="3312547"/>
                <a:ext cx="2934705" cy="43088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078031" y="3743434"/>
                <a:ext cx="26277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+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+2</m:t>
                      </m:r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</a:rPr>
                        <m:t>13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031" y="3743434"/>
                <a:ext cx="2627711" cy="4308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993272" y="3743433"/>
                <a:ext cx="293470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i="1" smtClean="0">
                          <a:latin typeface="Cambria Math"/>
                        </a:rPr>
                        <m:t>+</m:t>
                      </m:r>
                      <m:r>
                        <a:rPr lang="cs-CZ" sz="2200" b="0" i="1" smtClean="0">
                          <a:latin typeface="Cambria Math"/>
                        </a:rPr>
                        <m:t>13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3272" y="3743433"/>
                <a:ext cx="2934705" cy="43088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758049" y="4077069"/>
                <a:ext cx="184811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11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8049" y="4077069"/>
                <a:ext cx="1848119" cy="43088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55092" y="4437112"/>
                <a:ext cx="1761278" cy="470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11</m:t>
                          </m:r>
                        </m:e>
                      </m:ra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5092" y="4437112"/>
                <a:ext cx="1761278" cy="47083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Čárový popisek 2 28"/>
              <p:cNvSpPr/>
              <p:nvPr/>
            </p:nvSpPr>
            <p:spPr>
              <a:xfrm>
                <a:off x="5136492" y="4693673"/>
                <a:ext cx="2751850" cy="1237507"/>
              </a:xfrm>
              <a:prstGeom prst="borderCallout2">
                <a:avLst>
                  <a:gd name="adj1" fmla="val 75331"/>
                  <a:gd name="adj2" fmla="val -1410"/>
                  <a:gd name="adj3" fmla="val 103795"/>
                  <a:gd name="adj4" fmla="val -14952"/>
                  <a:gd name="adj5" fmla="val 86513"/>
                  <a:gd name="adj6" fmla="val -29928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−</m:t>
                      </m:r>
                      <m:rad>
                        <m:radPr>
                          <m:degHide m:val="on"/>
                          <m:ctrlPr>
                            <a:rPr lang="cs-CZ" sz="22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i="1">
                              <a:latin typeface="Cambria Math"/>
                            </a:rPr>
                            <m:t>11</m:t>
                          </m:r>
                        </m:e>
                      </m:rad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∈</m:t>
                      </m:r>
                      <m:sSub>
                        <m:sSubPr>
                          <m:ctrlP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2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algn="ctr"/>
                <a:r>
                  <a:rPr lang="cs-CZ" sz="2200" i="1" dirty="0" smtClean="0">
                    <a:latin typeface="Cambria Math"/>
                    <a:cs typeface="Arial" pitchFamily="34" charset="0"/>
                  </a:rPr>
                  <a:t>a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i="1">
                            <a:latin typeface="Cambria Math"/>
                          </a:rPr>
                          <m:t>11</m:t>
                        </m:r>
                      </m:e>
                    </m:rad>
                  </m:oMath>
                </a14:m>
                <a:r>
                  <a:rPr lang="cs-CZ" sz="2200" i="1" dirty="0" smtClean="0">
                    <a:latin typeface="Cambria Math"/>
                    <a:cs typeface="Arial" pitchFamily="34" charset="0"/>
                  </a:rPr>
                  <a:t> </a:t>
                </a:r>
                <a:r>
                  <a:rPr lang="cs-CZ" sz="2000" dirty="0" smtClean="0"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i="1" dirty="0">
                        <a:latin typeface="Cambria Math"/>
                        <a:cs typeface="Arial" pitchFamily="34" charset="0"/>
                      </a:rPr>
                      <m:t>∉ </m:t>
                    </m:r>
                    <m:sSub>
                      <m:sSubPr>
                        <m:ctrlPr>
                          <a:rPr lang="cs-CZ" sz="20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𝐼</m:t>
                        </m:r>
                      </m:e>
                      <m:sub>
                        <m:r>
                          <a:rPr lang="cs-CZ" sz="20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endParaRPr lang="cs-CZ" sz="2200" i="1" dirty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Čárový popisek 2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492" y="4693673"/>
                <a:ext cx="2751850" cy="1237507"/>
              </a:xfrm>
              <a:prstGeom prst="borderCallout2">
                <a:avLst>
                  <a:gd name="adj1" fmla="val 75331"/>
                  <a:gd name="adj2" fmla="val -1410"/>
                  <a:gd name="adj3" fmla="val 103795"/>
                  <a:gd name="adj4" fmla="val -14952"/>
                  <a:gd name="adj5" fmla="val 86513"/>
                  <a:gd name="adj6" fmla="val -29928"/>
                </a:avLst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761340" y="4785841"/>
                <a:ext cx="1944216" cy="493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±</m:t>
                      </m:r>
                      <m:rad>
                        <m:radPr>
                          <m:degHide m:val="on"/>
                          <m:ctrlPr>
                            <a:rPr lang="cs-CZ" sz="22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200" i="1">
                              <a:latin typeface="Cambria Math"/>
                            </a:rPr>
                            <m:t>11</m:t>
                          </m:r>
                        </m:e>
                      </m:ra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1340" y="4785841"/>
                <a:ext cx="1944216" cy="493468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331519" y="5279309"/>
                <a:ext cx="2520280" cy="4971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2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11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1519" y="5279309"/>
                <a:ext cx="2520280" cy="49712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961642" y="4077068"/>
                <a:ext cx="243249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2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  <m:r>
                        <a:rPr lang="cs-CZ" sz="2200" i="1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</a:rPr>
                        <m:t>−15</m:t>
                      </m:r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1642" y="4077068"/>
                <a:ext cx="2432493" cy="430887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73605" y="4457085"/>
                <a:ext cx="270030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−5</m:t>
                          </m:r>
                        </m:e>
                      </m:d>
                      <m:d>
                        <m:d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605" y="4457085"/>
                <a:ext cx="2700300" cy="430887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100640" y="4817131"/>
                <a:ext cx="244622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r>
                        <a:rPr lang="cs-CZ" sz="2200" i="1" smtClean="0">
                          <a:latin typeface="Cambria Math"/>
                        </a:rPr>
                        <m:t>5</m:t>
                      </m:r>
                      <m:sSub>
                        <m:sSubPr>
                          <m:ctrlPr>
                            <a:rPr lang="cs-CZ" sz="2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sz="2200" i="1">
                              <a:latin typeface="Cambria Math"/>
                            </a:rPr>
                            <m:t> </m:t>
                          </m:r>
                          <m:r>
                            <a:rPr lang="cs-CZ" sz="22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i="1">
                          <a:latin typeface="Cambria Math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0640" y="4817131"/>
                <a:ext cx="2446229" cy="430887"/>
              </a:xfrm>
              <a:prstGeom prst="rect">
                <a:avLst/>
              </a:prstGeom>
              <a:blipFill rotWithShape="1">
                <a:blip r:embed="rId20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200484" y="5312427"/>
                <a:ext cx="252028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2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2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5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0484" y="5312427"/>
                <a:ext cx="2520280" cy="430887"/>
              </a:xfrm>
              <a:prstGeom prst="rect">
                <a:avLst/>
              </a:prstGeom>
              <a:blipFill rotWithShape="1">
                <a:blip r:embed="rId21"/>
                <a:stretch>
                  <a:fillRect b="-28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925878" y="1457198"/>
                <a:ext cx="540060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2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2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</a:rPr>
                          <m:t>−</m:t>
                        </m:r>
                        <m:r>
                          <a:rPr lang="cs-CZ" sz="2200" i="1">
                            <a:latin typeface="Cambria Math"/>
                            <a:ea typeface="Cambria Math"/>
                          </a:rPr>
                          <m:t>∞;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sz="2200" i="1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d>
                  </m:oMath>
                </a14:m>
                <a:r>
                  <a:rPr lang="cs-CZ" sz="2200" dirty="0" smtClean="0"/>
                  <a:t>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200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200" i="1">
                            <a:latin typeface="Cambria Math"/>
                          </a:rPr>
                          <m:t>2;</m:t>
                        </m:r>
                        <m:d>
                          <m:dPr>
                            <m:begChr m:val=""/>
                            <m:ctrlPr>
                              <a:rPr lang="cs-CZ" sz="22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200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200" dirty="0" smtClean="0"/>
                  <a:t> </a:t>
                </a:r>
                <a:endParaRPr lang="cs-CZ" sz="22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878" y="1457198"/>
                <a:ext cx="5400600" cy="430887"/>
              </a:xfrm>
              <a:prstGeom prst="rect">
                <a:avLst/>
              </a:prstGeom>
              <a:blipFill rotWithShape="1">
                <a:blip r:embed="rId22"/>
                <a:stretch>
                  <a:fillRect t="-123944" r="-226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Čárový popisek 2 37"/>
              <p:cNvSpPr/>
              <p:nvPr/>
            </p:nvSpPr>
            <p:spPr>
              <a:xfrm>
                <a:off x="2164962" y="4618274"/>
                <a:ext cx="2751850" cy="1237507"/>
              </a:xfrm>
              <a:prstGeom prst="borderCallout2">
                <a:avLst>
                  <a:gd name="adj1" fmla="val 101068"/>
                  <a:gd name="adj2" fmla="val 86328"/>
                  <a:gd name="adj3" fmla="val 128702"/>
                  <a:gd name="adj4" fmla="val 106388"/>
                  <a:gd name="adj5" fmla="val 86513"/>
                  <a:gd name="adj6" fmla="val 139202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5∈</m:t>
                      </m:r>
                      <m:sSub>
                        <m:sSubPr>
                          <m:ctrlP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algn="ctr"/>
                <a:r>
                  <a:rPr lang="cs-CZ" sz="2200" i="1" dirty="0" smtClean="0">
                    <a:latin typeface="Cambria Math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000" b="0" i="1" dirty="0" smtClean="0">
                        <a:latin typeface="Cambria Math"/>
                        <a:cs typeface="Arial" pitchFamily="34" charset="0"/>
                      </a:rPr>
                      <m:t>−3</m:t>
                    </m:r>
                    <m:r>
                      <a:rPr lang="cs-CZ" sz="2000" i="1" dirty="0">
                        <a:latin typeface="Cambria Math"/>
                        <a:cs typeface="Arial" pitchFamily="34" charset="0"/>
                      </a:rPr>
                      <m:t>∉ </m:t>
                    </m:r>
                    <m:sSub>
                      <m:sSubPr>
                        <m:ctrlPr>
                          <a:rPr lang="cs-CZ" sz="20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𝐼</m:t>
                        </m:r>
                      </m:e>
                      <m:sub>
                        <m:r>
                          <a:rPr lang="cs-CZ" sz="2000" b="0" i="1" dirty="0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200" i="1" dirty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Čárový popisek 2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4962" y="4618274"/>
                <a:ext cx="2751850" cy="1237507"/>
              </a:xfrm>
              <a:prstGeom prst="borderCallout2">
                <a:avLst>
                  <a:gd name="adj1" fmla="val 101068"/>
                  <a:gd name="adj2" fmla="val 86328"/>
                  <a:gd name="adj3" fmla="val 128702"/>
                  <a:gd name="adj4" fmla="val 106388"/>
                  <a:gd name="adj5" fmla="val 86513"/>
                  <a:gd name="adj6" fmla="val 139202"/>
                </a:avLst>
              </a:prstGeom>
              <a:blipFill rotWithShape="1">
                <a:blip r:embed="rId23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51499" y="5855781"/>
                <a:ext cx="206780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1499" y="5855781"/>
                <a:ext cx="2067809" cy="461665"/>
              </a:xfrm>
              <a:prstGeom prst="rect">
                <a:avLst/>
              </a:prstGeom>
              <a:blipFill rotWithShape="1">
                <a:blip r:embed="rId24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170995" y="5820322"/>
                <a:ext cx="2071208" cy="4971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sz="2200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200" i="1">
                                  <a:latin typeface="Cambria Math"/>
                                </a:rPr>
                                <m:t>11</m:t>
                              </m:r>
                            </m:e>
                          </m:rad>
                          <m:r>
                            <a:rPr lang="cs-CZ" sz="2200" b="0" i="1" smtClean="0">
                              <a:latin typeface="Cambria Math"/>
                            </a:rPr>
                            <m:t>,5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0995" y="5820322"/>
                <a:ext cx="2071208" cy="497124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se šipkou 39"/>
          <p:cNvCxnSpPr/>
          <p:nvPr/>
        </p:nvCxnSpPr>
        <p:spPr>
          <a:xfrm>
            <a:off x="4323545" y="6104343"/>
            <a:ext cx="72008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93351" y="6377178"/>
            <a:ext cx="1844394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49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/>
      <p:bldP spid="14" grpId="0"/>
      <p:bldP spid="15" grpId="0"/>
      <p:bldP spid="19" grpId="0"/>
      <p:bldP spid="20" grpId="0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 animBg="1"/>
      <p:bldP spid="29" grpId="1" animBg="1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 animBg="1"/>
      <p:bldP spid="38" grpId="1" animBg="1"/>
      <p:bldP spid="34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548680"/>
                <a:ext cx="8229600" cy="5577483"/>
              </a:xfrm>
            </p:spPr>
            <p:txBody>
              <a:bodyPr/>
              <a:lstStyle/>
              <a:p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2</a:t>
                </a:r>
                <a:r>
                  <a:rPr lang="cs-CZ" sz="2400" dirty="0" smtClean="0"/>
                  <a:t> Řešte </a:t>
                </a:r>
                <a:r>
                  <a:rPr lang="cs-CZ" sz="2400" dirty="0"/>
                  <a:t>v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ℛ</m:t>
                    </m:r>
                  </m:oMath>
                </a14:m>
                <a:r>
                  <a:rPr lang="cs-CZ" sz="2400" dirty="0"/>
                  <a:t>: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0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400">
                        <a:latin typeface="Cambria Math"/>
                      </a:rPr>
                      <m:t>=</m:t>
                    </m:r>
                    <m:r>
                      <a:rPr lang="cs-CZ" sz="2400" b="0" i="0" smtClean="0"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	nulové body:	</a:t>
                </a:r>
              </a:p>
              <a:p>
                <a:pPr marL="0" indent="0">
                  <a:buNone/>
                </a:pPr>
                <a:endParaRPr lang="cs-CZ" sz="16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</a:t>
                </a:r>
                <a:r>
                  <a:rPr lang="cs-CZ" sz="2200" dirty="0" smtClean="0"/>
                  <a:t>        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-2</a:t>
                </a:r>
                <a:r>
                  <a:rPr lang="cs-CZ" sz="2200" dirty="0" smtClean="0"/>
                  <a:t>		              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2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548680"/>
                <a:ext cx="8229600" cy="5577483"/>
              </a:xfrm>
              <a:blipFill rotWithShape="1">
                <a:blip r:embed="rId2"/>
                <a:stretch>
                  <a:fillRect l="-963" t="-9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611838"/>
              </p:ext>
            </p:extLst>
          </p:nvPr>
        </p:nvGraphicFramePr>
        <p:xfrm>
          <a:off x="298728" y="2276872"/>
          <a:ext cx="8336172" cy="3211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401064"/>
                <a:gridCol w="2448272"/>
                <a:gridCol w="2334708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7856"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solidFill>
                          <a:srgbClr val="99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/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                          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681836" y="2276872"/>
                <a:ext cx="18535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=(−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∞;−2)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836" y="2276872"/>
                <a:ext cx="1853584" cy="400110"/>
              </a:xfrm>
              <a:prstGeom prst="rect">
                <a:avLst/>
              </a:prstGeom>
              <a:blipFill rotWithShape="1">
                <a:blip r:embed="rId3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250925" y="2268740"/>
                <a:ext cx="15782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</a:rPr>
                      <m:t>;2)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925" y="2268740"/>
                <a:ext cx="1578253" cy="400110"/>
              </a:xfrm>
              <a:prstGeom prst="rect">
                <a:avLst/>
              </a:prstGeom>
              <a:blipFill rotWithShape="1">
                <a:blip r:embed="rId4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90814" y="2276872"/>
                <a:ext cx="16535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</a:rPr>
                      <m:t>;+∞)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0814" y="2276872"/>
                <a:ext cx="1653594" cy="400110"/>
              </a:xfrm>
              <a:prstGeom prst="rect">
                <a:avLst/>
              </a:prstGeom>
              <a:blipFill rotWithShape="1">
                <a:blip r:embed="rId5"/>
                <a:stretch>
                  <a:fillRect t="-121538" b="-18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61908" y="975134"/>
                <a:ext cx="209846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=−2,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908" y="975134"/>
                <a:ext cx="209846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1835696" y="1700808"/>
            <a:ext cx="64087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95736" y="1308524"/>
                <a:ext cx="18535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=(−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∞;−2)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1308524"/>
                <a:ext cx="1853584" cy="400110"/>
              </a:xfrm>
              <a:prstGeom prst="rect">
                <a:avLst/>
              </a:prstGeom>
              <a:blipFill rotWithShape="1">
                <a:blip r:embed="rId7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65344" y="1316965"/>
                <a:ext cx="15782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5344" y="1316965"/>
                <a:ext cx="1578253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272205" y="1300261"/>
                <a:ext cx="16535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;+∞)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2205" y="1300261"/>
                <a:ext cx="1653594" cy="400110"/>
              </a:xfrm>
              <a:prstGeom prst="rect">
                <a:avLst/>
              </a:prstGeom>
              <a:blipFill rotWithShape="1">
                <a:blip r:embed="rId9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4049320" y="1588096"/>
            <a:ext cx="0" cy="2160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156176" y="1588096"/>
            <a:ext cx="0" cy="2160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79512" y="2739985"/>
                <a:ext cx="137887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739985"/>
                <a:ext cx="1378871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Prstenec 30"/>
          <p:cNvSpPr/>
          <p:nvPr/>
        </p:nvSpPr>
        <p:spPr>
          <a:xfrm>
            <a:off x="3790227" y="2826911"/>
            <a:ext cx="129600" cy="129785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311292" y="2703645"/>
                <a:ext cx="137813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−4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1292" y="2703645"/>
                <a:ext cx="1378134" cy="400110"/>
              </a:xfrm>
              <a:prstGeom prst="rect">
                <a:avLst/>
              </a:prstGeom>
              <a:blipFill rotWithShape="1">
                <a:blip r:embed="rId11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824724" y="2720865"/>
                <a:ext cx="11857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−4</m:t>
                      </m:r>
                      <m:r>
                        <a:rPr lang="cs-CZ" sz="2000" i="1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4724" y="2720865"/>
                <a:ext cx="1185774" cy="400110"/>
              </a:xfrm>
              <a:prstGeom prst="rect">
                <a:avLst/>
              </a:prstGeom>
              <a:blipFill rotWithShape="1">
                <a:blip r:embed="rId12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961678" y="2720865"/>
                <a:ext cx="11857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−4</m:t>
                      </m:r>
                      <m:r>
                        <a:rPr lang="cs-CZ" sz="2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1678" y="2720865"/>
                <a:ext cx="1185774" cy="400110"/>
              </a:xfrm>
              <a:prstGeom prst="rect">
                <a:avLst/>
              </a:prstGeom>
              <a:blipFill rotWithShape="1">
                <a:blip r:embed="rId13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rstenec 35"/>
          <p:cNvSpPr/>
          <p:nvPr/>
        </p:nvSpPr>
        <p:spPr>
          <a:xfrm>
            <a:off x="6242686" y="2827216"/>
            <a:ext cx="129600" cy="129600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 rot="16200000">
                <a:off x="-1519" y="3899553"/>
                <a:ext cx="188397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-1519" y="3899553"/>
                <a:ext cx="1883977" cy="40011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681836" y="3219503"/>
                <a:ext cx="193450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836" y="3219503"/>
                <a:ext cx="1934504" cy="4001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033069" y="4772549"/>
                <a:ext cx="110780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en-US" sz="2000" b="0" i="1" smtClean="0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3069" y="4772549"/>
                <a:ext cx="1107804" cy="400110"/>
              </a:xfrm>
              <a:prstGeom prst="rect">
                <a:avLst/>
              </a:prstGeom>
              <a:blipFill rotWithShape="1">
                <a:blip r:embed="rId16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414311" y="5119910"/>
                <a:ext cx="177196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;1</m:t>
                          </m:r>
                          <m:r>
                            <m:rPr>
                              <m:nor/>
                            </m:rPr>
                            <a:rPr lang="cs-CZ" sz="2000" dirty="0"/>
                            <m:t> 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4311" y="5119910"/>
                <a:ext cx="1771960" cy="400110"/>
              </a:xfrm>
              <a:prstGeom prst="rect">
                <a:avLst/>
              </a:prstGeom>
              <a:blipFill rotWithShape="1">
                <a:blip r:embed="rId17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Čárový popisek 2 57"/>
              <p:cNvSpPr/>
              <p:nvPr/>
            </p:nvSpPr>
            <p:spPr>
              <a:xfrm>
                <a:off x="2710252" y="5520020"/>
                <a:ext cx="3202080" cy="765951"/>
              </a:xfrm>
              <a:prstGeom prst="borderCallout2">
                <a:avLst>
                  <a:gd name="adj1" fmla="val -1589"/>
                  <a:gd name="adj2" fmla="val 56834"/>
                  <a:gd name="adj3" fmla="val -89327"/>
                  <a:gd name="adj4" fmla="val 32384"/>
                  <a:gd name="adj5" fmla="val -77619"/>
                  <a:gd name="adj6" fmla="val 12858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𝑑𝑟𝑢h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𝑚𝑜𝑐𝑛𝑖𝑛𝑎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2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𝑛𝑒𝑚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ůž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ý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𝑡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𝑧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𝑝𝑜𝑟𝑛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Čárový popisek 2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0252" y="5520020"/>
                <a:ext cx="3202080" cy="765951"/>
              </a:xfrm>
              <a:prstGeom prst="borderCallout2">
                <a:avLst>
                  <a:gd name="adj1" fmla="val -1589"/>
                  <a:gd name="adj2" fmla="val 56834"/>
                  <a:gd name="adj3" fmla="val -89327"/>
                  <a:gd name="adj4" fmla="val 32384"/>
                  <a:gd name="adj5" fmla="val -77619"/>
                  <a:gd name="adj6" fmla="val 12858"/>
                </a:avLst>
              </a:prstGeom>
              <a:blipFill rotWithShape="1">
                <a:blip r:embed="rId18"/>
                <a:stretch>
                  <a:fillRect l="-1323" b="-4979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Čárový popisek 2 58"/>
              <p:cNvSpPr/>
              <p:nvPr/>
            </p:nvSpPr>
            <p:spPr>
              <a:xfrm>
                <a:off x="1443519" y="5610422"/>
                <a:ext cx="2727192" cy="675549"/>
              </a:xfrm>
              <a:prstGeom prst="borderCallout2">
                <a:avLst>
                  <a:gd name="adj1" fmla="val 68688"/>
                  <a:gd name="adj2" fmla="val 100546"/>
                  <a:gd name="adj3" fmla="val 55547"/>
                  <a:gd name="adj4" fmla="val 118480"/>
                  <a:gd name="adj5" fmla="val -21935"/>
                  <a:gd name="adj6" fmla="val 120520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−1;1∈ </m:t>
                      </m:r>
                      <m:sSub>
                        <m:sSubPr>
                          <m:ctrlP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2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9" name="Čárový popisek 2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3519" y="5610422"/>
                <a:ext cx="2727192" cy="675549"/>
              </a:xfrm>
              <a:prstGeom prst="borderCallout2">
                <a:avLst>
                  <a:gd name="adj1" fmla="val 68688"/>
                  <a:gd name="adj2" fmla="val 100546"/>
                  <a:gd name="adj3" fmla="val 55547"/>
                  <a:gd name="adj4" fmla="val 118480"/>
                  <a:gd name="adj5" fmla="val -21935"/>
                  <a:gd name="adj6" fmla="val 120520"/>
                </a:avLst>
              </a:prstGeom>
              <a:blipFill rotWithShape="1">
                <a:blip r:embed="rId19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3738600" y="5449556"/>
                <a:ext cx="23692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8600" y="5449556"/>
                <a:ext cx="2369238" cy="400110"/>
              </a:xfrm>
              <a:prstGeom prst="rect">
                <a:avLst/>
              </a:prstGeom>
              <a:blipFill rotWithShape="1">
                <a:blip r:embed="rId20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3842070" y="5786170"/>
                <a:ext cx="167981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;1</m:t>
                          </m:r>
                          <m:r>
                            <m:rPr>
                              <m:nor/>
                            </m:rPr>
                            <a:rPr lang="cs-CZ" sz="2000" dirty="0"/>
                            <m:t> 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2070" y="5786170"/>
                <a:ext cx="1679819" cy="40011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3191042" y="975135"/>
                <a:ext cx="169860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−4=0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1042" y="975135"/>
                <a:ext cx="1698606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6" name="Přímá spojnice se šipkou 65"/>
          <p:cNvCxnSpPr/>
          <p:nvPr/>
        </p:nvCxnSpPr>
        <p:spPr>
          <a:xfrm>
            <a:off x="5060750" y="1223327"/>
            <a:ext cx="72008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1728259" y="3588835"/>
                <a:ext cx="172162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−4=3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8259" y="3588835"/>
                <a:ext cx="1721625" cy="400110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1908130" y="3971851"/>
                <a:ext cx="126643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8130" y="3971851"/>
                <a:ext cx="1266437" cy="400110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2097428" y="4336397"/>
                <a:ext cx="119500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7428" y="4336397"/>
                <a:ext cx="1195007" cy="400110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119990" y="3219503"/>
                <a:ext cx="212686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990" y="3219503"/>
                <a:ext cx="2126864" cy="400110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4208911" y="3588835"/>
                <a:ext cx="191398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8911" y="3588835"/>
                <a:ext cx="1913985" cy="400110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4511088" y="3964193"/>
                <a:ext cx="153003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1088" y="3964193"/>
                <a:ext cx="1530034" cy="400110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4768848" y="4336397"/>
                <a:ext cx="100264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8848" y="4336397"/>
                <a:ext cx="1002647" cy="400110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3909181" y="4719800"/>
                <a:ext cx="244622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=−1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181" y="4719800"/>
                <a:ext cx="2446229" cy="400110"/>
              </a:xfrm>
              <a:prstGeom prst="rect">
                <a:avLst/>
              </a:prstGeom>
              <a:blipFill rotWithShape="1">
                <a:blip r:embed="rId30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6450359" y="3221482"/>
                <a:ext cx="193450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=3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0359" y="3221482"/>
                <a:ext cx="1934504" cy="400110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450359" y="3699498"/>
                <a:ext cx="1879041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/>
                  <a:t>s</a:t>
                </a:r>
                <a:r>
                  <a:rPr lang="cs-CZ" sz="2000" dirty="0" smtClean="0"/>
                  <a:t>tejný výpočet </a:t>
                </a:r>
              </a:p>
              <a:p>
                <a:r>
                  <a:rPr lang="cs-CZ" sz="2000" dirty="0" smtClean="0"/>
                  <a:t>jako v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0359" y="3699498"/>
                <a:ext cx="1879041" cy="707886"/>
              </a:xfrm>
              <a:prstGeom prst="rect">
                <a:avLst/>
              </a:prstGeom>
              <a:blipFill rotWithShape="1">
                <a:blip r:embed="rId32"/>
                <a:stretch>
                  <a:fillRect l="-3247" t="-3448" r="-2597" b="-155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6" name="TextovéPole 75"/>
              <p:cNvSpPr txBox="1"/>
              <p:nvPr/>
            </p:nvSpPr>
            <p:spPr>
              <a:xfrm>
                <a:off x="6590814" y="4724894"/>
                <a:ext cx="111376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en-US" sz="2000" b="0" i="1" smtClean="0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0814" y="4724894"/>
                <a:ext cx="1113766" cy="400110"/>
              </a:xfrm>
              <a:prstGeom prst="rect">
                <a:avLst/>
              </a:prstGeom>
              <a:blipFill rotWithShape="1">
                <a:blip r:embed="rId33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7" name="Čárový popisek 2 76"/>
              <p:cNvSpPr/>
              <p:nvPr/>
            </p:nvSpPr>
            <p:spPr>
              <a:xfrm>
                <a:off x="3535420" y="5568018"/>
                <a:ext cx="3202080" cy="836415"/>
              </a:xfrm>
              <a:prstGeom prst="borderCallout2">
                <a:avLst>
                  <a:gd name="adj1" fmla="val 36978"/>
                  <a:gd name="adj2" fmla="val 100150"/>
                  <a:gd name="adj3" fmla="val 32459"/>
                  <a:gd name="adj4" fmla="val 110673"/>
                  <a:gd name="adj5" fmla="val -49174"/>
                  <a:gd name="adj6" fmla="val 11777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𝑑𝑟𝑢h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𝑚𝑜𝑐𝑛𝑖𝑛𝑎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2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𝑛𝑒𝑚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ůž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𝑏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ý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𝑡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𝑧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𝑝𝑜𝑟𝑛</m:t>
                      </m:r>
                      <m:r>
                        <a:rPr lang="cs-CZ" sz="2200" b="0" i="1" dirty="0" smtClean="0">
                          <a:latin typeface="Cambria Math"/>
                          <a:cs typeface="Arial" pitchFamily="34" charset="0"/>
                        </a:rPr>
                        <m:t>á</m:t>
                      </m:r>
                    </m:oMath>
                  </m:oMathPara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7" name="Čárový popisek 2 7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5420" y="5568018"/>
                <a:ext cx="3202080" cy="836415"/>
              </a:xfrm>
              <a:prstGeom prst="borderCallout2">
                <a:avLst>
                  <a:gd name="adj1" fmla="val 36978"/>
                  <a:gd name="adj2" fmla="val 100150"/>
                  <a:gd name="adj3" fmla="val 32459"/>
                  <a:gd name="adj4" fmla="val 110673"/>
                  <a:gd name="adj5" fmla="val -49174"/>
                  <a:gd name="adj6" fmla="val 117779"/>
                </a:avLst>
              </a:prstGeom>
              <a:blipFill rotWithShape="1">
                <a:blip r:embed="rId34"/>
                <a:stretch>
                  <a:fillRect l="-1106" b="-2262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8" name="Přímá spojnice 77"/>
          <p:cNvCxnSpPr/>
          <p:nvPr/>
        </p:nvCxnSpPr>
        <p:spPr>
          <a:xfrm>
            <a:off x="3975716" y="6186280"/>
            <a:ext cx="1404710" cy="0"/>
          </a:xfrm>
          <a:prstGeom prst="line">
            <a:avLst/>
          </a:prstGeom>
          <a:ln w="38100" cmpd="dbl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9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/>
      <p:bldP spid="12" grpId="0"/>
      <p:bldP spid="13" grpId="0"/>
      <p:bldP spid="14" grpId="0"/>
      <p:bldP spid="19" grpId="0"/>
      <p:bldP spid="20" grpId="0"/>
      <p:bldP spid="21" grpId="0"/>
      <p:bldP spid="28" grpId="0"/>
      <p:bldP spid="31" grpId="0" animBg="1"/>
      <p:bldP spid="32" grpId="0"/>
      <p:bldP spid="34" grpId="0"/>
      <p:bldP spid="35" grpId="0"/>
      <p:bldP spid="36" grpId="0" animBg="1"/>
      <p:bldP spid="40" grpId="0"/>
      <p:bldP spid="41" grpId="0"/>
      <p:bldP spid="46" grpId="0"/>
      <p:bldP spid="52" grpId="0"/>
      <p:bldP spid="58" grpId="0" animBg="1"/>
      <p:bldP spid="58" grpId="2" animBg="1"/>
      <p:bldP spid="59" grpId="0" animBg="1"/>
      <p:bldP spid="59" grpId="1" animBg="1"/>
      <p:bldP spid="61" grpId="0"/>
      <p:bldP spid="62" grpId="0"/>
      <p:bldP spid="65" grpId="0"/>
      <p:bldP spid="64" grpId="0"/>
      <p:bldP spid="67" grpId="0"/>
      <p:bldP spid="68" grpId="0"/>
      <p:bldP spid="70" grpId="0"/>
      <p:bldP spid="71" grpId="0"/>
      <p:bldP spid="72" grpId="0"/>
      <p:bldP spid="73" grpId="0"/>
      <p:bldP spid="74" grpId="0"/>
      <p:bldP spid="75" grpId="0"/>
      <p:bldP spid="2" grpId="0"/>
      <p:bldP spid="76" grpId="0"/>
      <p:bldP spid="77" grpId="0" animBg="1"/>
      <p:bldP spid="7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Kvadratické nerovnice s absolutní hodnotou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Při řešení nerovnic s absolutní hodnotou postupujeme obdobně jako při řešení rovnic s absolutní hodnotou.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Rozdíl je pouze v tom, že nezjišťujeme, zda kořen patří do daného intervalu, ale zjišťujeme průnik řešení a daného intervalu.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603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476672"/>
                <a:ext cx="8280920" cy="6048672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4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+1  </m:t>
                    </m:r>
                  </m:oMath>
                </a14:m>
                <a:r>
                  <a:rPr lang="cs-CZ" dirty="0" smtClean="0"/>
                  <a:t>            	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476672"/>
                <a:ext cx="8280920" cy="6048672"/>
              </a:xfrm>
              <a:blipFill rotWithShape="1">
                <a:blip r:embed="rId2"/>
                <a:stretch>
                  <a:fillRect l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13432" y="1310893"/>
                <a:ext cx="178625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=−3, 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3432" y="1310893"/>
                <a:ext cx="1786258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>
            <a:off x="5246769" y="1510948"/>
            <a:ext cx="382991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134600" y="2088465"/>
            <a:ext cx="5001090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824880" y="2037973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031280" y="1682999"/>
                <a:ext cx="183973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1280" y="1682999"/>
                <a:ext cx="1839734" cy="400110"/>
              </a:xfrm>
              <a:prstGeom prst="rect">
                <a:avLst/>
              </a:prstGeom>
              <a:blipFill rotWithShape="1">
                <a:blip r:embed="rId7"/>
                <a:stretch>
                  <a:fillRect b="-1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04207" y="1688355"/>
                <a:ext cx="15788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4207" y="1688355"/>
                <a:ext cx="1578894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122727" r="-36538" b="-192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4664868" y="2123312"/>
            <a:ext cx="412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-3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1263490" y="6053380"/>
                <a:ext cx="239225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  <a:cs typeface="Arial" pitchFamily="34" charset="0"/>
                      </a:rPr>
                      <m:t>𝒦</m:t>
                    </m:r>
                    <m:r>
                      <a:rPr lang="cs-CZ" sz="2000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𝒦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𝒦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  <a:ea typeface="Cambria Math"/>
                        <a:cs typeface="Arial" pitchFamily="34" charset="0"/>
                      </a:rPr>
                      <m:t>∪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ea typeface="Cambria Math"/>
                            <a:cs typeface="Arial" pitchFamily="34" charset="0"/>
                          </a:rPr>
                          <m:t>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sub>
                    </m:sSub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3490" y="6053380"/>
                <a:ext cx="2392258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30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Šipka doprava 66"/>
          <p:cNvSpPr/>
          <p:nvPr/>
        </p:nvSpPr>
        <p:spPr>
          <a:xfrm>
            <a:off x="3756962" y="6234799"/>
            <a:ext cx="494414" cy="4571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419629" y="6026825"/>
                <a:ext cx="3737690" cy="4610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</a:rPr>
                        <m:t>(</m:t>
                      </m:r>
                      <m:r>
                        <a:rPr lang="cs-CZ" sz="2000" i="1">
                          <a:latin typeface="Cambria Math"/>
                        </a:rPr>
                        <m:t>−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∞;</m:t>
                      </m:r>
                      <m:d>
                        <m:dPr>
                          <m:begChr m:val=""/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−2+</m:t>
                          </m:r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 ∪</m:t>
                      </m:r>
                      <m:d>
                        <m:dPr>
                          <m:endChr m:val="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i="1" smtClean="0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29" y="6026825"/>
                <a:ext cx="3737690" cy="461024"/>
              </a:xfrm>
              <a:prstGeom prst="rect">
                <a:avLst/>
              </a:prstGeom>
              <a:blipFill rotWithShape="1">
                <a:blip r:embed="rId10"/>
                <a:stretch>
                  <a:fillRect t="-145333" r="-15498" b="-22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TextovéPole 56"/>
          <p:cNvSpPr txBox="1"/>
          <p:nvPr/>
        </p:nvSpPr>
        <p:spPr>
          <a:xfrm>
            <a:off x="1623951" y="996697"/>
            <a:ext cx="17077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ulové body:</a:t>
            </a:r>
            <a:endParaRPr lang="cs-CZ" sz="20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58245" y="996697"/>
                <a:ext cx="216291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+2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latin typeface="Cambria Math"/>
                        </a:rPr>
                        <m:t>−3=0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8245" y="996697"/>
                <a:ext cx="2162911" cy="400110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2955842" y="1310893"/>
                <a:ext cx="238982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5842" y="1310893"/>
                <a:ext cx="2389826" cy="400110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6660407" y="1682999"/>
                <a:ext cx="14618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407" y="1682999"/>
                <a:ext cx="1461874" cy="400110"/>
              </a:xfrm>
              <a:prstGeom prst="rect">
                <a:avLst/>
              </a:prstGeom>
              <a:blipFill rotWithShape="1">
                <a:blip r:embed="rId29"/>
                <a:stretch>
                  <a:fillRect t="-122727" r="-40167" b="-192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2" name="Přímá spojnice 61"/>
          <p:cNvCxnSpPr/>
          <p:nvPr/>
        </p:nvCxnSpPr>
        <p:spPr>
          <a:xfrm>
            <a:off x="6515963" y="2019585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6352296" y="2123312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7078256"/>
              </p:ext>
            </p:extLst>
          </p:nvPr>
        </p:nvGraphicFramePr>
        <p:xfrm>
          <a:off x="178007" y="2531218"/>
          <a:ext cx="8653442" cy="35158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9398"/>
                <a:gridCol w="2401064"/>
                <a:gridCol w="2448272"/>
                <a:gridCol w="2334708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7856"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solidFill>
                          <a:srgbClr val="9900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/>
                    </a:p>
                    <a:p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                          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870247" y="2530021"/>
                <a:ext cx="183973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0247" y="2530021"/>
                <a:ext cx="1839734" cy="400110"/>
              </a:xfrm>
              <a:prstGeom prst="rect">
                <a:avLst/>
              </a:prstGeom>
              <a:blipFill rotWithShape="1">
                <a:blip r:embed="rId30"/>
                <a:stretch>
                  <a:fillRect b="-1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4439318" y="2531218"/>
                <a:ext cx="15788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9318" y="2531218"/>
                <a:ext cx="1578894" cy="400110"/>
              </a:xfrm>
              <a:prstGeom prst="rect">
                <a:avLst/>
              </a:prstGeom>
              <a:blipFill rotWithShape="1">
                <a:blip r:embed="rId31"/>
                <a:stretch>
                  <a:fillRect t="-122727" r="-37066" b="-192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6892358" y="2523422"/>
                <a:ext cx="14618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2358" y="2523422"/>
                <a:ext cx="1461874" cy="400110"/>
              </a:xfrm>
              <a:prstGeom prst="rect">
                <a:avLst/>
              </a:prstGeom>
              <a:blipFill rotWithShape="1">
                <a:blip r:embed="rId32"/>
                <a:stretch>
                  <a:fillRect t="-122727" r="-40167" b="-1924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70048" y="2953834"/>
                <a:ext cx="16502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48" y="2953834"/>
                <a:ext cx="1650277" cy="369332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1894892" y="2961866"/>
                <a:ext cx="16502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4892" y="2961866"/>
                <a:ext cx="1650277" cy="369332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TextovéPole 73"/>
              <p:cNvSpPr txBox="1"/>
              <p:nvPr/>
            </p:nvSpPr>
            <p:spPr>
              <a:xfrm>
                <a:off x="4389538" y="2961866"/>
                <a:ext cx="17441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538" y="2961866"/>
                <a:ext cx="1744129" cy="369332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74"/>
              <p:cNvSpPr txBox="1"/>
              <p:nvPr/>
            </p:nvSpPr>
            <p:spPr>
              <a:xfrm>
                <a:off x="6867066" y="2954621"/>
                <a:ext cx="16502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7066" y="2954621"/>
                <a:ext cx="1650277" cy="369332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6" name="Prstenec 75"/>
          <p:cNvSpPr/>
          <p:nvPr/>
        </p:nvSpPr>
        <p:spPr>
          <a:xfrm>
            <a:off x="3998019" y="3094659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Prstenec 76"/>
          <p:cNvSpPr/>
          <p:nvPr/>
        </p:nvSpPr>
        <p:spPr>
          <a:xfrm>
            <a:off x="6450187" y="3086630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1555882" y="3419708"/>
                <a:ext cx="26481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1">
                          <a:latin typeface="Cambria Math"/>
                        </a:rPr>
                        <m:t>−3&gt;2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5882" y="3419708"/>
                <a:ext cx="2648178" cy="369332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1778577" y="3750793"/>
                <a:ext cx="215775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8577" y="3750793"/>
                <a:ext cx="2157753" cy="369332"/>
              </a:xfrm>
              <a:prstGeom prst="rect">
                <a:avLst/>
              </a:prstGeom>
              <a:blipFill rotWithShape="1">
                <a:blip r:embed="rId3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1722931" y="4005064"/>
                <a:ext cx="215775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931" y="4005064"/>
                <a:ext cx="2157753" cy="369332"/>
              </a:xfrm>
              <a:prstGeom prst="rect">
                <a:avLst/>
              </a:prstGeom>
              <a:blipFill rotWithShape="1">
                <a:blip r:embed="rId3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1" name="Přímá spojnice 80"/>
          <p:cNvCxnSpPr/>
          <p:nvPr/>
        </p:nvCxnSpPr>
        <p:spPr>
          <a:xfrm>
            <a:off x="1859294" y="4509120"/>
            <a:ext cx="1814431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2204162" y="4494655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-2           2</a:t>
            </a:r>
            <a:endParaRPr lang="cs-CZ" dirty="0"/>
          </a:p>
        </p:txBody>
      </p:sp>
      <p:sp>
        <p:nvSpPr>
          <p:cNvPr id="85" name="Ovál 84"/>
          <p:cNvSpPr/>
          <p:nvPr/>
        </p:nvSpPr>
        <p:spPr>
          <a:xfrm>
            <a:off x="2342212" y="4418420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3167869" y="4414193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TextovéPole 86"/>
          <p:cNvSpPr txBox="1"/>
          <p:nvPr/>
        </p:nvSpPr>
        <p:spPr>
          <a:xfrm>
            <a:off x="3304666" y="4180119"/>
            <a:ext cx="351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898952" y="4214071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2660937" y="4197331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90" name="Ovál 89"/>
          <p:cNvSpPr/>
          <p:nvPr/>
        </p:nvSpPr>
        <p:spPr>
          <a:xfrm>
            <a:off x="1949250" y="4290909"/>
            <a:ext cx="218211" cy="218211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3361989" y="4265290"/>
            <a:ext cx="218211" cy="218211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>
            <a:off x="1730837" y="5509138"/>
            <a:ext cx="1978385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Volný tvar 39"/>
          <p:cNvSpPr/>
          <p:nvPr/>
        </p:nvSpPr>
        <p:spPr>
          <a:xfrm>
            <a:off x="1727372" y="5298421"/>
            <a:ext cx="670696" cy="247433"/>
          </a:xfrm>
          <a:custGeom>
            <a:avLst/>
            <a:gdLst>
              <a:gd name="connsiteX0" fmla="*/ 1573618 w 1573618"/>
              <a:gd name="connsiteY0" fmla="*/ 255181 h 255181"/>
              <a:gd name="connsiteX1" fmla="*/ 1573618 w 1573618"/>
              <a:gd name="connsiteY1" fmla="*/ 0 h 255181"/>
              <a:gd name="connsiteX2" fmla="*/ 10632 w 1573618"/>
              <a:gd name="connsiteY2" fmla="*/ 0 h 255181"/>
              <a:gd name="connsiteX3" fmla="*/ 0 w 1573618"/>
              <a:gd name="connsiteY3" fmla="*/ 10632 h 255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3618" h="255181">
                <a:moveTo>
                  <a:pt x="1573618" y="255181"/>
                </a:moveTo>
                <a:lnTo>
                  <a:pt x="1573618" y="0"/>
                </a:lnTo>
                <a:lnTo>
                  <a:pt x="10632" y="0"/>
                </a:lnTo>
                <a:lnTo>
                  <a:pt x="0" y="10632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Volný tvar 40"/>
          <p:cNvSpPr/>
          <p:nvPr/>
        </p:nvSpPr>
        <p:spPr>
          <a:xfrm>
            <a:off x="1720325" y="5165609"/>
            <a:ext cx="407751" cy="391440"/>
          </a:xfrm>
          <a:custGeom>
            <a:avLst/>
            <a:gdLst>
              <a:gd name="connsiteX0" fmla="*/ 988828 w 988828"/>
              <a:gd name="connsiteY0" fmla="*/ 478465 h 478465"/>
              <a:gd name="connsiteX1" fmla="*/ 988828 w 988828"/>
              <a:gd name="connsiteY1" fmla="*/ 0 h 478465"/>
              <a:gd name="connsiteX2" fmla="*/ 0 w 988828"/>
              <a:gd name="connsiteY2" fmla="*/ 10633 h 478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88828" h="478465">
                <a:moveTo>
                  <a:pt x="988828" y="478465"/>
                </a:moveTo>
                <a:lnTo>
                  <a:pt x="988828" y="0"/>
                </a:lnTo>
                <a:lnTo>
                  <a:pt x="0" y="10633"/>
                </a:ln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Volný tvar 94"/>
          <p:cNvSpPr/>
          <p:nvPr/>
        </p:nvSpPr>
        <p:spPr>
          <a:xfrm flipH="1">
            <a:off x="3243645" y="5298421"/>
            <a:ext cx="473124" cy="247433"/>
          </a:xfrm>
          <a:custGeom>
            <a:avLst/>
            <a:gdLst>
              <a:gd name="connsiteX0" fmla="*/ 1573618 w 1573618"/>
              <a:gd name="connsiteY0" fmla="*/ 255181 h 255181"/>
              <a:gd name="connsiteX1" fmla="*/ 1573618 w 1573618"/>
              <a:gd name="connsiteY1" fmla="*/ 0 h 255181"/>
              <a:gd name="connsiteX2" fmla="*/ 10632 w 1573618"/>
              <a:gd name="connsiteY2" fmla="*/ 0 h 255181"/>
              <a:gd name="connsiteX3" fmla="*/ 0 w 1573618"/>
              <a:gd name="connsiteY3" fmla="*/ 10632 h 255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3618" h="255181">
                <a:moveTo>
                  <a:pt x="1573618" y="255181"/>
                </a:moveTo>
                <a:lnTo>
                  <a:pt x="1573618" y="0"/>
                </a:lnTo>
                <a:lnTo>
                  <a:pt x="10632" y="0"/>
                </a:lnTo>
                <a:lnTo>
                  <a:pt x="0" y="10632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vál 96"/>
          <p:cNvSpPr/>
          <p:nvPr/>
        </p:nvSpPr>
        <p:spPr>
          <a:xfrm>
            <a:off x="2049012" y="5089374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2323687" y="5222186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3167411" y="5222186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TextovéPole 99"/>
          <p:cNvSpPr txBox="1"/>
          <p:nvPr/>
        </p:nvSpPr>
        <p:spPr>
          <a:xfrm>
            <a:off x="4918902" y="5503957"/>
            <a:ext cx="1741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-3                  1  </a:t>
            </a:r>
            <a:endParaRPr lang="cs-CZ" dirty="0"/>
          </a:p>
        </p:txBody>
      </p:sp>
      <p:cxnSp>
        <p:nvCxnSpPr>
          <p:cNvPr id="48" name="Přímá spojnice se šipkou 47"/>
          <p:cNvCxnSpPr/>
          <p:nvPr/>
        </p:nvCxnSpPr>
        <p:spPr>
          <a:xfrm flipH="1">
            <a:off x="1678328" y="5510068"/>
            <a:ext cx="421313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sp>
        <p:nvSpPr>
          <p:cNvPr id="102" name="Ovál 101"/>
          <p:cNvSpPr/>
          <p:nvPr/>
        </p:nvSpPr>
        <p:spPr>
          <a:xfrm>
            <a:off x="2049012" y="5422137"/>
            <a:ext cx="152470" cy="152470"/>
          </a:xfrm>
          <a:prstGeom prst="ellipse">
            <a:avLst/>
          </a:prstGeom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785103" y="5701327"/>
                <a:ext cx="17978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d>
                            <m:dPr>
                              <m:begChr m:val=""/>
                              <m:endChr m:val="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"/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5103" y="5701327"/>
                <a:ext cx="1797800" cy="369332"/>
              </a:xfrm>
              <a:prstGeom prst="rect">
                <a:avLst/>
              </a:prstGeom>
              <a:blipFill rotWithShape="1">
                <a:blip r:embed="rId40"/>
                <a:stretch>
                  <a:fillRect t="-118033" r="-27458" b="-185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TextovéPole 102"/>
              <p:cNvSpPr txBox="1"/>
              <p:nvPr/>
            </p:nvSpPr>
            <p:spPr>
              <a:xfrm>
                <a:off x="3998019" y="3367390"/>
                <a:ext cx="26481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3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" name="TextovéPole 10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8019" y="3367390"/>
                <a:ext cx="2648178" cy="369332"/>
              </a:xfrm>
              <a:prstGeom prst="rect">
                <a:avLst/>
              </a:prstGeom>
              <a:blipFill rotWithShape="1">
                <a:blip r:embed="rId4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TextovéPole 103"/>
              <p:cNvSpPr txBox="1"/>
              <p:nvPr/>
            </p:nvSpPr>
            <p:spPr>
              <a:xfrm>
                <a:off x="3942658" y="3690545"/>
                <a:ext cx="26481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4" name="TextovéPole 10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2658" y="3690545"/>
                <a:ext cx="2648178" cy="369332"/>
              </a:xfrm>
              <a:prstGeom prst="rect">
                <a:avLst/>
              </a:prstGeom>
              <a:blipFill rotWithShape="1">
                <a:blip r:embed="rId4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TextovéPole 104"/>
              <p:cNvSpPr txBox="1"/>
              <p:nvPr/>
            </p:nvSpPr>
            <p:spPr>
              <a:xfrm>
                <a:off x="3936330" y="4029405"/>
                <a:ext cx="26481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5" name="TextovéPole 10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330" y="4029405"/>
                <a:ext cx="2648178" cy="369332"/>
              </a:xfrm>
              <a:prstGeom prst="rect">
                <a:avLst/>
              </a:prstGeom>
              <a:blipFill rotWithShape="1">
                <a:blip r:embed="rId4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lačítko akce: Vlastní 4">
            <a:hlinkClick r:id="rId44" action="ppaction://hlinksldjump" highlightClick="1"/>
          </p:cNvPr>
          <p:cNvSpPr/>
          <p:nvPr/>
        </p:nvSpPr>
        <p:spPr>
          <a:xfrm>
            <a:off x="4636248" y="4372038"/>
            <a:ext cx="1231896" cy="307283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KN</a:t>
            </a:r>
            <a:endParaRPr lang="cs-CZ" dirty="0"/>
          </a:p>
        </p:txBody>
      </p:sp>
      <p:cxnSp>
        <p:nvCxnSpPr>
          <p:cNvPr id="92" name="Přímá spojnice 91"/>
          <p:cNvCxnSpPr/>
          <p:nvPr/>
        </p:nvCxnSpPr>
        <p:spPr>
          <a:xfrm>
            <a:off x="4101707" y="5507651"/>
            <a:ext cx="2381394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3" name="TextovéPole 92"/>
              <p:cNvSpPr txBox="1"/>
              <p:nvPr/>
            </p:nvSpPr>
            <p:spPr>
              <a:xfrm>
                <a:off x="3936330" y="5471319"/>
                <a:ext cx="1123960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330" y="5471319"/>
                <a:ext cx="1123960" cy="401970"/>
              </a:xfrm>
              <a:prstGeom prst="rect">
                <a:avLst/>
              </a:prstGeom>
              <a:blipFill rotWithShape="1">
                <a:blip r:embed="rId4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TextovéPole 93"/>
              <p:cNvSpPr txBox="1"/>
              <p:nvPr/>
            </p:nvSpPr>
            <p:spPr>
              <a:xfrm>
                <a:off x="5309050" y="5471549"/>
                <a:ext cx="1092853" cy="4019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9050" y="5471549"/>
                <a:ext cx="1092853" cy="401970"/>
              </a:xfrm>
              <a:prstGeom prst="rect">
                <a:avLst/>
              </a:prstGeom>
              <a:blipFill rotWithShape="1">
                <a:blip r:embed="rId4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TextovéPole 105"/>
              <p:cNvSpPr txBox="1"/>
              <p:nvPr/>
            </p:nvSpPr>
            <p:spPr>
              <a:xfrm>
                <a:off x="1678328" y="4774470"/>
                <a:ext cx="24233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endChr m:val="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∞;</m:t>
                        </m:r>
                        <m:d>
                          <m:dPr>
                            <m:begChr m:val=""/>
                            <m:endChr m:val=""/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∪</m:t>
                            </m:r>
                          </m:e>
                        </m:d>
                      </m:e>
                    </m:d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d>
                          <m:dPr>
                            <m:begChr m:val=""/>
                            <m:endChr m:val="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i="1" smtClean="0">
                                    <a:latin typeface="Cambria Math"/>
                                    <a:ea typeface="Cambria Math"/>
                                  </a:rPr>
                                  <m:t>∞</m:t>
                                </m:r>
                              </m:e>
                            </m:d>
                          </m:e>
                        </m:d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6" name="TextovéPole 10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8328" y="4774470"/>
                <a:ext cx="2423379" cy="369332"/>
              </a:xfrm>
              <a:prstGeom prst="rect">
                <a:avLst/>
              </a:prstGeom>
              <a:blipFill rotWithShape="1">
                <a:blip r:embed="rId47"/>
                <a:stretch>
                  <a:fillRect t="-118033" r="-21357" b="-185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7" name="TextovéPole 106"/>
              <p:cNvSpPr txBox="1"/>
              <p:nvPr/>
            </p:nvSpPr>
            <p:spPr>
              <a:xfrm>
                <a:off x="3961546" y="4736013"/>
                <a:ext cx="2642028" cy="4242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∈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−2−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07" name="TextovéPole 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1546" y="4736013"/>
                <a:ext cx="2642028" cy="424219"/>
              </a:xfrm>
              <a:prstGeom prst="rect">
                <a:avLst/>
              </a:prstGeom>
              <a:blipFill rotWithShape="1">
                <a:blip r:embed="rId4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8" name="Ovál 107"/>
          <p:cNvSpPr/>
          <p:nvPr/>
        </p:nvSpPr>
        <p:spPr>
          <a:xfrm>
            <a:off x="5070205" y="5142469"/>
            <a:ext cx="152470" cy="152470"/>
          </a:xfrm>
          <a:prstGeom prst="ellipse">
            <a:avLst/>
          </a:prstGeom>
          <a:solidFill>
            <a:schemeClr val="tx1"/>
          </a:solidFill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TextovéPole 108"/>
          <p:cNvSpPr txBox="1"/>
          <p:nvPr/>
        </p:nvSpPr>
        <p:spPr>
          <a:xfrm>
            <a:off x="2226779" y="5493749"/>
            <a:ext cx="1200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-2          2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TextovéPole 110"/>
              <p:cNvSpPr txBox="1"/>
              <p:nvPr/>
            </p:nvSpPr>
            <p:spPr>
              <a:xfrm>
                <a:off x="3990961" y="5701327"/>
                <a:ext cx="2324867" cy="4242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d>
                        <m:dPr>
                          <m:begChr m:val=""/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endChr m:val="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"/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−2+</m:t>
                                  </m:r>
                                  <m:rad>
                                    <m:radPr>
                                      <m:degHide m:val="on"/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6</m:t>
                                      </m:r>
                                    </m:e>
                                  </m:rad>
                                </m:e>
                              </m:d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0961" y="5701327"/>
                <a:ext cx="2324867" cy="424219"/>
              </a:xfrm>
              <a:prstGeom prst="rect">
                <a:avLst/>
              </a:prstGeom>
              <a:blipFill rotWithShape="1">
                <a:blip r:embed="rId49"/>
                <a:stretch>
                  <a:fillRect t="-142857" r="-26772" b="-21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Volný tvar 9"/>
          <p:cNvSpPr/>
          <p:nvPr/>
        </p:nvSpPr>
        <p:spPr>
          <a:xfrm>
            <a:off x="4641465" y="5312666"/>
            <a:ext cx="981788" cy="261941"/>
          </a:xfrm>
          <a:custGeom>
            <a:avLst/>
            <a:gdLst>
              <a:gd name="connsiteX0" fmla="*/ 0 w 1019503"/>
              <a:gd name="connsiteY0" fmla="*/ 168165 h 168165"/>
              <a:gd name="connsiteX1" fmla="*/ 0 w 1019503"/>
              <a:gd name="connsiteY1" fmla="*/ 0 h 168165"/>
              <a:gd name="connsiteX2" fmla="*/ 1019503 w 1019503"/>
              <a:gd name="connsiteY2" fmla="*/ 0 h 168165"/>
              <a:gd name="connsiteX3" fmla="*/ 1019503 w 1019503"/>
              <a:gd name="connsiteY3" fmla="*/ 168165 h 168165"/>
              <a:gd name="connsiteX4" fmla="*/ 1008993 w 1019503"/>
              <a:gd name="connsiteY4" fmla="*/ 168165 h 168165"/>
              <a:gd name="connsiteX5" fmla="*/ 1008993 w 1019503"/>
              <a:gd name="connsiteY5" fmla="*/ 168165 h 168165"/>
              <a:gd name="connsiteX6" fmla="*/ 1008993 w 1019503"/>
              <a:gd name="connsiteY6" fmla="*/ 168165 h 168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19503" h="168165">
                <a:moveTo>
                  <a:pt x="0" y="168165"/>
                </a:moveTo>
                <a:lnTo>
                  <a:pt x="0" y="0"/>
                </a:lnTo>
                <a:lnTo>
                  <a:pt x="1019503" y="0"/>
                </a:lnTo>
                <a:lnTo>
                  <a:pt x="1019503" y="168165"/>
                </a:lnTo>
                <a:lnTo>
                  <a:pt x="1008993" y="168165"/>
                </a:lnTo>
                <a:lnTo>
                  <a:pt x="1008993" y="168165"/>
                </a:lnTo>
                <a:lnTo>
                  <a:pt x="1008993" y="168165"/>
                </a:ln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4565230" y="5233912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547018" y="5236474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139559" y="5223641"/>
            <a:ext cx="1240220" cy="367862"/>
          </a:xfrm>
          <a:custGeom>
            <a:avLst/>
            <a:gdLst>
              <a:gd name="connsiteX0" fmla="*/ 0 w 1240220"/>
              <a:gd name="connsiteY0" fmla="*/ 325821 h 367862"/>
              <a:gd name="connsiteX1" fmla="*/ 0 w 1240220"/>
              <a:gd name="connsiteY1" fmla="*/ 0 h 367862"/>
              <a:gd name="connsiteX2" fmla="*/ 1240220 w 1240220"/>
              <a:gd name="connsiteY2" fmla="*/ 0 h 367862"/>
              <a:gd name="connsiteX3" fmla="*/ 1240220 w 1240220"/>
              <a:gd name="connsiteY3" fmla="*/ 367862 h 367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0220" h="367862">
                <a:moveTo>
                  <a:pt x="0" y="325821"/>
                </a:moveTo>
                <a:lnTo>
                  <a:pt x="0" y="0"/>
                </a:lnTo>
                <a:lnTo>
                  <a:pt x="1240220" y="0"/>
                </a:lnTo>
                <a:lnTo>
                  <a:pt x="1240220" y="367862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6302715" y="5157677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 rot="16200000">
                <a:off x="-342198" y="4494655"/>
                <a:ext cx="24747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&gt;2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-342198" y="4494655"/>
                <a:ext cx="2474771" cy="369332"/>
              </a:xfrm>
              <a:prstGeom prst="rect">
                <a:avLst/>
              </a:prstGeom>
              <a:blipFill rotWithShape="1">
                <a:blip r:embed="rId5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4" name="TextovéPole 113"/>
          <p:cNvSpPr txBox="1"/>
          <p:nvPr/>
        </p:nvSpPr>
        <p:spPr>
          <a:xfrm>
            <a:off x="1841409" y="5505721"/>
            <a:ext cx="44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  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Čárový popisek 2 12"/>
              <p:cNvSpPr/>
              <p:nvPr/>
            </p:nvSpPr>
            <p:spPr>
              <a:xfrm>
                <a:off x="3951147" y="5197873"/>
                <a:ext cx="2647034" cy="948862"/>
              </a:xfrm>
              <a:prstGeom prst="borderCallout2">
                <a:avLst>
                  <a:gd name="adj1" fmla="val 98946"/>
                  <a:gd name="adj2" fmla="val 9501"/>
                  <a:gd name="adj3" fmla="val 127790"/>
                  <a:gd name="adj4" fmla="val -19677"/>
                  <a:gd name="adj5" fmla="val 98606"/>
                  <a:gd name="adj6" fmla="val -6485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Čárový popisek 2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1147" y="5197873"/>
                <a:ext cx="2647034" cy="948862"/>
              </a:xfrm>
              <a:prstGeom prst="borderCallout2">
                <a:avLst>
                  <a:gd name="adj1" fmla="val 98946"/>
                  <a:gd name="adj2" fmla="val 9501"/>
                  <a:gd name="adj3" fmla="val 127790"/>
                  <a:gd name="adj4" fmla="val -19677"/>
                  <a:gd name="adj5" fmla="val 98606"/>
                  <a:gd name="adj6" fmla="val -64859"/>
                </a:avLst>
              </a:prstGeom>
              <a:blipFill rotWithShape="1">
                <a:blip r:embed="rId51"/>
                <a:stretch>
                  <a:fillRect r="-137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" name="Ovál 114"/>
          <p:cNvSpPr/>
          <p:nvPr/>
        </p:nvSpPr>
        <p:spPr>
          <a:xfrm>
            <a:off x="5056759" y="5416281"/>
            <a:ext cx="151200" cy="151200"/>
          </a:xfrm>
          <a:prstGeom prst="ellipse">
            <a:avLst/>
          </a:prstGeom>
          <a:solidFill>
            <a:srgbClr val="990033"/>
          </a:solidFill>
          <a:ln>
            <a:solidFill>
              <a:srgbClr val="990033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5079752" y="5496853"/>
            <a:ext cx="571383" cy="10988"/>
          </a:xfrm>
          <a:prstGeom prst="line">
            <a:avLst/>
          </a:prstGeom>
          <a:ln w="19050">
            <a:solidFill>
              <a:srgbClr val="990033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3" name="Ovál 112"/>
          <p:cNvSpPr/>
          <p:nvPr/>
        </p:nvSpPr>
        <p:spPr>
          <a:xfrm>
            <a:off x="5541184" y="5411403"/>
            <a:ext cx="152470" cy="152470"/>
          </a:xfrm>
          <a:prstGeom prst="ellipse">
            <a:avLst/>
          </a:prstGeom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Čárový popisek 2 11"/>
              <p:cNvSpPr/>
              <p:nvPr/>
            </p:nvSpPr>
            <p:spPr>
              <a:xfrm>
                <a:off x="1062190" y="4867333"/>
                <a:ext cx="2794858" cy="1213232"/>
              </a:xfrm>
              <a:prstGeom prst="borderCallout2">
                <a:avLst>
                  <a:gd name="adj1" fmla="val 109780"/>
                  <a:gd name="adj2" fmla="val 61776"/>
                  <a:gd name="adj3" fmla="val 134757"/>
                  <a:gd name="adj4" fmla="val 92246"/>
                  <a:gd name="adj5" fmla="val 99705"/>
                  <a:gd name="adj6" fmla="val 114978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Čárový popisek 2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2190" y="4867333"/>
                <a:ext cx="2794858" cy="1213232"/>
              </a:xfrm>
              <a:prstGeom prst="borderCallout2">
                <a:avLst>
                  <a:gd name="adj1" fmla="val 109780"/>
                  <a:gd name="adj2" fmla="val 61776"/>
                  <a:gd name="adj3" fmla="val 134757"/>
                  <a:gd name="adj4" fmla="val 92246"/>
                  <a:gd name="adj5" fmla="val 99705"/>
                  <a:gd name="adj6" fmla="val 114978"/>
                </a:avLst>
              </a:prstGeom>
              <a:blipFill rotWithShape="1">
                <a:blip r:embed="rId52"/>
                <a:stretch>
                  <a:fillRect l="-184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6" name="TextovéPole 115"/>
              <p:cNvSpPr txBox="1"/>
              <p:nvPr/>
            </p:nvSpPr>
            <p:spPr>
              <a:xfrm>
                <a:off x="6428531" y="3374681"/>
                <a:ext cx="24016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1">
                          <a:latin typeface="Cambria Math"/>
                        </a:rPr>
                        <m:t>−3&gt;2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8531" y="3374681"/>
                <a:ext cx="2401612" cy="369332"/>
              </a:xfrm>
              <a:prstGeom prst="rect">
                <a:avLst/>
              </a:prstGeom>
              <a:blipFill rotWithShape="1">
                <a:blip r:embed="rId5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TextovéPole 116"/>
              <p:cNvSpPr txBox="1"/>
              <p:nvPr/>
            </p:nvSpPr>
            <p:spPr>
              <a:xfrm>
                <a:off x="6866817" y="3777532"/>
                <a:ext cx="1879041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/>
                  <a:t>s</a:t>
                </a:r>
                <a:r>
                  <a:rPr lang="cs-CZ" sz="2000" dirty="0" smtClean="0"/>
                  <a:t>tejný výpočet </a:t>
                </a:r>
              </a:p>
              <a:p>
                <a:r>
                  <a:rPr lang="cs-CZ" sz="2000" dirty="0" smtClean="0"/>
                  <a:t>jako v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6817" y="3777532"/>
                <a:ext cx="1879041" cy="707886"/>
              </a:xfrm>
              <a:prstGeom prst="rect">
                <a:avLst/>
              </a:prstGeom>
              <a:blipFill rotWithShape="1">
                <a:blip r:embed="rId54"/>
                <a:stretch>
                  <a:fillRect l="-3236" t="-3448" r="-2265" b="-155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TextovéPole 117"/>
              <p:cNvSpPr txBox="1"/>
              <p:nvPr/>
            </p:nvSpPr>
            <p:spPr>
              <a:xfrm>
                <a:off x="6483101" y="4752072"/>
                <a:ext cx="24233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endChr m:val="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∞;</m:t>
                        </m:r>
                        <m:d>
                          <m:dPr>
                            <m:begChr m:val=""/>
                            <m:endChr m:val=""/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−2</m:t>
                                </m:r>
                              </m:e>
                            </m:d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∪</m:t>
                            </m:r>
                          </m:e>
                        </m:d>
                      </m:e>
                    </m:d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d>
                      <m:dPr>
                        <m:endChr m:val="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;</m:t>
                        </m:r>
                        <m:d>
                          <m:dPr>
                            <m:begChr m:val=""/>
                            <m:endChr m:val="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i="1" smtClean="0">
                                    <a:latin typeface="Cambria Math"/>
                                    <a:ea typeface="Cambria Math"/>
                                  </a:rPr>
                                  <m:t>∞</m:t>
                                </m:r>
                              </m:e>
                            </m:d>
                          </m:e>
                        </m:d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3101" y="4752072"/>
                <a:ext cx="2423379" cy="369332"/>
              </a:xfrm>
              <a:prstGeom prst="rect">
                <a:avLst/>
              </a:prstGeom>
              <a:blipFill rotWithShape="1">
                <a:blip r:embed="rId55"/>
                <a:stretch>
                  <a:fillRect t="-120000" r="-21411" b="-19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9" name="Přímá spojnice 118"/>
          <p:cNvCxnSpPr/>
          <p:nvPr/>
        </p:nvCxnSpPr>
        <p:spPr>
          <a:xfrm>
            <a:off x="6679630" y="5491881"/>
            <a:ext cx="1978385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0" name="Volný tvar 119"/>
          <p:cNvSpPr/>
          <p:nvPr/>
        </p:nvSpPr>
        <p:spPr>
          <a:xfrm>
            <a:off x="6646197" y="5338636"/>
            <a:ext cx="670696" cy="247433"/>
          </a:xfrm>
          <a:custGeom>
            <a:avLst/>
            <a:gdLst>
              <a:gd name="connsiteX0" fmla="*/ 1573618 w 1573618"/>
              <a:gd name="connsiteY0" fmla="*/ 255181 h 255181"/>
              <a:gd name="connsiteX1" fmla="*/ 1573618 w 1573618"/>
              <a:gd name="connsiteY1" fmla="*/ 0 h 255181"/>
              <a:gd name="connsiteX2" fmla="*/ 10632 w 1573618"/>
              <a:gd name="connsiteY2" fmla="*/ 0 h 255181"/>
              <a:gd name="connsiteX3" fmla="*/ 0 w 1573618"/>
              <a:gd name="connsiteY3" fmla="*/ 10632 h 255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3618" h="255181">
                <a:moveTo>
                  <a:pt x="1573618" y="255181"/>
                </a:moveTo>
                <a:lnTo>
                  <a:pt x="1573618" y="0"/>
                </a:lnTo>
                <a:lnTo>
                  <a:pt x="10632" y="0"/>
                </a:lnTo>
                <a:lnTo>
                  <a:pt x="0" y="10632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Ovál 120"/>
          <p:cNvSpPr/>
          <p:nvPr/>
        </p:nvSpPr>
        <p:spPr>
          <a:xfrm>
            <a:off x="7235703" y="5255102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olný tvar 121"/>
          <p:cNvSpPr/>
          <p:nvPr/>
        </p:nvSpPr>
        <p:spPr>
          <a:xfrm flipH="1">
            <a:off x="8117670" y="5320048"/>
            <a:ext cx="473124" cy="247433"/>
          </a:xfrm>
          <a:custGeom>
            <a:avLst/>
            <a:gdLst>
              <a:gd name="connsiteX0" fmla="*/ 1573618 w 1573618"/>
              <a:gd name="connsiteY0" fmla="*/ 255181 h 255181"/>
              <a:gd name="connsiteX1" fmla="*/ 1573618 w 1573618"/>
              <a:gd name="connsiteY1" fmla="*/ 0 h 255181"/>
              <a:gd name="connsiteX2" fmla="*/ 10632 w 1573618"/>
              <a:gd name="connsiteY2" fmla="*/ 0 h 255181"/>
              <a:gd name="connsiteX3" fmla="*/ 0 w 1573618"/>
              <a:gd name="connsiteY3" fmla="*/ 10632 h 255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3618" h="255181">
                <a:moveTo>
                  <a:pt x="1573618" y="255181"/>
                </a:moveTo>
                <a:lnTo>
                  <a:pt x="1573618" y="0"/>
                </a:lnTo>
                <a:lnTo>
                  <a:pt x="10632" y="0"/>
                </a:lnTo>
                <a:lnTo>
                  <a:pt x="0" y="10632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Ovál 122"/>
          <p:cNvSpPr/>
          <p:nvPr/>
        </p:nvSpPr>
        <p:spPr>
          <a:xfrm>
            <a:off x="8041435" y="5234024"/>
            <a:ext cx="152470" cy="152470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TextovéPole 123"/>
          <p:cNvSpPr txBox="1"/>
          <p:nvPr/>
        </p:nvSpPr>
        <p:spPr>
          <a:xfrm>
            <a:off x="7135176" y="5487638"/>
            <a:ext cx="1200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-2          2  </a:t>
            </a:r>
            <a:endParaRPr lang="cs-CZ" dirty="0"/>
          </a:p>
        </p:txBody>
      </p:sp>
      <p:sp>
        <p:nvSpPr>
          <p:cNvPr id="125" name="Volný tvar 124"/>
          <p:cNvSpPr/>
          <p:nvPr/>
        </p:nvSpPr>
        <p:spPr>
          <a:xfrm flipH="1">
            <a:off x="7820759" y="5160232"/>
            <a:ext cx="925098" cy="415084"/>
          </a:xfrm>
          <a:custGeom>
            <a:avLst/>
            <a:gdLst>
              <a:gd name="connsiteX0" fmla="*/ 1573618 w 1573618"/>
              <a:gd name="connsiteY0" fmla="*/ 255181 h 255181"/>
              <a:gd name="connsiteX1" fmla="*/ 1573618 w 1573618"/>
              <a:gd name="connsiteY1" fmla="*/ 0 h 255181"/>
              <a:gd name="connsiteX2" fmla="*/ 10632 w 1573618"/>
              <a:gd name="connsiteY2" fmla="*/ 0 h 255181"/>
              <a:gd name="connsiteX3" fmla="*/ 0 w 1573618"/>
              <a:gd name="connsiteY3" fmla="*/ 10632 h 255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73618" h="255181">
                <a:moveTo>
                  <a:pt x="1573618" y="255181"/>
                </a:moveTo>
                <a:lnTo>
                  <a:pt x="1573618" y="0"/>
                </a:lnTo>
                <a:lnTo>
                  <a:pt x="10632" y="0"/>
                </a:lnTo>
                <a:lnTo>
                  <a:pt x="0" y="10632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7583842" y="5496853"/>
            <a:ext cx="444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27" name="Ovál 126"/>
          <p:cNvSpPr/>
          <p:nvPr/>
        </p:nvSpPr>
        <p:spPr>
          <a:xfrm>
            <a:off x="7744524" y="5084004"/>
            <a:ext cx="152470" cy="152470"/>
          </a:xfrm>
          <a:prstGeom prst="ellipse">
            <a:avLst/>
          </a:prstGeom>
          <a:solidFill>
            <a:schemeClr val="tx1"/>
          </a:solidFill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9" name="Přímá spojnice se šipkou 128"/>
          <p:cNvCxnSpPr/>
          <p:nvPr/>
        </p:nvCxnSpPr>
        <p:spPr>
          <a:xfrm>
            <a:off x="8117670" y="5491881"/>
            <a:ext cx="595275" cy="0"/>
          </a:xfrm>
          <a:prstGeom prst="straightConnector1">
            <a:avLst/>
          </a:prstGeom>
          <a:ln>
            <a:solidFill>
              <a:srgbClr val="990033"/>
            </a:solidFill>
            <a:tailEnd type="arrow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sp>
        <p:nvSpPr>
          <p:cNvPr id="131" name="Ovál 130"/>
          <p:cNvSpPr/>
          <p:nvPr/>
        </p:nvSpPr>
        <p:spPr>
          <a:xfrm>
            <a:off x="8033190" y="5404579"/>
            <a:ext cx="152470" cy="152470"/>
          </a:xfrm>
          <a:prstGeom prst="ellipse">
            <a:avLst/>
          </a:prstGeom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ovéPole 131"/>
              <p:cNvSpPr txBox="1"/>
              <p:nvPr/>
            </p:nvSpPr>
            <p:spPr>
              <a:xfrm>
                <a:off x="6719543" y="5703545"/>
                <a:ext cx="14568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endChr m:val="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"/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∞</m:t>
                                  </m:r>
                                </m:e>
                              </m:d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2" name="TextovéPole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9543" y="5703545"/>
                <a:ext cx="1456874" cy="369332"/>
              </a:xfrm>
              <a:prstGeom prst="rect">
                <a:avLst/>
              </a:prstGeom>
              <a:blipFill rotWithShape="1">
                <a:blip r:embed="rId56"/>
                <a:stretch>
                  <a:fillRect t="-120000" r="-34310" b="-19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Čárový popisek 2 133"/>
              <p:cNvSpPr/>
              <p:nvPr/>
            </p:nvSpPr>
            <p:spPr>
              <a:xfrm>
                <a:off x="3742130" y="4825103"/>
                <a:ext cx="2794858" cy="1213232"/>
              </a:xfrm>
              <a:prstGeom prst="borderCallout2">
                <a:avLst>
                  <a:gd name="adj1" fmla="val 109780"/>
                  <a:gd name="adj2" fmla="val 61776"/>
                  <a:gd name="adj3" fmla="val 134757"/>
                  <a:gd name="adj4" fmla="val 92246"/>
                  <a:gd name="adj5" fmla="val 99705"/>
                  <a:gd name="adj6" fmla="val 114978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4" name="Čárový popisek 2 1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2130" y="4825103"/>
                <a:ext cx="2794858" cy="1213232"/>
              </a:xfrm>
              <a:prstGeom prst="borderCallout2">
                <a:avLst>
                  <a:gd name="adj1" fmla="val 109780"/>
                  <a:gd name="adj2" fmla="val 61776"/>
                  <a:gd name="adj3" fmla="val 134757"/>
                  <a:gd name="adj4" fmla="val 92246"/>
                  <a:gd name="adj5" fmla="val 99705"/>
                  <a:gd name="adj6" fmla="val 114978"/>
                </a:avLst>
              </a:prstGeom>
              <a:blipFill rotWithShape="1">
                <a:blip r:embed="rId57"/>
                <a:stretch>
                  <a:fillRect l="-185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5" name="Přímá spojnice 134"/>
          <p:cNvCxnSpPr/>
          <p:nvPr/>
        </p:nvCxnSpPr>
        <p:spPr>
          <a:xfrm>
            <a:off x="4550666" y="6451496"/>
            <a:ext cx="3478166" cy="1994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56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32" grpId="0"/>
      <p:bldP spid="33" grpId="0"/>
      <p:bldP spid="36" grpId="0"/>
      <p:bldP spid="65" grpId="0"/>
      <p:bldP spid="67" grpId="0" animBg="1"/>
      <p:bldP spid="69" grpId="0"/>
      <p:bldP spid="57" grpId="0"/>
      <p:bldP spid="8" grpId="0"/>
      <p:bldP spid="59" grpId="0"/>
      <p:bldP spid="60" grpId="0"/>
      <p:bldP spid="66" grpId="0"/>
      <p:bldP spid="68" grpId="0"/>
      <p:bldP spid="70" grpId="0"/>
      <p:bldP spid="71" grpId="0"/>
      <p:bldP spid="72" grpId="0"/>
      <p:bldP spid="73" grpId="0"/>
      <p:bldP spid="74" grpId="0"/>
      <p:bldP spid="75" grpId="0"/>
      <p:bldP spid="76" grpId="0" animBg="1"/>
      <p:bldP spid="77" grpId="0" animBg="1"/>
      <p:bldP spid="78" grpId="0"/>
      <p:bldP spid="79" grpId="0"/>
      <p:bldP spid="80" grpId="0"/>
      <p:bldP spid="84" grpId="0"/>
      <p:bldP spid="85" grpId="0" animBg="1"/>
      <p:bldP spid="86" grpId="0" animBg="1"/>
      <p:bldP spid="87" grpId="0"/>
      <p:bldP spid="88" grpId="0"/>
      <p:bldP spid="89" grpId="0"/>
      <p:bldP spid="90" grpId="0" animBg="1"/>
      <p:bldP spid="91" grpId="0" animBg="1"/>
      <p:bldP spid="40" grpId="0" animBg="1"/>
      <p:bldP spid="41" grpId="0" animBg="1"/>
      <p:bldP spid="95" grpId="0" animBg="1"/>
      <p:bldP spid="97" grpId="0" animBg="1"/>
      <p:bldP spid="98" grpId="0" animBg="1"/>
      <p:bldP spid="99" grpId="0" animBg="1"/>
      <p:bldP spid="100" grpId="0"/>
      <p:bldP spid="102" grpId="0" animBg="1"/>
      <p:bldP spid="21" grpId="0"/>
      <p:bldP spid="103" grpId="0"/>
      <p:bldP spid="104" grpId="0"/>
      <p:bldP spid="105" grpId="0"/>
      <p:bldP spid="5" grpId="0" animBg="1"/>
      <p:bldP spid="93" grpId="0"/>
      <p:bldP spid="94" grpId="0"/>
      <p:bldP spid="106" grpId="0"/>
      <p:bldP spid="107" grpId="0"/>
      <p:bldP spid="108" grpId="0" animBg="1"/>
      <p:bldP spid="109" grpId="0"/>
      <p:bldP spid="111" grpId="0"/>
      <p:bldP spid="10" grpId="0" animBg="1"/>
      <p:bldP spid="101" grpId="0" animBg="1"/>
      <p:bldP spid="96" grpId="0" animBg="1"/>
      <p:bldP spid="11" grpId="0" animBg="1"/>
      <p:bldP spid="112" grpId="0" animBg="1"/>
      <p:bldP spid="14" grpId="0"/>
      <p:bldP spid="114" grpId="0"/>
      <p:bldP spid="13" grpId="0" animBg="1"/>
      <p:bldP spid="13" grpId="1" animBg="1"/>
      <p:bldP spid="115" grpId="0" animBg="1"/>
      <p:bldP spid="113" grpId="0" animBg="1"/>
      <p:bldP spid="12" grpId="0" animBg="1"/>
      <p:bldP spid="12" grpId="1" animBg="1"/>
      <p:bldP spid="116" grpId="0"/>
      <p:bldP spid="117" grpId="0"/>
      <p:bldP spid="118" grpId="0"/>
      <p:bldP spid="120" grpId="0" animBg="1"/>
      <p:bldP spid="121" grpId="0" animBg="1"/>
      <p:bldP spid="122" grpId="0" animBg="1"/>
      <p:bldP spid="123" grpId="0" animBg="1"/>
      <p:bldP spid="124" grpId="0"/>
      <p:bldP spid="125" grpId="0" animBg="1"/>
      <p:bldP spid="126" grpId="0"/>
      <p:bldP spid="127" grpId="0" animBg="1"/>
      <p:bldP spid="131" grpId="0" animBg="1"/>
      <p:bldP spid="132" grpId="0"/>
      <p:bldP spid="134" grpId="0" animBg="1"/>
      <p:bldP spid="13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19256" cy="58326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0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sz="2400" b="0" dirty="0" smtClean="0">
              <a:latin typeface="Arial" pitchFamily="34" charset="0"/>
              <a:ea typeface="Cambria Math"/>
              <a:cs typeface="Arial" pitchFamily="34" charset="0"/>
            </a:endParaRPr>
          </a:p>
          <a:p>
            <a:pPr marL="0" indent="0" algn="ctr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24106" y="876501"/>
                <a:ext cx="264817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+4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−2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06" y="876501"/>
                <a:ext cx="2648178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89975" y="1630014"/>
                <a:ext cx="264817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+4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−2=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975" y="1630014"/>
                <a:ext cx="2648178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019" y="2156249"/>
                <a:ext cx="3268353" cy="88274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871414" y="2134295"/>
                <a:ext cx="3966626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−4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−4∙1∙</m:t>
                              </m:r>
                              <m:d>
                                <m:dPr>
                                  <m:ctrlP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1414" y="2134295"/>
                <a:ext cx="3966626" cy="89723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971600" y="3226513"/>
                <a:ext cx="2160240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−4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24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226513"/>
                <a:ext cx="2160240" cy="8972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072522" y="3208005"/>
                <a:ext cx="1979974" cy="8972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−4</m:t>
                          </m:r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±2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2522" y="3208005"/>
                <a:ext cx="1979974" cy="89723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4759210" y="3208004"/>
                <a:ext cx="2241476" cy="8689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sz="24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±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sz="2400" i="1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e>
                              </m:rad>
                            </m:e>
                          </m:d>
                        </m:num>
                        <m:den>
                          <m:r>
                            <a:rPr lang="cs-CZ" sz="2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210" y="3208004"/>
                <a:ext cx="2241476" cy="8689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4932040" y="3356992"/>
            <a:ext cx="120456" cy="2854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662465" y="3794882"/>
            <a:ext cx="120456" cy="2854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6739184" y="3432424"/>
                <a:ext cx="1652938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−2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±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9184" y="3432424"/>
                <a:ext cx="1652938" cy="5052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936792" y="4123746"/>
                <a:ext cx="2339064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=−2+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792" y="4123746"/>
                <a:ext cx="2339064" cy="5052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3275856" y="4072220"/>
                <a:ext cx="2339064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</a:rPr>
                        <m:t>=−2−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072220"/>
                <a:ext cx="2339064" cy="5052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1293403" y="4651683"/>
                <a:ext cx="4429289" cy="534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+2−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</m:rad>
                        </m:e>
                      </m:d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+2+</m:t>
                          </m:r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</m:rad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4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3403" y="4651683"/>
                <a:ext cx="4429289" cy="53482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2" name="Přímá spojnice 61"/>
          <p:cNvCxnSpPr/>
          <p:nvPr/>
        </p:nvCxnSpPr>
        <p:spPr>
          <a:xfrm>
            <a:off x="2425420" y="5589240"/>
            <a:ext cx="4234812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Ovál 63"/>
          <p:cNvSpPr/>
          <p:nvPr/>
        </p:nvSpPr>
        <p:spPr>
          <a:xfrm>
            <a:off x="5501880" y="5524623"/>
            <a:ext cx="160585" cy="16058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335536" y="5505196"/>
            <a:ext cx="160585" cy="160585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2568336" y="5581450"/>
                <a:ext cx="1652938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−2</m:t>
                      </m:r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8336" y="5581450"/>
                <a:ext cx="1652938" cy="50520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4759210" y="5645921"/>
                <a:ext cx="1652938" cy="5052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−2</m:t>
                      </m:r>
                      <m:r>
                        <a:rPr lang="cs-CZ" sz="2400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6</m:t>
                          </m:r>
                        </m:e>
                      </m:rad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210" y="5645921"/>
                <a:ext cx="1652938" cy="50520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2" name="TextovéPole 71"/>
          <p:cNvSpPr txBox="1"/>
          <p:nvPr/>
        </p:nvSpPr>
        <p:spPr>
          <a:xfrm>
            <a:off x="2794635" y="5186509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287128" y="5155291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5929631" y="5176836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76" name="Ovál 75"/>
          <p:cNvSpPr/>
          <p:nvPr/>
        </p:nvSpPr>
        <p:spPr>
          <a:xfrm>
            <a:off x="4238493" y="5191155"/>
            <a:ext cx="360040" cy="360040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2568335" y="6039589"/>
                <a:ext cx="3526247" cy="534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∈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−2−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sz="2400" i="1">
                              <a:latin typeface="Cambria Math"/>
                            </a:rPr>
                            <m:t>−2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8335" y="6039589"/>
                <a:ext cx="3526247" cy="53482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7092280" y="5956474"/>
            <a:ext cx="564967" cy="529917"/>
          </a:xfrm>
          <a:prstGeom prst="actionButtonRetur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54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7" grpId="0"/>
      <p:bldP spid="48" grpId="0"/>
      <p:bldP spid="49" grpId="0"/>
      <p:bldP spid="50" grpId="0"/>
      <p:bldP spid="52" grpId="0"/>
      <p:bldP spid="53" grpId="0"/>
      <p:bldP spid="57" grpId="0"/>
      <p:bldP spid="58" grpId="0"/>
      <p:bldP spid="60" grpId="0"/>
      <p:bldP spid="61" grpId="0"/>
      <p:bldP spid="64" grpId="0" animBg="1"/>
      <p:bldP spid="68" grpId="0" animBg="1"/>
      <p:bldP spid="70" grpId="0"/>
      <p:bldP spid="71" grpId="0"/>
      <p:bldP spid="72" grpId="0"/>
      <p:bldP spid="73" grpId="0"/>
      <p:bldP spid="74" grpId="0"/>
      <p:bldP spid="76" grpId="0" animBg="1"/>
      <p:bldP spid="7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476672"/>
                <a:ext cx="8280920" cy="6048672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2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sz="2400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2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</a:rPr>
                      <m:t>−3 </m:t>
                    </m:r>
                  </m:oMath>
                </a14:m>
                <a:r>
                  <a:rPr lang="cs-CZ" dirty="0" smtClean="0"/>
                  <a:t>            	</a:t>
                </a: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476672"/>
                <a:ext cx="8280920" cy="6048672"/>
              </a:xfrm>
              <a:blipFill rotWithShape="1">
                <a:blip r:embed="rId2"/>
                <a:stretch>
                  <a:fillRect l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419629" y="6026825"/>
                <a:ext cx="153785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−4,2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29" y="6026825"/>
                <a:ext cx="1537857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TextovéPole 56"/>
          <p:cNvSpPr txBox="1"/>
          <p:nvPr/>
        </p:nvSpPr>
        <p:spPr>
          <a:xfrm>
            <a:off x="1623951" y="996697"/>
            <a:ext cx="17077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ulové body:</a:t>
            </a:r>
            <a:endParaRPr lang="cs-CZ" sz="20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58245" y="996697"/>
                <a:ext cx="216291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+5</m:t>
                      </m:r>
                      <m:r>
                        <a:rPr lang="cs-CZ" sz="2000" i="1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58245" y="996697"/>
                <a:ext cx="2162911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296370"/>
              </p:ext>
            </p:extLst>
          </p:nvPr>
        </p:nvGraphicFramePr>
        <p:xfrm>
          <a:off x="799813" y="3001783"/>
          <a:ext cx="6408711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52107"/>
                <a:gridCol w="3356604"/>
              </a:tblGrid>
              <a:tr h="302964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27425"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1855814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4384304" y="3019598"/>
                <a:ext cx="164731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𝐼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∞;∞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304" y="3019598"/>
                <a:ext cx="1647310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1403718" y="3419708"/>
                <a:ext cx="16502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718" y="3419708"/>
                <a:ext cx="1650277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TextovéPole 72"/>
              <p:cNvSpPr txBox="1"/>
              <p:nvPr/>
            </p:nvSpPr>
            <p:spPr>
              <a:xfrm>
                <a:off x="4419629" y="3416698"/>
                <a:ext cx="177952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29" y="3416698"/>
                <a:ext cx="1779529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4204725" y="3903932"/>
                <a:ext cx="27838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+5</m:t>
                      </m:r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4725" y="3903932"/>
                <a:ext cx="2783818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TextovéPole 79"/>
              <p:cNvSpPr txBox="1"/>
              <p:nvPr/>
            </p:nvSpPr>
            <p:spPr>
              <a:xfrm>
                <a:off x="4695150" y="5094572"/>
                <a:ext cx="240855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i="1">
                              <a:latin typeface="Cambria Math"/>
                            </a:rPr>
                            <m:t>−2</m:t>
                          </m:r>
                        </m:e>
                      </m:d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0" name="TextovéPole 7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5150" y="5094572"/>
                <a:ext cx="2408555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1" name="Přímá spojnice 80"/>
          <p:cNvCxnSpPr/>
          <p:nvPr/>
        </p:nvCxnSpPr>
        <p:spPr>
          <a:xfrm>
            <a:off x="4769552" y="5717210"/>
            <a:ext cx="1814431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5065061" y="5717210"/>
            <a:ext cx="1309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-4           2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6199158" y="5368539"/>
            <a:ext cx="351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843943" y="5368974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5511814" y="5368974"/>
            <a:ext cx="3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91" name="Ovál 90"/>
          <p:cNvSpPr/>
          <p:nvPr/>
        </p:nvSpPr>
        <p:spPr>
          <a:xfrm>
            <a:off x="5528814" y="5445049"/>
            <a:ext cx="218211" cy="218211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5197283" y="5650070"/>
            <a:ext cx="152470" cy="152470"/>
          </a:xfrm>
          <a:prstGeom prst="ellipse">
            <a:avLst/>
          </a:prstGeom>
          <a:solidFill>
            <a:schemeClr val="tx1"/>
          </a:solidFill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70960" y="3903932"/>
                <a:ext cx="311514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sSup>
                        <m:sSupPr>
                          <m:ctrlPr>
                            <a:rPr lang="cs-CZ" sz="2000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i="1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960" y="3903932"/>
                <a:ext cx="3115142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5" name="Přímá spojnice 134"/>
          <p:cNvCxnSpPr/>
          <p:nvPr/>
        </p:nvCxnSpPr>
        <p:spPr>
          <a:xfrm>
            <a:off x="4550666" y="6451496"/>
            <a:ext cx="1228950" cy="1994"/>
          </a:xfrm>
          <a:prstGeom prst="line">
            <a:avLst/>
          </a:prstGeom>
          <a:ln w="381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453003" y="1396807"/>
                <a:ext cx="3751057" cy="7651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0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sz="20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sz="2000" b="0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−2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sz="20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−4∙1∙5</m:t>
                              </m:r>
                            </m:e>
                          </m:rad>
                        </m:num>
                        <m:den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003" y="1396807"/>
                <a:ext cx="3751057" cy="7651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8" name="TextovéPole 127"/>
              <p:cNvSpPr txBox="1"/>
              <p:nvPr/>
            </p:nvSpPr>
            <p:spPr>
              <a:xfrm>
                <a:off x="3774666" y="1396807"/>
                <a:ext cx="1646490" cy="7377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0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−16</m:t>
                              </m:r>
                            </m:e>
                          </m:rad>
                        </m:num>
                        <m:den>
                          <m:r>
                            <a:rPr lang="cs-CZ" sz="20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28" name="TextovéPole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4666" y="1396807"/>
                <a:ext cx="1646490" cy="7377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0" name="Čárový popisek 2 129"/>
              <p:cNvSpPr/>
              <p:nvPr/>
            </p:nvSpPr>
            <p:spPr>
              <a:xfrm>
                <a:off x="5597833" y="1009831"/>
                <a:ext cx="3060182" cy="1055035"/>
              </a:xfrm>
              <a:prstGeom prst="borderCallout2">
                <a:avLst>
                  <a:gd name="adj1" fmla="val 13614"/>
                  <a:gd name="adj2" fmla="val 180"/>
                  <a:gd name="adj3" fmla="val 30858"/>
                  <a:gd name="adj4" fmla="val -9297"/>
                  <a:gd name="adj5" fmla="val 47188"/>
                  <a:gd name="adj6" fmla="val -1234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D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</m:oMath>
                </a14:m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0, proto nemá rovnice žádné řešení v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0" name="Čárový popisek 2 1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7833" y="1009831"/>
                <a:ext cx="3060182" cy="1055035"/>
              </a:xfrm>
              <a:prstGeom prst="borderCallout2">
                <a:avLst>
                  <a:gd name="adj1" fmla="val 13614"/>
                  <a:gd name="adj2" fmla="val 180"/>
                  <a:gd name="adj3" fmla="val 30858"/>
                  <a:gd name="adj4" fmla="val -9297"/>
                  <a:gd name="adj5" fmla="val 47188"/>
                  <a:gd name="adj6" fmla="val -12349"/>
                </a:avLst>
              </a:prstGeom>
              <a:blipFill rotWithShape="1">
                <a:blip r:embed="rId13"/>
                <a:stretch>
                  <a:fillRect r="-2591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vál 6"/>
          <p:cNvSpPr/>
          <p:nvPr/>
        </p:nvSpPr>
        <p:spPr>
          <a:xfrm>
            <a:off x="4699047" y="1491348"/>
            <a:ext cx="542719" cy="288032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91131" y="2463447"/>
            <a:ext cx="504056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ostup 16"/>
          <p:cNvSpPr/>
          <p:nvPr/>
        </p:nvSpPr>
        <p:spPr>
          <a:xfrm>
            <a:off x="994214" y="2258598"/>
            <a:ext cx="1843510" cy="567550"/>
          </a:xfrm>
          <a:prstGeom prst="flowChartProcess">
            <a:avLst/>
          </a:prstGeom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ulové body neexistují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" name="Šipka doprava 132"/>
          <p:cNvSpPr/>
          <p:nvPr/>
        </p:nvSpPr>
        <p:spPr>
          <a:xfrm>
            <a:off x="2967038" y="2492973"/>
            <a:ext cx="504056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postup 135"/>
          <p:cNvSpPr/>
          <p:nvPr/>
        </p:nvSpPr>
        <p:spPr>
          <a:xfrm>
            <a:off x="3606771" y="2251082"/>
            <a:ext cx="2738671" cy="575066"/>
          </a:xfrm>
          <a:prstGeom prst="flowChartProcess">
            <a:avLst/>
          </a:prstGeom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íselná osa je jediným intervalem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7" name="Šipka doprava 136"/>
          <p:cNvSpPr/>
          <p:nvPr/>
        </p:nvSpPr>
        <p:spPr>
          <a:xfrm>
            <a:off x="6480148" y="2463447"/>
            <a:ext cx="504056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8" name="Vývojový diagram: postup 137"/>
              <p:cNvSpPr/>
              <p:nvPr/>
            </p:nvSpPr>
            <p:spPr>
              <a:xfrm>
                <a:off x="7127924" y="2258598"/>
                <a:ext cx="1620540" cy="567550"/>
              </a:xfrm>
              <a:prstGeom prst="flowChartProcess">
                <a:avLst/>
              </a:prstGeom>
              <a:ln>
                <a:solidFill>
                  <a:srgbClr val="990033"/>
                </a:solidFill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𝐼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∞;∞</m:t>
                          </m:r>
                        </m:e>
                      </m:d>
                    </m:oMath>
                  </m:oMathPara>
                </a14:m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8" name="Vývojový diagram: postup 1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7924" y="2258598"/>
                <a:ext cx="1620540" cy="567550"/>
              </a:xfrm>
              <a:prstGeom prst="flowChartProcess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rgbClr val="990033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9" name="TextovéPole 138"/>
              <p:cNvSpPr txBox="1"/>
              <p:nvPr/>
            </p:nvSpPr>
            <p:spPr>
              <a:xfrm>
                <a:off x="4340365" y="4336831"/>
                <a:ext cx="264817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+8</m:t>
                      </m:r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39" name="TextovéPole 1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0365" y="4336831"/>
                <a:ext cx="2648178" cy="4001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0" name="TextovéPole 139"/>
              <p:cNvSpPr txBox="1"/>
              <p:nvPr/>
            </p:nvSpPr>
            <p:spPr>
              <a:xfrm>
                <a:off x="4455527" y="4725240"/>
                <a:ext cx="264817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r>
                        <a:rPr lang="cs-CZ" sz="2000" i="1">
                          <a:latin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−8</m:t>
                      </m:r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5527" y="4725240"/>
                <a:ext cx="2648178" cy="40011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1" name="Ovál 140"/>
          <p:cNvSpPr/>
          <p:nvPr/>
        </p:nvSpPr>
        <p:spPr>
          <a:xfrm>
            <a:off x="6031614" y="5640975"/>
            <a:ext cx="152470" cy="152470"/>
          </a:xfrm>
          <a:prstGeom prst="ellipse">
            <a:avLst/>
          </a:prstGeom>
          <a:solidFill>
            <a:schemeClr val="tx1"/>
          </a:solidFill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3" name="Čárový popisek 2 142"/>
              <p:cNvSpPr/>
              <p:nvPr/>
            </p:nvSpPr>
            <p:spPr>
              <a:xfrm>
                <a:off x="3881490" y="4370632"/>
                <a:ext cx="3294647" cy="1996683"/>
              </a:xfrm>
              <a:prstGeom prst="borderCallout2">
                <a:avLst>
                  <a:gd name="adj1" fmla="val 18750"/>
                  <a:gd name="adj2" fmla="val -8333"/>
                  <a:gd name="adj3" fmla="val 1509"/>
                  <a:gd name="adj4" fmla="val -13728"/>
                  <a:gd name="adj5" fmla="val -34409"/>
                  <a:gd name="adj6" fmla="val 1854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po dosazení libovolného čísla z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𝐼</m:t>
                    </m:r>
                  </m:oMath>
                </a14:m>
                <a:r>
                  <a:rPr lang="cs-CZ" sz="2000" i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dostáváme kladný výsledek, a proto před kulatou závorku píšeme pomyslné 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+</a:t>
                </a:r>
                <a:endParaRPr lang="cs-CZ" sz="20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3" name="Čárový popisek 2 1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1490" y="4370632"/>
                <a:ext cx="3294647" cy="1996683"/>
              </a:xfrm>
              <a:prstGeom prst="borderCallout2">
                <a:avLst>
                  <a:gd name="adj1" fmla="val 18750"/>
                  <a:gd name="adj2" fmla="val -8333"/>
                  <a:gd name="adj3" fmla="val 1509"/>
                  <a:gd name="adj4" fmla="val -13728"/>
                  <a:gd name="adj5" fmla="val -34409"/>
                  <a:gd name="adj6" fmla="val 18547"/>
                </a:avLst>
              </a:prstGeom>
              <a:blipFill rotWithShape="1">
                <a:blip r:embed="rId17"/>
                <a:stretch>
                  <a:fillRect r="-1777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107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9" grpId="0"/>
      <p:bldP spid="57" grpId="0"/>
      <p:bldP spid="8" grpId="0"/>
      <p:bldP spid="68" grpId="0"/>
      <p:bldP spid="72" grpId="0"/>
      <p:bldP spid="73" grpId="0"/>
      <p:bldP spid="78" grpId="0"/>
      <p:bldP spid="80" grpId="0"/>
      <p:bldP spid="84" grpId="0"/>
      <p:bldP spid="87" grpId="0"/>
      <p:bldP spid="88" grpId="0"/>
      <p:bldP spid="89" grpId="0"/>
      <p:bldP spid="91" grpId="0" animBg="1"/>
      <p:bldP spid="108" grpId="0" animBg="1"/>
      <p:bldP spid="14" grpId="0"/>
      <p:bldP spid="110" grpId="0"/>
      <p:bldP spid="128" grpId="0"/>
      <p:bldP spid="130" grpId="0" animBg="1"/>
      <p:bldP spid="7" grpId="0" animBg="1"/>
      <p:bldP spid="15" grpId="0" animBg="1"/>
      <p:bldP spid="17" grpId="0" animBg="1"/>
      <p:bldP spid="133" grpId="0" animBg="1"/>
      <p:bldP spid="136" grpId="0" animBg="1"/>
      <p:bldP spid="137" grpId="0" animBg="1"/>
      <p:bldP spid="138" grpId="0" animBg="1"/>
      <p:bldP spid="139" grpId="0"/>
      <p:bldP spid="140" grpId="0"/>
      <p:bldP spid="141" grpId="0" animBg="1"/>
      <p:bldP spid="143" grpId="0" animBg="1"/>
      <p:bldP spid="143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/>
              <a:t>Kvadratické rovnice a nerovnice s absolutní hodnotou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dirty="0" smtClean="0"/>
                  <a:t>Procvičování:</a:t>
                </a:r>
              </a:p>
              <a:p>
                <a:pPr marL="0" indent="0">
                  <a:buNone/>
                </a:pPr>
                <a:r>
                  <a:rPr lang="cs-CZ" sz="22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200" dirty="0" smtClean="0"/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x</m:t>
                        </m:r>
                        <m:r>
                          <a:rPr lang="cs-CZ" sz="2200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200" b="0" i="1" smtClean="0">
                        <a:latin typeface="Cambria Math"/>
                      </a:rPr>
                      <m:t>+</m:t>
                    </m:r>
                    <m:d>
                      <m:dPr>
                        <m:begChr m:val="|"/>
                        <m:endChr m:val="|"/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200">
                            <a:latin typeface="Cambria Math"/>
                          </a:rPr>
                          <m:t>x</m:t>
                        </m:r>
                        <m:r>
                          <a:rPr lang="cs-CZ" sz="22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200" i="1">
                            <a:latin typeface="Cambria Math"/>
                          </a:rPr>
                          <m:t>2</m:t>
                        </m:r>
                      </m:e>
                    </m:d>
                    <m:r>
                      <a:rPr lang="cs-CZ" sz="2200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200" b="0" i="1" smtClean="0">
                        <a:latin typeface="Cambria Math"/>
                      </a:rPr>
                      <m:t>+4</m:t>
                    </m:r>
                  </m:oMath>
                </a14:m>
                <a:endParaRPr lang="cs-CZ" sz="2200" b="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22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200" b="0" i="0" smtClean="0">
                            <a:latin typeface="Cambria Math"/>
                          </a:rPr>
                          <m:t>−2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x</m:t>
                        </m:r>
                        <m:r>
                          <a:rPr lang="cs-CZ" sz="2200" b="0" i="0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200" b="0" i="0" smtClean="0">
                        <a:latin typeface="Cambria Math"/>
                      </a:rPr>
                      <m:t>=17</m:t>
                    </m:r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0" smtClean="0">
                            <a:latin typeface="Cambria Math"/>
                          </a:rPr>
                          <m:t>1−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200" i="1" smtClean="0">
                        <a:latin typeface="Cambria Math"/>
                        <a:ea typeface="Cambria Math"/>
                      </a:rPr>
                      <m:t>≤</m:t>
                    </m:r>
                    <m:f>
                      <m:fPr>
                        <m:ctrlPr>
                          <a:rPr lang="cs-CZ" sz="220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sz="22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ea typeface="Cambria Math"/>
                          </a:rPr>
                          <m:t>+1</m:t>
                        </m:r>
                      </m:e>
                    </m:d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2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200" b="0" i="0" smtClean="0">
                            <a:latin typeface="Cambria Math"/>
                          </a:rPr>
                          <m:t>5</m:t>
                        </m:r>
                        <m:r>
                          <a:rPr lang="cs-CZ" sz="2200" i="0" smtClean="0">
                            <a:latin typeface="Cambria Math"/>
                          </a:rPr>
                          <m:t>−</m:t>
                        </m:r>
                        <m:r>
                          <a:rPr lang="cs-CZ" sz="2200" b="0" i="0" smtClean="0">
                            <a:latin typeface="Cambria Math"/>
                          </a:rPr>
                          <m:t>6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</a:rPr>
                          <m:t>x</m:t>
                        </m:r>
                        <m:r>
                          <a:rPr lang="cs-CZ" sz="2200" b="0" i="0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2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2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2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sz="22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200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/>
                  <a:t>Výsledky:</a:t>
                </a: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200" i="0" smtClean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={</m:t>
                    </m:r>
                    <m:r>
                      <a:rPr lang="cs-CZ" sz="2200" b="0" i="0" smtClean="0">
                        <a:latin typeface="Cambria Math"/>
                        <a:ea typeface="Cambria Math"/>
                      </a:rPr>
                      <m:t>0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}</m:t>
                    </m:r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2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 i="0">
                        <a:latin typeface="Cambria Math"/>
                        <a:ea typeface="Cambria Math"/>
                      </a:rPr>
                      <m:t>={−3;5}</m:t>
                    </m:r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2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 b="0" i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{</m:t>
                    </m:r>
                    <m:r>
                      <a:rPr lang="cs-CZ" sz="2200" b="0" i="0" smtClean="0">
                        <a:latin typeface="Cambria Math"/>
                        <a:ea typeface="Cambria Math"/>
                      </a:rPr>
                      <m:t>−1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}</m:t>
                    </m:r>
                    <m:r>
                      <a:rPr lang="cs-CZ" sz="2200" i="1" dirty="0" smtClean="0">
                        <a:latin typeface="Cambria Math"/>
                      </a:rPr>
                      <m:t>∪</m:t>
                    </m:r>
                    <m:d>
                      <m:dPr>
                        <m:begChr m:val="⟨"/>
                        <m:endChr m:val="⟩"/>
                        <m:ctrlPr>
                          <a:rPr lang="cs-CZ" sz="22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200" b="0" i="0" smtClean="0">
                            <a:latin typeface="Cambria Math"/>
                            <a:ea typeface="Cambria Math"/>
                          </a:rPr>
                          <m:t>;</m:t>
                        </m:r>
                        <m:f>
                          <m:fPr>
                            <m:ctrlP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2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2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200" i="1" smtClean="0">
                        <a:latin typeface="Cambria Math"/>
                        <a:ea typeface="Cambria Math"/>
                      </a:rPr>
                      <m:t>ℛ</m:t>
                    </m:r>
                    <m:r>
                      <a:rPr lang="cs-CZ" sz="2200" i="1" smtClean="0">
                        <a:latin typeface="Cambria Math"/>
                        <a:ea typeface="Cambria Math"/>
                      </a:rPr>
                      <m:t>∖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{</m:t>
                    </m:r>
                    <m:r>
                      <a:rPr lang="cs-CZ" sz="2200" b="0" i="0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sz="2200">
                        <a:latin typeface="Cambria Math"/>
                        <a:ea typeface="Cambria Math"/>
                      </a:rPr>
                      <m:t>;5}</m:t>
                    </m:r>
                  </m:oMath>
                </a14:m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/>
                <a:stretch>
                  <a:fillRect l="-889" t="-742" b="-19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92080" y="3861048"/>
            <a:ext cx="2146840" cy="236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65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77500" lnSpcReduction="20000"/>
          </a:bodyPr>
          <a:lstStyle/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Zdroje, autorská práva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000" dirty="0"/>
              <a:t>HUDCOVÁ, Milada a Libuše KUBIČÍKOVÁ. </a:t>
            </a:r>
            <a:r>
              <a:rPr lang="cs-CZ" sz="2000" i="1" dirty="0"/>
              <a:t>Sbírka úloh z matematiky pro SOŠ, SOU a nástavbové studium</a:t>
            </a:r>
            <a:r>
              <a:rPr lang="cs-CZ" sz="2000" dirty="0"/>
              <a:t>. Praha: Prometheus, 2011. ISBN 978-807-1963-189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000" dirty="0"/>
              <a:t>CHARVÁT, Jura, Jaroslav ZHOUF a Leo BOČEK. </a:t>
            </a:r>
            <a:r>
              <a:rPr lang="cs-CZ" sz="2000" i="1" dirty="0"/>
              <a:t>Matematika pro gymnázia: rovnice a nerovnice</a:t>
            </a:r>
            <a:r>
              <a:rPr lang="cs-CZ" sz="2000" dirty="0"/>
              <a:t>. 3. vyd. Praha: Prometheus, 2001, 223 s. Učebnice pro střední školy (Prometheus). ISBN 80-719-6154-X.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2852</TotalTime>
  <Words>1826</Words>
  <Application>Microsoft Office PowerPoint</Application>
  <PresentationFormat>Předvádění na obrazovce (4:3)</PresentationFormat>
  <Paragraphs>271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 matika</vt:lpstr>
      <vt:lpstr>Obchodní akademie, Střední odborná škola  a Jazyková škola s právem státní jazykové zkoušky,  Hradec Králové</vt:lpstr>
      <vt:lpstr>Kvadratické rovnice a nerovnice s absolutní hodnotou</vt:lpstr>
      <vt:lpstr>A) Kvadratické rovnice s absolutní hodnotou</vt:lpstr>
      <vt:lpstr>A) Kvadratické rovnice s absolutní hodnotou</vt:lpstr>
      <vt:lpstr>Prezentace aplikace PowerPoint</vt:lpstr>
      <vt:lpstr>B) Kvadratické nerovnice s absolutní hodnotou</vt:lpstr>
      <vt:lpstr>Prezentace aplikace PowerPoint</vt:lpstr>
      <vt:lpstr>Prezentace aplikace PowerPoint</vt:lpstr>
      <vt:lpstr>Prezentace aplikace PowerPoint</vt:lpstr>
      <vt:lpstr>Kvadratické rovnice a nerovnice s absolutní hodnotou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305</cp:revision>
  <dcterms:created xsi:type="dcterms:W3CDTF">2012-11-30T22:17:21Z</dcterms:created>
  <dcterms:modified xsi:type="dcterms:W3CDTF">2013-06-11T08:46:42Z</dcterms:modified>
</cp:coreProperties>
</file>