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6" r:id="rId2"/>
    <p:sldId id="269" r:id="rId3"/>
    <p:sldId id="284" r:id="rId4"/>
    <p:sldId id="285" r:id="rId5"/>
    <p:sldId id="288" r:id="rId6"/>
    <p:sldId id="289" r:id="rId7"/>
    <p:sldId id="290" r:id="rId8"/>
    <p:sldId id="291" r:id="rId9"/>
    <p:sldId id="293" r:id="rId10"/>
    <p:sldId id="294" r:id="rId11"/>
    <p:sldId id="295" r:id="rId12"/>
    <p:sldId id="300" r:id="rId13"/>
    <p:sldId id="301" r:id="rId14"/>
    <p:sldId id="302" r:id="rId15"/>
    <p:sldId id="303" r:id="rId16"/>
    <p:sldId id="304" r:id="rId17"/>
    <p:sldId id="305" r:id="rId18"/>
    <p:sldId id="282" r:id="rId19"/>
    <p:sldId id="257" r:id="rId2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Střední styl 1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Střední styl 1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4" autoAdjust="0"/>
    <p:restoredTop sz="86835" autoAdjust="0"/>
  </p:normalViewPr>
  <p:slideViewPr>
    <p:cSldViewPr>
      <p:cViewPr>
        <p:scale>
          <a:sx n="89" d="100"/>
          <a:sy n="89" d="100"/>
        </p:scale>
        <p:origin x="-1638" y="-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D44455-DE88-4660-9EE0-D4D3F6F9FE5B}" type="datetimeFigureOut">
              <a:rPr lang="cs-CZ" smtClean="0"/>
              <a:pPr/>
              <a:t>22.11.2013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CFDA31-1FE5-4B76-A33E-38F390E577A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0259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0DA30D-26CA-44D5-80F8-C2E986FAF7E0}" type="datetimeFigureOut">
              <a:rPr lang="cs-CZ" smtClean="0"/>
              <a:pPr>
                <a:defRPr/>
              </a:pPr>
              <a:t>22.11.2013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F534A9-9BDF-43D1-9C0B-E24F2A734F6E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29216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1EACD7-D5D8-4B53-B178-6B0648DB7E72}" type="datetimeFigureOut">
              <a:rPr lang="cs-CZ" smtClean="0"/>
              <a:pPr>
                <a:defRPr/>
              </a:pPr>
              <a:t>22.11.2013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077C5-A3FE-44C1-B3C7-A7A1871D5FAE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01971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2CBC02-360C-4383-AB9B-9367E2FC4976}" type="datetimeFigureOut">
              <a:rPr lang="cs-CZ" smtClean="0"/>
              <a:pPr>
                <a:defRPr/>
              </a:pPr>
              <a:t>22.11.2013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EFC4E3-A94E-4CAF-B2E4-A67D7449BC8A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139003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1A445F-3BEA-423E-A5BE-FA77BE3395B0}" type="datetimeFigureOut">
              <a:rPr lang="cs-CZ" smtClean="0"/>
              <a:pPr>
                <a:defRPr/>
              </a:pPr>
              <a:t>22.11.2013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3345E9-449D-4CD8-A276-45F1EF873148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7754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FC690E-CBCC-43A2-BF76-6EE9B58EA9EA}" type="datetimeFigureOut">
              <a:rPr lang="cs-CZ" smtClean="0"/>
              <a:pPr>
                <a:defRPr/>
              </a:pPr>
              <a:t>22.11.2013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C60250-C423-4C52-BCB9-8C2B590E56D1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406676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1F2EF-FDF8-4BC5-9F9E-723F54E66911}" type="datetimeFigureOut">
              <a:rPr lang="cs-CZ" smtClean="0"/>
              <a:pPr>
                <a:defRPr/>
              </a:pPr>
              <a:t>22.11.2013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1EBC8-7D7B-40C0-A02C-C11D7D472DA1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961324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F1B43B-86DE-48A6-8F0A-D71A294E3874}" type="datetimeFigureOut">
              <a:rPr lang="cs-CZ" smtClean="0"/>
              <a:pPr>
                <a:defRPr/>
              </a:pPr>
              <a:t>22.11.2013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517B6-24F9-4B74-B68D-4BE461BB1CD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6258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72E6E8-80A6-4CDF-AB4A-A952191BAD9B}" type="datetimeFigureOut">
              <a:rPr lang="cs-CZ" smtClean="0"/>
              <a:pPr>
                <a:defRPr/>
              </a:pPr>
              <a:t>22.11.2013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96500C-FE93-4EB0-9F42-5937C26A2D2A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494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dirty="0" smtClean="0"/>
              <a:t>Kliknutím na ikonu přidáte obrázek.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78424E-4FF0-4438-B1CD-96F4391676A2}" type="datetimeFigureOut">
              <a:rPr lang="cs-CZ" smtClean="0"/>
              <a:pPr>
                <a:defRPr/>
              </a:pPr>
              <a:t>22.11.2013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97A41F-0445-45B2-ACAB-F84B0735B456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496775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C284F-E1F8-4088-AC1F-B58CF4B135B4}" type="datetimeFigureOut">
              <a:rPr lang="cs-CZ" smtClean="0"/>
              <a:pPr>
                <a:defRPr/>
              </a:pPr>
              <a:t>22.11.2013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77623D-5725-4BB5-9D1A-44DE301160DA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56278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67AA15-BC9B-4A2E-8706-2806E6658062}" type="datetimeFigureOut">
              <a:rPr lang="cs-CZ" smtClean="0"/>
              <a:pPr>
                <a:defRPr/>
              </a:pPr>
              <a:t>22.11.2013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C2DAE2-5A9D-46F1-B9FB-D478BF120EFB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82651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1DF4551-AA4F-4717-80CF-EEF1DA5D7480}" type="datetimeFigureOut">
              <a:rPr lang="cs-CZ" smtClean="0"/>
              <a:pPr>
                <a:defRPr/>
              </a:pPr>
              <a:t>22.11.2013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8356CF6-B015-4EB0-9801-CBD50DDC8AEC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10" Type="http://schemas.openxmlformats.org/officeDocument/2006/relationships/image" Target="../media/image59.png"/><Relationship Id="rId4" Type="http://schemas.openxmlformats.org/officeDocument/2006/relationships/image" Target="../media/image53.png"/><Relationship Id="rId9" Type="http://schemas.openxmlformats.org/officeDocument/2006/relationships/image" Target="../media/image5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image" Target="../media/image71.png"/><Relationship Id="rId3" Type="http://schemas.openxmlformats.org/officeDocument/2006/relationships/image" Target="../media/image61.png"/><Relationship Id="rId7" Type="http://schemas.openxmlformats.org/officeDocument/2006/relationships/image" Target="../media/image13.png"/><Relationship Id="rId12" Type="http://schemas.openxmlformats.org/officeDocument/2006/relationships/image" Target="../media/image29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png"/><Relationship Id="rId11" Type="http://schemas.openxmlformats.org/officeDocument/2006/relationships/image" Target="../media/image69.png"/><Relationship Id="rId5" Type="http://schemas.openxmlformats.org/officeDocument/2006/relationships/image" Target="../media/image63.png"/><Relationship Id="rId15" Type="http://schemas.openxmlformats.org/officeDocument/2006/relationships/image" Target="../media/image73.png"/><Relationship Id="rId10" Type="http://schemas.openxmlformats.org/officeDocument/2006/relationships/image" Target="../media/image68.png"/><Relationship Id="rId4" Type="http://schemas.openxmlformats.org/officeDocument/2006/relationships/image" Target="../media/image62.png"/><Relationship Id="rId9" Type="http://schemas.openxmlformats.org/officeDocument/2006/relationships/image" Target="../media/image28.png"/><Relationship Id="rId14" Type="http://schemas.openxmlformats.org/officeDocument/2006/relationships/image" Target="../media/image7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3" Type="http://schemas.openxmlformats.org/officeDocument/2006/relationships/image" Target="../media/image75.png"/><Relationship Id="rId7" Type="http://schemas.openxmlformats.org/officeDocument/2006/relationships/image" Target="../media/image79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8.png"/><Relationship Id="rId11" Type="http://schemas.openxmlformats.org/officeDocument/2006/relationships/image" Target="../media/image83.png"/><Relationship Id="rId5" Type="http://schemas.openxmlformats.org/officeDocument/2006/relationships/image" Target="../media/image77.png"/><Relationship Id="rId10" Type="http://schemas.openxmlformats.org/officeDocument/2006/relationships/image" Target="../media/image82.png"/><Relationship Id="rId4" Type="http://schemas.openxmlformats.org/officeDocument/2006/relationships/image" Target="../media/image76.png"/><Relationship Id="rId9" Type="http://schemas.openxmlformats.org/officeDocument/2006/relationships/image" Target="../media/image8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png"/><Relationship Id="rId13" Type="http://schemas.openxmlformats.org/officeDocument/2006/relationships/image" Target="../media/image95.png"/><Relationship Id="rId18" Type="http://schemas.openxmlformats.org/officeDocument/2006/relationships/image" Target="../media/image100.png"/><Relationship Id="rId3" Type="http://schemas.openxmlformats.org/officeDocument/2006/relationships/image" Target="../media/image85.png"/><Relationship Id="rId21" Type="http://schemas.openxmlformats.org/officeDocument/2006/relationships/image" Target="../media/image103.png"/><Relationship Id="rId7" Type="http://schemas.openxmlformats.org/officeDocument/2006/relationships/image" Target="../media/image89.png"/><Relationship Id="rId12" Type="http://schemas.openxmlformats.org/officeDocument/2006/relationships/image" Target="../media/image94.png"/><Relationship Id="rId17" Type="http://schemas.openxmlformats.org/officeDocument/2006/relationships/image" Target="../media/image99.png"/><Relationship Id="rId2" Type="http://schemas.openxmlformats.org/officeDocument/2006/relationships/image" Target="../media/image84.png"/><Relationship Id="rId16" Type="http://schemas.openxmlformats.org/officeDocument/2006/relationships/image" Target="../media/image98.png"/><Relationship Id="rId20" Type="http://schemas.openxmlformats.org/officeDocument/2006/relationships/image" Target="../media/image10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8.png"/><Relationship Id="rId11" Type="http://schemas.openxmlformats.org/officeDocument/2006/relationships/image" Target="../media/image93.png"/><Relationship Id="rId5" Type="http://schemas.openxmlformats.org/officeDocument/2006/relationships/image" Target="../media/image87.png"/><Relationship Id="rId15" Type="http://schemas.openxmlformats.org/officeDocument/2006/relationships/image" Target="../media/image97.png"/><Relationship Id="rId10" Type="http://schemas.openxmlformats.org/officeDocument/2006/relationships/image" Target="../media/image92.png"/><Relationship Id="rId19" Type="http://schemas.openxmlformats.org/officeDocument/2006/relationships/image" Target="../media/image101.png"/><Relationship Id="rId4" Type="http://schemas.openxmlformats.org/officeDocument/2006/relationships/image" Target="../media/image86.png"/><Relationship Id="rId9" Type="http://schemas.openxmlformats.org/officeDocument/2006/relationships/image" Target="../media/image91.png"/><Relationship Id="rId14" Type="http://schemas.openxmlformats.org/officeDocument/2006/relationships/image" Target="../media/image9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png"/><Relationship Id="rId2" Type="http://schemas.openxmlformats.org/officeDocument/2006/relationships/image" Target="../media/image12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9.png"/><Relationship Id="rId13" Type="http://schemas.openxmlformats.org/officeDocument/2006/relationships/image" Target="../media/image134.png"/><Relationship Id="rId3" Type="http://schemas.openxmlformats.org/officeDocument/2006/relationships/image" Target="../media/image124.png"/><Relationship Id="rId7" Type="http://schemas.openxmlformats.org/officeDocument/2006/relationships/image" Target="../media/image128.png"/><Relationship Id="rId12" Type="http://schemas.openxmlformats.org/officeDocument/2006/relationships/image" Target="../media/image133.png"/><Relationship Id="rId2" Type="http://schemas.openxmlformats.org/officeDocument/2006/relationships/image" Target="../media/image1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7.png"/><Relationship Id="rId11" Type="http://schemas.openxmlformats.org/officeDocument/2006/relationships/image" Target="../media/image132.png"/><Relationship Id="rId5" Type="http://schemas.openxmlformats.org/officeDocument/2006/relationships/image" Target="../media/image126.png"/><Relationship Id="rId10" Type="http://schemas.openxmlformats.org/officeDocument/2006/relationships/image" Target="../media/image131.png"/><Relationship Id="rId4" Type="http://schemas.openxmlformats.org/officeDocument/2006/relationships/image" Target="../media/image125.png"/><Relationship Id="rId9" Type="http://schemas.openxmlformats.org/officeDocument/2006/relationships/image" Target="../media/image13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1.png"/><Relationship Id="rId13" Type="http://schemas.openxmlformats.org/officeDocument/2006/relationships/image" Target="../media/image146.png"/><Relationship Id="rId18" Type="http://schemas.openxmlformats.org/officeDocument/2006/relationships/image" Target="../media/image151.png"/><Relationship Id="rId3" Type="http://schemas.openxmlformats.org/officeDocument/2006/relationships/image" Target="../media/image136.png"/><Relationship Id="rId7" Type="http://schemas.openxmlformats.org/officeDocument/2006/relationships/image" Target="../media/image140.png"/><Relationship Id="rId12" Type="http://schemas.openxmlformats.org/officeDocument/2006/relationships/image" Target="../media/image145.png"/><Relationship Id="rId17" Type="http://schemas.openxmlformats.org/officeDocument/2006/relationships/image" Target="../media/image150.png"/><Relationship Id="rId2" Type="http://schemas.openxmlformats.org/officeDocument/2006/relationships/image" Target="../media/image135.png"/><Relationship Id="rId16" Type="http://schemas.openxmlformats.org/officeDocument/2006/relationships/image" Target="../media/image14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9.png"/><Relationship Id="rId11" Type="http://schemas.openxmlformats.org/officeDocument/2006/relationships/image" Target="../media/image144.png"/><Relationship Id="rId5" Type="http://schemas.openxmlformats.org/officeDocument/2006/relationships/image" Target="../media/image138.png"/><Relationship Id="rId15" Type="http://schemas.openxmlformats.org/officeDocument/2006/relationships/image" Target="../media/image148.png"/><Relationship Id="rId10" Type="http://schemas.openxmlformats.org/officeDocument/2006/relationships/image" Target="../media/image143.png"/><Relationship Id="rId4" Type="http://schemas.openxmlformats.org/officeDocument/2006/relationships/image" Target="../media/image137.png"/><Relationship Id="rId9" Type="http://schemas.openxmlformats.org/officeDocument/2006/relationships/image" Target="../media/image142.png"/><Relationship Id="rId14" Type="http://schemas.openxmlformats.org/officeDocument/2006/relationships/image" Target="../media/image14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190.png"/><Relationship Id="rId7" Type="http://schemas.openxmlformats.org/officeDocument/2006/relationships/image" Target="../media/image30.png"/><Relationship Id="rId2" Type="http://schemas.openxmlformats.org/officeDocument/2006/relationships/image" Target="../media/image18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3.png"/><Relationship Id="rId5" Type="http://schemas.openxmlformats.org/officeDocument/2006/relationships/image" Target="../media/image192.png"/><Relationship Id="rId4" Type="http://schemas.openxmlformats.org/officeDocument/2006/relationships/image" Target="../media/image191.png"/><Relationship Id="rId9" Type="http://schemas.openxmlformats.org/officeDocument/2006/relationships/image" Target="../media/image19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3.png"/><Relationship Id="rId3" Type="http://schemas.openxmlformats.org/officeDocument/2006/relationships/image" Target="../media/image198.png"/><Relationship Id="rId7" Type="http://schemas.openxmlformats.org/officeDocument/2006/relationships/image" Target="../media/image202.png"/><Relationship Id="rId2" Type="http://schemas.openxmlformats.org/officeDocument/2006/relationships/image" Target="../media/image19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1.png"/><Relationship Id="rId11" Type="http://schemas.openxmlformats.org/officeDocument/2006/relationships/image" Target="../media/image206.png"/><Relationship Id="rId5" Type="http://schemas.openxmlformats.org/officeDocument/2006/relationships/image" Target="../media/image200.png"/><Relationship Id="rId10" Type="http://schemas.openxmlformats.org/officeDocument/2006/relationships/image" Target="../media/image205.png"/><Relationship Id="rId4" Type="http://schemas.openxmlformats.org/officeDocument/2006/relationships/image" Target="../media/image199.png"/><Relationship Id="rId9" Type="http://schemas.openxmlformats.org/officeDocument/2006/relationships/image" Target="../media/image20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3.png"/><Relationship Id="rId3" Type="http://schemas.openxmlformats.org/officeDocument/2006/relationships/image" Target="../media/image208.png"/><Relationship Id="rId7" Type="http://schemas.openxmlformats.org/officeDocument/2006/relationships/image" Target="../media/image212.png"/><Relationship Id="rId12" Type="http://schemas.openxmlformats.org/officeDocument/2006/relationships/image" Target="../media/image217.png"/><Relationship Id="rId2" Type="http://schemas.openxmlformats.org/officeDocument/2006/relationships/image" Target="../media/image20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1.png"/><Relationship Id="rId11" Type="http://schemas.openxmlformats.org/officeDocument/2006/relationships/image" Target="../media/image216.png"/><Relationship Id="rId5" Type="http://schemas.openxmlformats.org/officeDocument/2006/relationships/image" Target="../media/image210.png"/><Relationship Id="rId10" Type="http://schemas.openxmlformats.org/officeDocument/2006/relationships/image" Target="../media/image215.png"/><Relationship Id="rId4" Type="http://schemas.openxmlformats.org/officeDocument/2006/relationships/image" Target="../media/image209.png"/><Relationship Id="rId9" Type="http://schemas.openxmlformats.org/officeDocument/2006/relationships/image" Target="../media/image2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9.png"/><Relationship Id="rId2" Type="http://schemas.openxmlformats.org/officeDocument/2006/relationships/image" Target="../media/image2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1.png"/><Relationship Id="rId4" Type="http://schemas.openxmlformats.org/officeDocument/2006/relationships/image" Target="../media/image22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8.png"/><Relationship Id="rId3" Type="http://schemas.openxmlformats.org/officeDocument/2006/relationships/image" Target="../media/image223.png"/><Relationship Id="rId7" Type="http://schemas.openxmlformats.org/officeDocument/2006/relationships/image" Target="../media/image280.png"/><Relationship Id="rId12" Type="http://schemas.openxmlformats.org/officeDocument/2006/relationships/image" Target="../media/image232.png"/><Relationship Id="rId2" Type="http://schemas.openxmlformats.org/officeDocument/2006/relationships/image" Target="../media/image2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6.png"/><Relationship Id="rId11" Type="http://schemas.openxmlformats.org/officeDocument/2006/relationships/image" Target="../media/image231.png"/><Relationship Id="rId5" Type="http://schemas.openxmlformats.org/officeDocument/2006/relationships/image" Target="../media/image225.png"/><Relationship Id="rId10" Type="http://schemas.openxmlformats.org/officeDocument/2006/relationships/image" Target="../media/image230.png"/><Relationship Id="rId4" Type="http://schemas.openxmlformats.org/officeDocument/2006/relationships/image" Target="../media/image224.png"/><Relationship Id="rId9" Type="http://schemas.openxmlformats.org/officeDocument/2006/relationships/image" Target="../media/image229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9.png"/><Relationship Id="rId13" Type="http://schemas.openxmlformats.org/officeDocument/2006/relationships/image" Target="../media/image244.png"/><Relationship Id="rId3" Type="http://schemas.openxmlformats.org/officeDocument/2006/relationships/image" Target="../media/image234.png"/><Relationship Id="rId7" Type="http://schemas.openxmlformats.org/officeDocument/2006/relationships/image" Target="../media/image310.png"/><Relationship Id="rId12" Type="http://schemas.openxmlformats.org/officeDocument/2006/relationships/image" Target="../media/image243.png"/><Relationship Id="rId2" Type="http://schemas.openxmlformats.org/officeDocument/2006/relationships/image" Target="../media/image2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7.png"/><Relationship Id="rId11" Type="http://schemas.openxmlformats.org/officeDocument/2006/relationships/image" Target="../media/image242.png"/><Relationship Id="rId5" Type="http://schemas.openxmlformats.org/officeDocument/2006/relationships/image" Target="../media/image300.png"/><Relationship Id="rId15" Type="http://schemas.openxmlformats.org/officeDocument/2006/relationships/image" Target="../media/image246.png"/><Relationship Id="rId10" Type="http://schemas.openxmlformats.org/officeDocument/2006/relationships/image" Target="../media/image241.png"/><Relationship Id="rId4" Type="http://schemas.openxmlformats.org/officeDocument/2006/relationships/image" Target="../media/image290.png"/><Relationship Id="rId9" Type="http://schemas.openxmlformats.org/officeDocument/2006/relationships/image" Target="../media/image240.png"/><Relationship Id="rId14" Type="http://schemas.openxmlformats.org/officeDocument/2006/relationships/image" Target="../media/image24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0.png"/><Relationship Id="rId7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2.wm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sz="2000" b="1" dirty="0" smtClean="0">
                <a:latin typeface="Arial" charset="0"/>
                <a:cs typeface="Arial" charset="0"/>
              </a:rPr>
              <a:t>Obchodní akademie, Střední odborná škola 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a Jazyková škola s právem státní jazykové zkoušky, 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Hradec Králové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2871385"/>
              </p:ext>
            </p:extLst>
          </p:nvPr>
        </p:nvGraphicFramePr>
        <p:xfrm>
          <a:off x="287337" y="2708920"/>
          <a:ext cx="8569325" cy="37115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323"/>
                <a:gridCol w="6481002"/>
              </a:tblGrid>
              <a:tr h="46800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Mgr. Lenka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Marková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1200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Název materiálu: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VY_32_INOVACE_1_ROVNICE_14</a:t>
                      </a:r>
                    </a:p>
                    <a:p>
                      <a:r>
                        <a:rPr lang="cs-CZ" sz="1800" b="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Jednoduché</a:t>
                      </a:r>
                      <a:r>
                        <a:rPr lang="cs-CZ" sz="1800" b="0" kern="12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exponenciální rovnice</a:t>
                      </a:r>
                      <a:endParaRPr lang="cs-CZ" sz="1800" b="1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6800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Téma sady:</a:t>
                      </a: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Rovnice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6800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Obor, ročník: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Ekonomické lyceum a obchodní akademie, 2.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 4. ročník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6800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Datum</a:t>
                      </a:r>
                      <a:r>
                        <a:rPr lang="cs-CZ" sz="18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vytvoření: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listopad 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2013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68000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Anotace: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Početní řešení 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jednoduchých exponenciálních rovnic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Metodický</a:t>
                      </a:r>
                      <a:r>
                        <a:rPr lang="cs-CZ" sz="14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obsah: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Výklad nového učiva,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příklady na procvičení, ve 4. ročníku k opakování učiva. Prezentace je určena jako podklad pro výklad v </a:t>
                      </a:r>
                      <a:r>
                        <a:rPr lang="cs-CZ" sz="1400" baseline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hodině, ale 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 k samostudiu formou e-</a:t>
                      </a:r>
                      <a:r>
                        <a:rPr lang="cs-CZ" sz="1400" baseline="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learningu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6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778098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Jednoduché exponenciální rovnice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984453"/>
                <a:ext cx="8301608" cy="5540891"/>
              </a:xfrm>
            </p:spPr>
            <p:txBody>
              <a:bodyPr/>
              <a:lstStyle/>
              <a:p>
                <a:pPr>
                  <a:buFont typeface="Wingdings" pitchFamily="2" charset="2"/>
                  <a:buChar char="§"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>
                  <a:buFont typeface="Wingdings" pitchFamily="2" charset="2"/>
                  <a:buChar char="§"/>
                </a:pPr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Exponenciální rovnice s neznámou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solidFill>
                          <a:srgbClr val="990033"/>
                        </a:solidFill>
                        <a:latin typeface="Cambria Math"/>
                        <a:cs typeface="Arial" pitchFamily="34" charset="0"/>
                      </a:rPr>
                      <m:t>𝑥</m:t>
                    </m:r>
                    <m:r>
                      <a:rPr lang="cs-CZ" sz="2400" b="0" i="1" smtClean="0">
                        <a:solidFill>
                          <a:srgbClr val="990033"/>
                        </a:solidFill>
                        <a:latin typeface="Cambria Math"/>
                        <a:cs typeface="Arial" pitchFamily="34" charset="0"/>
                      </a:rPr>
                      <m:t> </m:t>
                    </m:r>
                  </m:oMath>
                </a14:m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řešíme tak, že se je snažíme ekvivalentními úpravami převést na tvar,          ve kterém bychom na obou stranách rovnice dostali mocniny se stejným základem                               , t. j.</a:t>
                </a:r>
              </a:p>
              <a:p>
                <a:pPr>
                  <a:buFont typeface="Wingdings" pitchFamily="2" charset="2"/>
                  <a:buChar char="§"/>
                </a:pPr>
                <a:endParaRPr lang="cs-CZ" sz="24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>
                  <a:buFont typeface="Wingdings" pitchFamily="2" charset="2"/>
                  <a:buChar char="§"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>
                  <a:buFont typeface="Wingdings" pitchFamily="2" charset="2"/>
                  <a:buChar char="§"/>
                </a:pPr>
                <a:endParaRPr lang="cs-CZ" sz="24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>
                  <a:buFont typeface="Wingdings" pitchFamily="2" charset="2"/>
                  <a:buChar char="§"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>
                  <a:buFont typeface="Wingdings" pitchFamily="2" charset="2"/>
                  <a:buChar char="§"/>
                </a:pPr>
                <a:endParaRPr lang="cs-CZ" sz="24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>
                  <a:buFont typeface="Wingdings" pitchFamily="2" charset="2"/>
                  <a:buChar char="§"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>
                  <a:buFont typeface="Wingdings" pitchFamily="2" charset="2"/>
                  <a:buChar char="§"/>
                </a:pPr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Tím exponenciální rovnice převedeme na jiný typ rovnic (lineární, s neznámou ve jmenovateli, kvadratickou, …).</a:t>
                </a:r>
                <a:endParaRPr lang="cs-CZ" sz="24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>
                  <a:buFont typeface="Wingdings" pitchFamily="2" charset="2"/>
                  <a:buChar char="§"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>
                  <a:buFont typeface="Wingdings" pitchFamily="2" charset="2"/>
                  <a:buChar char="§"/>
                </a:pPr>
                <a:endParaRPr lang="cs-CZ" sz="24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/>
              </a:p>
              <a:p>
                <a:pPr marL="0" indent="0">
                  <a:buNone/>
                </a:pPr>
                <a:r>
                  <a:rPr lang="cs-CZ" sz="2400" dirty="0" smtClean="0"/>
                  <a:t>				</a:t>
                </a:r>
                <a:endParaRPr lang="cs-CZ" sz="2400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984453"/>
                <a:ext cx="8301608" cy="5540891"/>
              </a:xfrm>
              <a:blipFill rotWithShape="1">
                <a:blip r:embed="rId2"/>
                <a:stretch>
                  <a:fillRect l="-1028" r="-1101" b="-66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/>
              <p:nvPr/>
            </p:nvSpPr>
            <p:spPr>
              <a:xfrm>
                <a:off x="4891309" y="2492963"/>
                <a:ext cx="2714512" cy="4616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2400" b="0" i="1" smtClean="0">
                        <a:solidFill>
                          <a:srgbClr val="990033"/>
                        </a:solidFill>
                        <a:latin typeface="Cambria Math"/>
                      </a:rPr>
                      <m:t> </m:t>
                    </m:r>
                    <m:r>
                      <a:rPr lang="cs-CZ" sz="2400" b="0" i="1" smtClean="0">
                        <a:solidFill>
                          <a:srgbClr val="990033"/>
                        </a:solidFill>
                        <a:latin typeface="Cambria Math"/>
                      </a:rPr>
                      <m:t>𝑎</m:t>
                    </m:r>
                    <m:r>
                      <a:rPr lang="cs-CZ" sz="2400" b="0" i="1" smtClean="0">
                        <a:solidFill>
                          <a:srgbClr val="990033"/>
                        </a:solidFill>
                        <a:latin typeface="Cambria Math"/>
                      </a:rPr>
                      <m:t> ∈</m:t>
                    </m:r>
                    <m:d>
                      <m:dPr>
                        <m:ctrlPr>
                          <a:rPr lang="cs-CZ" sz="2400" b="0" i="1" smtClean="0">
                            <a:solidFill>
                              <a:srgbClr val="990033"/>
                            </a:solidFill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400" b="0" i="1" smtClean="0">
                            <a:solidFill>
                              <a:srgbClr val="990033"/>
                            </a:solidFill>
                            <a:latin typeface="Cambria Math"/>
                            <a:ea typeface="Cambria Math"/>
                          </a:rPr>
                          <m:t>0, 1</m:t>
                        </m:r>
                      </m:e>
                    </m:d>
                    <m:r>
                      <a:rPr lang="cs-CZ" sz="2400" i="1">
                        <a:solidFill>
                          <a:srgbClr val="990033"/>
                        </a:solidFill>
                        <a:latin typeface="Cambria Math"/>
                      </a:rPr>
                      <m:t>∪</m:t>
                    </m:r>
                    <m:d>
                      <m:dPr>
                        <m:ctrlPr>
                          <a:rPr lang="cs-CZ" sz="2400" i="1" smtClean="0">
                            <a:solidFill>
                              <a:srgbClr val="990033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cs-CZ" sz="2400" b="0" i="1" smtClean="0">
                            <a:solidFill>
                              <a:srgbClr val="990033"/>
                            </a:solidFill>
                            <a:latin typeface="Cambria Math"/>
                          </a:rPr>
                          <m:t>1, </m:t>
                        </m:r>
                        <m:r>
                          <a:rPr lang="cs-CZ" sz="2400" b="0" i="1" smtClean="0">
                            <a:solidFill>
                              <a:srgbClr val="990033"/>
                            </a:solidFill>
                            <a:latin typeface="Cambria Math"/>
                            <a:ea typeface="Cambria Math"/>
                          </a:rPr>
                          <m:t>∞</m:t>
                        </m:r>
                      </m:e>
                    </m:d>
                  </m:oMath>
                </a14:m>
                <a:r>
                  <a:rPr lang="cs-CZ" sz="2400" dirty="0" smtClean="0"/>
                  <a:t>           </a:t>
                </a:r>
                <a:endParaRPr lang="cs-CZ" sz="2400" dirty="0"/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91309" y="2492963"/>
                <a:ext cx="2714512" cy="46166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1449055" y="3166942"/>
                <a:ext cx="5930469" cy="493277"/>
              </a:xfrm>
              <a:prstGeom prst="rect">
                <a:avLst/>
              </a:prstGeom>
              <a:noFill/>
              <a:ln w="19050">
                <a:solidFill>
                  <a:srgbClr val="00B0F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</a:rPr>
                          <m:t>𝑓</m:t>
                        </m:r>
                        <m:d>
                          <m:dPr>
                            <m:ctrlPr>
                              <a:rPr lang="cs-CZ" sz="2400" b="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400" b="0" i="1" smtClean="0">
                                <a:latin typeface="Cambria Math"/>
                              </a:rPr>
                              <m:t>𝑥</m:t>
                            </m:r>
                          </m:e>
                        </m:d>
                      </m:sup>
                    </m:sSup>
                    <m:r>
                      <a:rPr lang="cs-CZ" sz="2400" b="0" i="1" smtClean="0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</a:rPr>
                          <m:t>𝑔</m:t>
                        </m:r>
                        <m:d>
                          <m:dPr>
                            <m:ctrlPr>
                              <a:rPr lang="cs-CZ" sz="2400" b="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400" b="0" i="1" smtClean="0">
                                <a:latin typeface="Cambria Math"/>
                              </a:rPr>
                              <m:t>𝑥</m:t>
                            </m:r>
                          </m:e>
                        </m:d>
                        <m:r>
                          <a:rPr lang="cs-CZ" sz="2400" b="0" i="1" smtClean="0">
                            <a:latin typeface="Cambria Math"/>
                          </a:rPr>
                          <m:t>   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</a:rPr>
                      <m:t>           </m:t>
                    </m:r>
                    <m:r>
                      <a:rPr lang="cs-CZ" sz="2400" b="0" i="1" smtClean="0">
                        <a:latin typeface="Cambria Math"/>
                      </a:rPr>
                      <m:t>𝑓</m:t>
                    </m:r>
                    <m:d>
                      <m:d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</m:e>
                    </m:d>
                    <m:r>
                      <a:rPr lang="cs-CZ" sz="2400" b="0" i="1" smtClean="0">
                        <a:latin typeface="Cambria Math"/>
                      </a:rPr>
                      <m:t>=</m:t>
                    </m:r>
                    <m:r>
                      <a:rPr lang="cs-CZ" sz="2400" b="0" i="1" smtClean="0">
                        <a:latin typeface="Cambria Math"/>
                      </a:rPr>
                      <m:t>𝑔</m:t>
                    </m:r>
                    <m:d>
                      <m:d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</m:e>
                    </m:d>
                  </m:oMath>
                </a14:m>
                <a:r>
                  <a:rPr lang="cs-CZ" sz="2400" dirty="0" smtClean="0"/>
                  <a:t>             </a:t>
                </a:r>
                <a:endParaRPr lang="cs-CZ" sz="2400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9055" y="3166942"/>
                <a:ext cx="5930469" cy="493277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ln w="19050"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Vývojový diagram: postup 10"/>
          <p:cNvSpPr/>
          <p:nvPr/>
        </p:nvSpPr>
        <p:spPr>
          <a:xfrm>
            <a:off x="1449055" y="4146965"/>
            <a:ext cx="2579834" cy="1298261"/>
          </a:xfrm>
          <a:prstGeom prst="flowChartProcess">
            <a:avLst/>
          </a:prstGeom>
          <a:solidFill>
            <a:schemeClr val="bg1"/>
          </a:solidFill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základy mocnin se sobě rovnají </a:t>
            </a:r>
          </a:p>
        </p:txBody>
      </p:sp>
      <p:sp>
        <p:nvSpPr>
          <p:cNvPr id="39" name="Vývojový diagram: postup 38"/>
          <p:cNvSpPr/>
          <p:nvPr/>
        </p:nvSpPr>
        <p:spPr>
          <a:xfrm>
            <a:off x="4793817" y="4157866"/>
            <a:ext cx="2579834" cy="1298260"/>
          </a:xfrm>
          <a:prstGeom prst="flowChartProcess">
            <a:avLst/>
          </a:prstGeom>
          <a:solidFill>
            <a:schemeClr val="bg1"/>
          </a:solidFill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cs-CZ" sz="24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usí se sobě rovnat exponenty  </a:t>
            </a:r>
            <a:endParaRPr lang="cs-CZ" sz="2400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2" name="Přímá spojnice se šipkou 51"/>
          <p:cNvCxnSpPr/>
          <p:nvPr/>
        </p:nvCxnSpPr>
        <p:spPr>
          <a:xfrm>
            <a:off x="4073737" y="3413580"/>
            <a:ext cx="720080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Šipka doprava 15"/>
          <p:cNvSpPr/>
          <p:nvPr/>
        </p:nvSpPr>
        <p:spPr>
          <a:xfrm>
            <a:off x="4073737" y="4806996"/>
            <a:ext cx="642279" cy="103090"/>
          </a:xfrm>
          <a:prstGeom prst="rightArrow">
            <a:avLst/>
          </a:prstGeom>
          <a:solidFill>
            <a:srgbClr val="990033"/>
          </a:solidFill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vál 43"/>
          <p:cNvSpPr/>
          <p:nvPr/>
        </p:nvSpPr>
        <p:spPr>
          <a:xfrm>
            <a:off x="2206876" y="3292025"/>
            <a:ext cx="287193" cy="307668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vál 44"/>
          <p:cNvSpPr/>
          <p:nvPr/>
        </p:nvSpPr>
        <p:spPr>
          <a:xfrm>
            <a:off x="3290287" y="3286518"/>
            <a:ext cx="287193" cy="307668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6" name="Přímá spojnice 45"/>
          <p:cNvCxnSpPr/>
          <p:nvPr/>
        </p:nvCxnSpPr>
        <p:spPr>
          <a:xfrm flipH="1" flipV="1">
            <a:off x="2483768" y="3599693"/>
            <a:ext cx="299318" cy="448587"/>
          </a:xfrm>
          <a:prstGeom prst="line">
            <a:avLst/>
          </a:prstGeom>
          <a:ln w="25400">
            <a:solidFill>
              <a:srgbClr val="99003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 flipV="1">
            <a:off x="2891374" y="3609067"/>
            <a:ext cx="398913" cy="439214"/>
          </a:xfrm>
          <a:prstGeom prst="line">
            <a:avLst/>
          </a:prstGeom>
          <a:ln w="25400">
            <a:solidFill>
              <a:srgbClr val="99003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nice 58"/>
          <p:cNvCxnSpPr/>
          <p:nvPr/>
        </p:nvCxnSpPr>
        <p:spPr>
          <a:xfrm flipH="1" flipV="1">
            <a:off x="5292080" y="3717032"/>
            <a:ext cx="216024" cy="382401"/>
          </a:xfrm>
          <a:prstGeom prst="line">
            <a:avLst/>
          </a:prstGeom>
          <a:ln w="25400">
            <a:solidFill>
              <a:srgbClr val="99003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nice 61"/>
          <p:cNvCxnSpPr/>
          <p:nvPr/>
        </p:nvCxnSpPr>
        <p:spPr>
          <a:xfrm flipV="1">
            <a:off x="5580112" y="3717033"/>
            <a:ext cx="432048" cy="382400"/>
          </a:xfrm>
          <a:prstGeom prst="line">
            <a:avLst/>
          </a:prstGeom>
          <a:ln w="25400">
            <a:solidFill>
              <a:srgbClr val="99003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Ovál 62"/>
          <p:cNvSpPr/>
          <p:nvPr/>
        </p:nvSpPr>
        <p:spPr>
          <a:xfrm>
            <a:off x="4860032" y="3142854"/>
            <a:ext cx="648072" cy="539093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Ovál 68"/>
          <p:cNvSpPr/>
          <p:nvPr/>
        </p:nvSpPr>
        <p:spPr>
          <a:xfrm>
            <a:off x="5875149" y="3148585"/>
            <a:ext cx="648072" cy="539093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8206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29" grpId="0"/>
      <p:bldP spid="6" grpId="0" animBg="1"/>
      <p:bldP spid="11" grpId="0" animBg="1"/>
      <p:bldP spid="39" grpId="0" animBg="1"/>
      <p:bldP spid="16" grpId="0" animBg="1"/>
      <p:bldP spid="44" grpId="0" animBg="1"/>
      <p:bldP spid="45" grpId="0" animBg="1"/>
      <p:bldP spid="63" grpId="0" animBg="1"/>
      <p:bldP spid="6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911334"/>
          </a:xfrm>
        </p:spPr>
        <p:txBody>
          <a:bodyPr/>
          <a:lstStyle/>
          <a:p>
            <a:pPr marL="457200" indent="-457200" algn="l"/>
            <a:r>
              <a:rPr lang="cs-CZ" sz="2800" dirty="0" smtClean="0">
                <a:latin typeface="Arial" pitchFamily="34" charset="0"/>
                <a:cs typeface="Arial" pitchFamily="34" charset="0"/>
              </a:rPr>
              <a:t>A. Exponenciální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rovnice, které lze převést na stejný základ mocniny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185972"/>
            <a:ext cx="8301608" cy="5339372"/>
          </a:xfrm>
        </p:spPr>
        <p:txBody>
          <a:bodyPr/>
          <a:lstStyle/>
          <a:p>
            <a:pPr marL="0" indent="0">
              <a:buNone/>
            </a:pPr>
            <a:endParaRPr lang="cs-CZ" sz="1400" dirty="0" smtClean="0">
              <a:solidFill>
                <a:srgbClr val="92D050"/>
              </a:solidFill>
            </a:endParaRPr>
          </a:p>
          <a:p>
            <a:pPr marL="0" indent="0">
              <a:buNone/>
            </a:pPr>
            <a:endParaRPr lang="cs-CZ" sz="1400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1400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sz="24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Při řešení těchto rovnic využíváme pravidla pro počítání  s mocninami: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>
              <a:solidFill>
                <a:srgbClr val="92D050"/>
              </a:solidFill>
            </a:endParaRPr>
          </a:p>
          <a:p>
            <a:pPr marL="0" indent="0">
              <a:buNone/>
            </a:pPr>
            <a:endParaRPr lang="cs-CZ" sz="2400" dirty="0" smtClean="0">
              <a:solidFill>
                <a:srgbClr val="92D050"/>
              </a:solidFill>
            </a:endParaRPr>
          </a:p>
          <a:p>
            <a:pPr marL="457200" indent="-457200">
              <a:buFont typeface="+mj-lt"/>
              <a:buAutoNum type="alphaUcPeriod"/>
            </a:pPr>
            <a:endParaRPr lang="cs-CZ" sz="2400" dirty="0" smtClean="0">
              <a:solidFill>
                <a:srgbClr val="92D050"/>
              </a:solidFill>
            </a:endParaRPr>
          </a:p>
          <a:p>
            <a:pPr marL="457200" indent="-457200">
              <a:buFont typeface="+mj-lt"/>
              <a:buAutoNum type="alphaUcPeriod"/>
            </a:pPr>
            <a:endParaRPr lang="cs-CZ" sz="2400" dirty="0" smtClean="0">
              <a:solidFill>
                <a:srgbClr val="92D050"/>
              </a:solidFill>
            </a:endParaRPr>
          </a:p>
          <a:p>
            <a:pPr marL="0" indent="0">
              <a:buNone/>
            </a:pPr>
            <a:endParaRPr lang="cs-CZ" sz="2400" dirty="0" smtClean="0">
              <a:solidFill>
                <a:srgbClr val="00B0F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825595" y="3573016"/>
                <a:ext cx="2535808" cy="400110"/>
              </a:xfrm>
              <a:prstGeom prst="rect">
                <a:avLst/>
              </a:prstGeom>
              <a:noFill/>
              <a:ln>
                <a:solidFill>
                  <a:srgbClr val="990033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0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𝑟</m:t>
                          </m:r>
                        </m:sup>
                      </m:sSup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sz="20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𝑠</m:t>
                          </m:r>
                        </m:sup>
                      </m:sSup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0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𝑟</m:t>
                          </m:r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+</m:t>
                          </m:r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𝑠</m:t>
                          </m:r>
                        </m:sup>
                      </m:sSup>
                    </m:oMath>
                  </m:oMathPara>
                </a14:m>
                <a:endParaRPr lang="cs-CZ" sz="2000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5595" y="3573016"/>
                <a:ext cx="2535808" cy="40011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  <a:ln>
                <a:solidFill>
                  <a:srgbClr val="990033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825595" y="4077072"/>
                <a:ext cx="2520279" cy="684931"/>
              </a:xfrm>
              <a:prstGeom prst="rect">
                <a:avLst/>
              </a:prstGeom>
              <a:noFill/>
              <a:ln>
                <a:solidFill>
                  <a:srgbClr val="990033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0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sz="2000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sz="2000" i="1">
                                  <a:latin typeface="Cambria Math"/>
                                  <a:ea typeface="Cambria Math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sz="2000" i="1">
                                  <a:latin typeface="Cambria Math"/>
                                  <a:ea typeface="Cambria Math"/>
                                </a:rPr>
                                <m:t>𝑟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sz="2000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sz="2000" i="1">
                                  <a:latin typeface="Cambria Math"/>
                                  <a:ea typeface="Cambria Math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sz="2000" i="1">
                                  <a:latin typeface="Cambria Math"/>
                                  <a:ea typeface="Cambria Math"/>
                                </a:rPr>
                                <m:t>𝑠</m:t>
                              </m:r>
                            </m:sup>
                          </m:sSup>
                        </m:den>
                      </m:f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0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𝑟</m:t>
                          </m:r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𝑠</m:t>
                          </m:r>
                        </m:sup>
                      </m:sSup>
                    </m:oMath>
                  </m:oMathPara>
                </a14:m>
                <a:endParaRPr lang="cs-CZ" sz="2000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5595" y="4077072"/>
                <a:ext cx="2520279" cy="684931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>
                <a:solidFill>
                  <a:srgbClr val="990033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817830" y="4819942"/>
                <a:ext cx="2520279" cy="400110"/>
              </a:xfrm>
              <a:prstGeom prst="rect">
                <a:avLst/>
              </a:prstGeom>
              <a:noFill/>
              <a:ln>
                <a:solidFill>
                  <a:srgbClr val="990033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0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cs-CZ" sz="2000" i="1"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sz="2000" i="1">
                                      <a:latin typeface="Cambria Math"/>
                                      <a:ea typeface="Cambria Math"/>
                                    </a:rPr>
                                    <m:t>𝑎</m:t>
                                  </m:r>
                                </m:e>
                                <m:sup>
                                  <m:r>
                                    <a:rPr lang="cs-CZ" sz="2000" i="1">
                                      <a:latin typeface="Cambria Math"/>
                                      <a:ea typeface="Cambria Math"/>
                                    </a:rPr>
                                    <m:t>𝑟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𝑠</m:t>
                          </m:r>
                        </m:sup>
                      </m:sSup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0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𝑟</m:t>
                          </m:r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𝑠</m:t>
                          </m:r>
                        </m:sup>
                      </m:sSup>
                    </m:oMath>
                  </m:oMathPara>
                </a14:m>
                <a:endParaRPr lang="cs-CZ" sz="2000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7830" y="4819942"/>
                <a:ext cx="2520279" cy="40011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ln>
                <a:solidFill>
                  <a:srgbClr val="990033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810067" y="5301208"/>
                <a:ext cx="2535807" cy="400110"/>
              </a:xfrm>
              <a:prstGeom prst="rect">
                <a:avLst/>
              </a:prstGeom>
              <a:noFill/>
              <a:ln>
                <a:solidFill>
                  <a:srgbClr val="990033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0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  <m:t>𝑎𝑏</m:t>
                              </m:r>
                            </m:e>
                          </m:d>
                        </m:e>
                        <m:sup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𝑟</m:t>
                          </m:r>
                        </m:sup>
                      </m:sSup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0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𝑟</m:t>
                          </m:r>
                        </m:sup>
                      </m:sSup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sz="20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𝑟</m:t>
                          </m:r>
                        </m:sup>
                      </m:sSup>
                    </m:oMath>
                  </m:oMathPara>
                </a14:m>
                <a:endParaRPr lang="cs-CZ" sz="2000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0067" y="5301208"/>
                <a:ext cx="2535807" cy="40011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ln>
                <a:solidFill>
                  <a:srgbClr val="990033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810067" y="5805264"/>
                <a:ext cx="2520280" cy="684867"/>
              </a:xfrm>
              <a:prstGeom prst="rect">
                <a:avLst/>
              </a:prstGeom>
              <a:noFill/>
              <a:ln>
                <a:solidFill>
                  <a:srgbClr val="990033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0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sz="2000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2000" b="0" i="1" smtClean="0">
                                      <a:latin typeface="Cambria Math"/>
                                      <a:ea typeface="Cambria Math"/>
                                    </a:rPr>
                                    <m:t>𝑎</m:t>
                                  </m:r>
                                </m:num>
                                <m:den>
                                  <m:r>
                                    <a:rPr lang="cs-CZ" sz="2000" i="1">
                                      <a:latin typeface="Cambria Math"/>
                                      <a:ea typeface="Cambria Math"/>
                                    </a:rPr>
                                    <m:t>𝑏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𝑟</m:t>
                          </m:r>
                        </m:sup>
                      </m:sSup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20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sz="2000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sz="2000" i="1">
                                  <a:latin typeface="Cambria Math"/>
                                  <a:ea typeface="Cambria Math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sz="2000" i="1">
                                  <a:latin typeface="Cambria Math"/>
                                  <a:ea typeface="Cambria Math"/>
                                </a:rPr>
                                <m:t>𝑟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sz="2000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sz="2000" i="1">
                                  <a:latin typeface="Cambria Math"/>
                                  <a:ea typeface="Cambria Math"/>
                                </a:rPr>
                                <m:t>𝑏</m:t>
                              </m:r>
                            </m:e>
                            <m:sup>
                              <m:r>
                                <a:rPr lang="cs-CZ" sz="2000" i="1">
                                  <a:latin typeface="Cambria Math"/>
                                  <a:ea typeface="Cambria Math"/>
                                </a:rPr>
                                <m:t>𝑟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sz="2000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0067" y="5805264"/>
                <a:ext cx="2520280" cy="684867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  <a:ln>
                <a:solidFill>
                  <a:srgbClr val="990033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4478418" y="4074699"/>
                <a:ext cx="2535808" cy="670568"/>
              </a:xfrm>
              <a:prstGeom prst="rect">
                <a:avLst/>
              </a:prstGeom>
              <a:noFill/>
              <a:ln>
                <a:solidFill>
                  <a:srgbClr val="990033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0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𝑟</m:t>
                          </m:r>
                        </m:sup>
                      </m:sSup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20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  <m:t>𝑟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sz="2000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8418" y="4074699"/>
                <a:ext cx="2535808" cy="670568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  <a:ln>
                <a:solidFill>
                  <a:srgbClr val="990033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4490980" y="4819942"/>
                <a:ext cx="2535808" cy="400110"/>
              </a:xfrm>
              <a:prstGeom prst="rect">
                <a:avLst/>
              </a:prstGeom>
              <a:noFill/>
              <a:ln>
                <a:solidFill>
                  <a:srgbClr val="990033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0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0</m:t>
                          </m:r>
                        </m:sup>
                      </m:sSup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2000" b="0" i="0" smtClean="0">
                          <a:latin typeface="Cambria Math"/>
                          <a:ea typeface="Cambria Math"/>
                        </a:rPr>
                        <m:t>1</m:t>
                      </m:r>
                    </m:oMath>
                  </m:oMathPara>
                </a14:m>
                <a:endParaRPr lang="cs-CZ" sz="2000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0980" y="4819942"/>
                <a:ext cx="2535808" cy="40011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  <a:ln>
                <a:solidFill>
                  <a:srgbClr val="990033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804290" y="2899181"/>
                <a:ext cx="745282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0" dirty="0" smtClean="0">
                    <a:ea typeface="Cambria Math"/>
                  </a:rPr>
                  <a:t>Pro přípustné hodnoty proměnných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𝑎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, 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𝑏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, 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𝑟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,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𝑠</m:t>
                    </m:r>
                  </m:oMath>
                </a14:m>
                <a:r>
                  <a:rPr lang="cs-CZ" sz="2400" dirty="0" smtClean="0"/>
                  <a:t> platí:</a:t>
                </a:r>
                <a:endParaRPr lang="cs-CZ" sz="2400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4290" y="2899181"/>
                <a:ext cx="7452827" cy="461665"/>
              </a:xfrm>
              <a:prstGeom prst="rect">
                <a:avLst/>
              </a:prstGeom>
              <a:blipFill rotWithShape="1">
                <a:blip r:embed="rId10"/>
                <a:stretch>
                  <a:fillRect l="-1308" t="-9333" b="-32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804290" y="1278453"/>
                <a:ext cx="4464496" cy="493277"/>
              </a:xfrm>
              <a:prstGeom prst="rect">
                <a:avLst/>
              </a:prstGeom>
              <a:noFill/>
              <a:ln w="19050">
                <a:solidFill>
                  <a:srgbClr val="00B0F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</a:rPr>
                          <m:t>𝑓</m:t>
                        </m:r>
                        <m:d>
                          <m:dPr>
                            <m:ctrlPr>
                              <a:rPr lang="cs-CZ" sz="2400" b="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400" b="0" i="1" smtClean="0">
                                <a:latin typeface="Cambria Math"/>
                              </a:rPr>
                              <m:t>𝑥</m:t>
                            </m:r>
                          </m:e>
                        </m:d>
                      </m:sup>
                    </m:sSup>
                    <m:r>
                      <a:rPr lang="cs-CZ" sz="2400" b="0" i="1" smtClean="0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</a:rPr>
                          <m:t>𝑔</m:t>
                        </m:r>
                        <m:d>
                          <m:dPr>
                            <m:ctrlPr>
                              <a:rPr lang="cs-CZ" sz="2400" b="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400" b="0" i="1" smtClean="0">
                                <a:latin typeface="Cambria Math"/>
                              </a:rPr>
                              <m:t>𝑥</m:t>
                            </m:r>
                          </m:e>
                        </m:d>
                        <m:r>
                          <a:rPr lang="cs-CZ" sz="2400" b="0" i="1" smtClean="0">
                            <a:latin typeface="Cambria Math"/>
                          </a:rPr>
                          <m:t>   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</a:rPr>
                      <m:t>           </m:t>
                    </m:r>
                    <m:r>
                      <a:rPr lang="cs-CZ" sz="2400" b="0" i="1" smtClean="0">
                        <a:latin typeface="Cambria Math"/>
                      </a:rPr>
                      <m:t>𝑓</m:t>
                    </m:r>
                    <m:d>
                      <m:d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</m:e>
                    </m:d>
                    <m:r>
                      <a:rPr lang="cs-CZ" sz="2400" b="0" i="1" smtClean="0">
                        <a:latin typeface="Cambria Math"/>
                      </a:rPr>
                      <m:t>=</m:t>
                    </m:r>
                    <m:r>
                      <a:rPr lang="cs-CZ" sz="2400" b="0" i="1" smtClean="0">
                        <a:latin typeface="Cambria Math"/>
                      </a:rPr>
                      <m:t>𝑔</m:t>
                    </m:r>
                    <m:d>
                      <m:d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</m:e>
                    </m:d>
                  </m:oMath>
                </a14:m>
                <a:r>
                  <a:rPr lang="cs-CZ" sz="2400" dirty="0" smtClean="0"/>
                  <a:t>             </a:t>
                </a:r>
                <a:endParaRPr lang="cs-CZ" sz="2400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4290" y="1278453"/>
                <a:ext cx="4464496" cy="493277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  <a:ln w="19050"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se šipkou 5"/>
          <p:cNvCxnSpPr/>
          <p:nvPr/>
        </p:nvCxnSpPr>
        <p:spPr>
          <a:xfrm>
            <a:off x="2827590" y="1525092"/>
            <a:ext cx="608500" cy="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0323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5" grpId="0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911334"/>
          </a:xfrm>
        </p:spPr>
        <p:txBody>
          <a:bodyPr/>
          <a:lstStyle/>
          <a:p>
            <a:pPr marL="457200" indent="-457200" algn="l"/>
            <a:r>
              <a:rPr lang="cs-CZ" sz="2800" dirty="0" smtClean="0">
                <a:latin typeface="Arial" pitchFamily="34" charset="0"/>
                <a:cs typeface="Arial" pitchFamily="34" charset="0"/>
              </a:rPr>
              <a:t>A. Exponenciální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rovnice, které lze převést na stejný základ mocniny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185972"/>
                <a:ext cx="8301608" cy="5339372"/>
              </a:xfrm>
            </p:spPr>
            <p:txBody>
              <a:bodyPr/>
              <a:lstStyle/>
              <a:p>
                <a:pPr marL="514350" indent="-514350">
                  <a:buFont typeface="+mj-lt"/>
                  <a:buAutoNum type="romanUcPeriod"/>
                </a:pPr>
                <a:r>
                  <a:rPr lang="cs-CZ" sz="2400" dirty="0" smtClean="0">
                    <a:solidFill>
                      <a:srgbClr val="00B0F0"/>
                    </a:solidFill>
                    <a:latin typeface="Arial" pitchFamily="34" charset="0"/>
                    <a:cs typeface="Arial" pitchFamily="34" charset="0"/>
                  </a:rPr>
                  <a:t>Základní exponenciální rovnice</a:t>
                </a:r>
              </a:p>
              <a:p>
                <a:pPr marL="0" indent="0">
                  <a:buNone/>
                </a:pPr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Př. 1a)</a:t>
                </a:r>
                <a:r>
                  <a:rPr lang="cs-CZ" sz="2400" b="1" dirty="0" smtClean="0"/>
                  <a:t> </a:t>
                </a:r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Řešte v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: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 smtClean="0"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5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𝑥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=125</m:t>
                    </m:r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  </a:t>
                </a:r>
                <a:endParaRPr lang="cs-CZ" sz="2400" dirty="0" smtClean="0">
                  <a:solidFill>
                    <a:srgbClr val="00B0F0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/>
              </a:p>
              <a:p>
                <a:pPr marL="0" indent="0">
                  <a:buNone/>
                </a:pPr>
                <a:endParaRPr lang="cs-CZ" sz="2400" dirty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Př. 1b)</a:t>
                </a:r>
                <a:r>
                  <a:rPr lang="cs-CZ" sz="2400" b="1" dirty="0" smtClean="0"/>
                  <a:t> </a:t>
                </a:r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Řešte v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: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 smtClean="0"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2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𝑥</m:t>
                        </m:r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−1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=</m:t>
                    </m:r>
                    <m:f>
                      <m:fPr>
                        <m:ctrlP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8</m:t>
                        </m:r>
                      </m:den>
                    </m:f>
                  </m:oMath>
                </a14:m>
                <a:endParaRPr lang="cs-CZ" sz="2400" dirty="0" smtClean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00B0F0"/>
                  </a:solidFill>
                </a:endParaRPr>
              </a:p>
              <a:p>
                <a:pPr marL="0" indent="0">
                  <a:buNone/>
                </a:pPr>
                <a:endParaRPr lang="cs-CZ" sz="2400" dirty="0">
                  <a:solidFill>
                    <a:srgbClr val="00B0F0"/>
                  </a:solidFill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00B0F0"/>
                  </a:solidFill>
                </a:endParaRPr>
              </a:p>
              <a:p>
                <a:pPr marL="0" indent="0">
                  <a:buNone/>
                </a:pPr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Př. 1c)</a:t>
                </a:r>
                <a:r>
                  <a:rPr lang="cs-CZ" sz="2400" b="1" dirty="0" smtClean="0"/>
                  <a:t> </a:t>
                </a:r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Řešte v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: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 smtClean="0"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7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3</m:t>
                        </m:r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𝑥</m:t>
                        </m:r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+2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=−1</m:t>
                    </m:r>
                  </m:oMath>
                </a14:m>
                <a:endParaRPr lang="cs-CZ" sz="2400" dirty="0" smtClean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185972"/>
                <a:ext cx="8301608" cy="5339372"/>
              </a:xfrm>
              <a:blipFill rotWithShape="1">
                <a:blip r:embed="rId2"/>
                <a:stretch>
                  <a:fillRect l="-1175" t="-8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2805294" y="2036472"/>
                <a:ext cx="165618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5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5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5294" y="2036472"/>
                <a:ext cx="1656184" cy="46166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7" name="Přímá spojnice se šipkou 16"/>
          <p:cNvCxnSpPr/>
          <p:nvPr/>
        </p:nvCxnSpPr>
        <p:spPr>
          <a:xfrm>
            <a:off x="2399932" y="2708920"/>
            <a:ext cx="608500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2805294" y="2475621"/>
                <a:ext cx="165618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</a:rPr>
                        <m:t>=3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5294" y="2475621"/>
                <a:ext cx="1656184" cy="46166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5148064" y="2475620"/>
                <a:ext cx="135671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{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3</m:t>
                      </m:r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}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8064" y="2475620"/>
                <a:ext cx="1356718" cy="461665"/>
              </a:xfrm>
              <a:prstGeom prst="rect">
                <a:avLst/>
              </a:prstGeom>
              <a:blipFill rotWithShape="1">
                <a:blip r:embed="rId5"/>
                <a:stretch>
                  <a:fillRect r="-448" b="-197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0" name="Přímá spojnice 19"/>
          <p:cNvCxnSpPr/>
          <p:nvPr/>
        </p:nvCxnSpPr>
        <p:spPr>
          <a:xfrm>
            <a:off x="5283789" y="2948196"/>
            <a:ext cx="1085267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>
            <a:off x="4334131" y="2710308"/>
            <a:ext cx="608500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2929090" y="3573015"/>
                <a:ext cx="177040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−1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−3</m:t>
                          </m:r>
                        </m:sup>
                      </m:sSup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9090" y="3573015"/>
                <a:ext cx="1770406" cy="46166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5" name="Přímá spojnice se šipkou 24"/>
          <p:cNvCxnSpPr/>
          <p:nvPr/>
        </p:nvCxnSpPr>
        <p:spPr>
          <a:xfrm>
            <a:off x="2196794" y="4149080"/>
            <a:ext cx="608500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2805294" y="3932460"/>
                <a:ext cx="187496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</a:rPr>
                        <m:t>−1=−3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5294" y="3932460"/>
                <a:ext cx="1874967" cy="46166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3043312" y="4293096"/>
                <a:ext cx="165618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</a:rPr>
                        <m:t>=−2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3312" y="4293096"/>
                <a:ext cx="1656184" cy="461665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5141594" y="4293094"/>
                <a:ext cx="1585947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{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−2</m:t>
                      </m:r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}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1594" y="4293094"/>
                <a:ext cx="1585947" cy="461665"/>
              </a:xfrm>
              <a:prstGeom prst="rect">
                <a:avLst/>
              </a:prstGeom>
              <a:blipFill rotWithShape="1">
                <a:blip r:embed="rId9"/>
                <a:stretch>
                  <a:fillRect b="-197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9" name="Přímá spojnice se šipkou 28"/>
          <p:cNvCxnSpPr/>
          <p:nvPr/>
        </p:nvCxnSpPr>
        <p:spPr>
          <a:xfrm>
            <a:off x="4395246" y="4526704"/>
            <a:ext cx="608500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 flipV="1">
            <a:off x="5283789" y="4754759"/>
            <a:ext cx="1304435" cy="7202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/>
              <p:cNvSpPr txBox="1"/>
              <p:nvPr/>
            </p:nvSpPr>
            <p:spPr>
              <a:xfrm>
                <a:off x="3244341" y="5450345"/>
                <a:ext cx="125412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{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 </m:t>
                      </m:r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}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4341" y="5450345"/>
                <a:ext cx="1254125" cy="461665"/>
              </a:xfrm>
              <a:prstGeom prst="rect">
                <a:avLst/>
              </a:prstGeom>
              <a:blipFill rotWithShape="1">
                <a:blip r:embed="rId10"/>
                <a:stretch>
                  <a:fillRect r="-485" b="-197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2" name="Přímá spojnice 31"/>
          <p:cNvCxnSpPr/>
          <p:nvPr/>
        </p:nvCxnSpPr>
        <p:spPr>
          <a:xfrm>
            <a:off x="3372698" y="5906888"/>
            <a:ext cx="997412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Čárový popisek 2 34"/>
              <p:cNvSpPr/>
              <p:nvPr/>
            </p:nvSpPr>
            <p:spPr>
              <a:xfrm>
                <a:off x="4710881" y="5371053"/>
                <a:ext cx="4104456" cy="1071670"/>
              </a:xfrm>
              <a:prstGeom prst="borderCallout2">
                <a:avLst>
                  <a:gd name="adj1" fmla="val 75519"/>
                  <a:gd name="adj2" fmla="val -2085"/>
                  <a:gd name="adj3" fmla="val 87173"/>
                  <a:gd name="adj4" fmla="val -12513"/>
                  <a:gd name="adj5" fmla="val 50198"/>
                  <a:gd name="adj6" fmla="val -17272"/>
                </a:avLst>
              </a:prstGeom>
              <a:ln>
                <a:solidFill>
                  <a:srgbClr val="990033"/>
                </a:solidFill>
                <a:headEnd type="none" w="med" len="med"/>
                <a:tailEnd type="triangle" w="med" len="med"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protože jakákoli mocnina čísla 7 je kladná 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400" i="1">
                            <a:latin typeface="Cambria Math"/>
                            <a:cs typeface="Arial" pitchFamily="34" charset="0"/>
                          </a:rPr>
                          <m:t>7</m:t>
                        </m:r>
                      </m:e>
                      <m:sup>
                        <m:r>
                          <a:rPr lang="cs-CZ" sz="2400" i="1">
                            <a:latin typeface="Cambria Math"/>
                            <a:cs typeface="Arial" pitchFamily="34" charset="0"/>
                          </a:rPr>
                          <m:t>3</m:t>
                        </m:r>
                        <m:r>
                          <a:rPr lang="cs-CZ" sz="2400" i="1">
                            <a:latin typeface="Cambria Math"/>
                            <a:cs typeface="Arial" pitchFamily="34" charset="0"/>
                          </a:rPr>
                          <m:t>𝑥</m:t>
                        </m:r>
                        <m:r>
                          <a:rPr lang="cs-CZ" sz="2400" i="1">
                            <a:latin typeface="Cambria Math"/>
                            <a:cs typeface="Arial" pitchFamily="34" charset="0"/>
                          </a:rPr>
                          <m:t>+2</m:t>
                        </m:r>
                      </m:sup>
                    </m:sSup>
                    <m:r>
                      <a:rPr lang="cs-CZ" sz="2400" i="1" smtClean="0">
                        <a:latin typeface="Cambria Math"/>
                        <a:ea typeface="Cambria Math"/>
                        <a:cs typeface="Arial" pitchFamily="34" charset="0"/>
                      </a:rPr>
                      <m:t>&gt;</m:t>
                    </m:r>
                    <m:r>
                      <a:rPr lang="cs-CZ" sz="2400" b="0" i="1" smtClean="0">
                        <a:latin typeface="Cambria Math"/>
                        <a:ea typeface="Cambria Math"/>
                        <a:cs typeface="Arial" pitchFamily="34" charset="0"/>
                      </a:rPr>
                      <m:t>0)</m:t>
                    </m:r>
                  </m:oMath>
                </a14:m>
                <a:endParaRPr lang="cs-CZ" sz="24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5" name="Čárový popisek 2 3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0881" y="5371053"/>
                <a:ext cx="4104456" cy="1071670"/>
              </a:xfrm>
              <a:prstGeom prst="borderCallout2">
                <a:avLst>
                  <a:gd name="adj1" fmla="val 75519"/>
                  <a:gd name="adj2" fmla="val -2085"/>
                  <a:gd name="adj3" fmla="val 87173"/>
                  <a:gd name="adj4" fmla="val -12513"/>
                  <a:gd name="adj5" fmla="val 50198"/>
                  <a:gd name="adj6" fmla="val -17272"/>
                </a:avLst>
              </a:prstGeom>
              <a:blipFill rotWithShape="1">
                <a:blip r:embed="rId11"/>
                <a:stretch>
                  <a:fillRect b="-556"/>
                </a:stretch>
              </a:blipFill>
              <a:ln>
                <a:solidFill>
                  <a:srgbClr val="990033"/>
                </a:solidFill>
                <a:headEnd type="none" w="med" len="med"/>
                <a:tailEnd type="triangle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Ovál 35"/>
          <p:cNvSpPr/>
          <p:nvPr/>
        </p:nvSpPr>
        <p:spPr>
          <a:xfrm>
            <a:off x="2987824" y="2078474"/>
            <a:ext cx="346522" cy="419663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vál 36"/>
          <p:cNvSpPr/>
          <p:nvPr/>
        </p:nvSpPr>
        <p:spPr>
          <a:xfrm>
            <a:off x="3698143" y="2078473"/>
            <a:ext cx="346522" cy="419663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vál 37"/>
          <p:cNvSpPr/>
          <p:nvPr/>
        </p:nvSpPr>
        <p:spPr>
          <a:xfrm>
            <a:off x="2966963" y="3598272"/>
            <a:ext cx="346522" cy="419663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vál 38"/>
          <p:cNvSpPr/>
          <p:nvPr/>
        </p:nvSpPr>
        <p:spPr>
          <a:xfrm>
            <a:off x="3987609" y="3600169"/>
            <a:ext cx="346522" cy="419663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60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2" grpId="0"/>
      <p:bldP spid="18" grpId="0"/>
      <p:bldP spid="19" grpId="0"/>
      <p:bldP spid="24" grpId="0"/>
      <p:bldP spid="26" grpId="0"/>
      <p:bldP spid="27" grpId="0"/>
      <p:bldP spid="28" grpId="0"/>
      <p:bldP spid="31" grpId="0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911334"/>
          </a:xfrm>
        </p:spPr>
        <p:txBody>
          <a:bodyPr/>
          <a:lstStyle/>
          <a:p>
            <a:pPr marL="457200" indent="-457200" algn="l"/>
            <a:r>
              <a:rPr lang="cs-CZ" sz="2800" dirty="0" smtClean="0">
                <a:latin typeface="Arial" pitchFamily="34" charset="0"/>
                <a:cs typeface="Arial" pitchFamily="34" charset="0"/>
              </a:rPr>
              <a:t>A. Exponenciální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rovnice, které lze převést na stejný základ mocniny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185972"/>
                <a:ext cx="8301608" cy="5339372"/>
              </a:xfrm>
            </p:spPr>
            <p:txBody>
              <a:bodyPr/>
              <a:lstStyle/>
              <a:p>
                <a:pPr marL="0" indent="0">
                  <a:buNone/>
                </a:pPr>
                <a:endParaRPr lang="cs-CZ" sz="2200" b="1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cs-CZ" sz="2200" b="1" dirty="0" smtClean="0">
                    <a:latin typeface="Arial" pitchFamily="34" charset="0"/>
                    <a:cs typeface="Arial" pitchFamily="34" charset="0"/>
                  </a:rPr>
                  <a:t>Př. 2a)</a:t>
                </a:r>
                <a:r>
                  <a:rPr lang="cs-CZ" sz="2200" b="1" dirty="0" smtClean="0"/>
                  <a:t> </a:t>
                </a:r>
                <a:r>
                  <a:rPr lang="cs-CZ" sz="2200" dirty="0">
                    <a:latin typeface="Arial" pitchFamily="34" charset="0"/>
                    <a:cs typeface="Arial" pitchFamily="34" charset="0"/>
                  </a:rPr>
                  <a:t>Řešte v </a:t>
                </a:r>
                <a14:m>
                  <m:oMath xmlns:m="http://schemas.openxmlformats.org/officeDocument/2006/math">
                    <m:r>
                      <a:rPr lang="cs-CZ" sz="2200" i="1"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200" dirty="0" smtClean="0">
                    <a:latin typeface="Arial" pitchFamily="34" charset="0"/>
                    <a:cs typeface="Arial" pitchFamily="34" charset="0"/>
                  </a:rPr>
                  <a:t>: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200" i="1" smtClean="0"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200" b="0" i="1" smtClean="0">
                            <a:latin typeface="Cambria Math"/>
                            <a:cs typeface="Arial" pitchFamily="34" charset="0"/>
                          </a:rPr>
                          <m:t>5</m:t>
                        </m:r>
                      </m:e>
                      <m:sup>
                        <m:r>
                          <a:rPr lang="cs-CZ" sz="2200" b="0" i="1" smtClean="0">
                            <a:latin typeface="Cambria Math"/>
                            <a:cs typeface="Arial" pitchFamily="34" charset="0"/>
                          </a:rPr>
                          <m:t>𝑥</m:t>
                        </m:r>
                      </m:sup>
                    </m:sSup>
                    <m:r>
                      <a:rPr lang="cs-CZ" sz="2200" b="0" i="1" smtClean="0">
                        <a:latin typeface="Cambria Math"/>
                        <a:cs typeface="Arial" pitchFamily="34" charset="0"/>
                      </a:rPr>
                      <m:t>=1</m:t>
                    </m:r>
                  </m:oMath>
                </a14:m>
                <a:r>
                  <a:rPr lang="cs-CZ" sz="2200" dirty="0" smtClean="0">
                    <a:latin typeface="Arial" pitchFamily="34" charset="0"/>
                    <a:cs typeface="Arial" pitchFamily="34" charset="0"/>
                  </a:rPr>
                  <a:t>  </a:t>
                </a:r>
                <a:endParaRPr lang="cs-CZ" sz="2200" dirty="0" smtClean="0">
                  <a:solidFill>
                    <a:srgbClr val="00B0F0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200" dirty="0" smtClean="0"/>
              </a:p>
              <a:p>
                <a:pPr marL="0" indent="0">
                  <a:buNone/>
                </a:pPr>
                <a:endParaRPr lang="cs-CZ" sz="2200" dirty="0" smtClean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endParaRPr lang="cs-CZ" sz="2200" dirty="0" smtClean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r>
                  <a:rPr lang="cs-CZ" sz="2200" b="1" dirty="0" smtClean="0">
                    <a:latin typeface="Arial" pitchFamily="34" charset="0"/>
                    <a:cs typeface="Arial" pitchFamily="34" charset="0"/>
                  </a:rPr>
                  <a:t>Př. 2b)</a:t>
                </a:r>
                <a:r>
                  <a:rPr lang="cs-CZ" sz="2200" b="1" dirty="0" smtClean="0"/>
                  <a:t> </a:t>
                </a:r>
                <a:r>
                  <a:rPr lang="cs-CZ" sz="2200" dirty="0" smtClean="0">
                    <a:latin typeface="Arial" pitchFamily="34" charset="0"/>
                    <a:cs typeface="Arial" pitchFamily="34" charset="0"/>
                  </a:rPr>
                  <a:t>Řešte </a:t>
                </a:r>
                <a:r>
                  <a:rPr lang="cs-CZ" sz="2200" dirty="0">
                    <a:latin typeface="Arial" pitchFamily="34" charset="0"/>
                    <a:cs typeface="Arial" pitchFamily="34" charset="0"/>
                  </a:rPr>
                  <a:t>v </a:t>
                </a:r>
                <a14:m>
                  <m:oMath xmlns:m="http://schemas.openxmlformats.org/officeDocument/2006/math">
                    <m:r>
                      <a:rPr lang="cs-CZ" sz="2200" i="1"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200" dirty="0" smtClean="0">
                    <a:latin typeface="Arial" pitchFamily="34" charset="0"/>
                    <a:cs typeface="Arial" pitchFamily="34" charset="0"/>
                  </a:rPr>
                  <a:t>: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200" i="1">
                            <a:latin typeface="Cambria Math"/>
                            <a:cs typeface="Arial" charset="0"/>
                          </a:rPr>
                        </m:ctrlPr>
                      </m:sSupPr>
                      <m:e>
                        <m:r>
                          <a:rPr lang="cs-CZ" sz="2200" b="0" i="1" smtClean="0">
                            <a:latin typeface="Cambria Math"/>
                            <a:cs typeface="Arial" charset="0"/>
                          </a:rPr>
                          <m:t>3</m:t>
                        </m:r>
                      </m:e>
                      <m:sup>
                        <m:sSup>
                          <m:sSupPr>
                            <m:ctrlPr>
                              <a:rPr lang="cs-CZ" sz="2200" i="1">
                                <a:latin typeface="Cambria Math"/>
                                <a:cs typeface="Arial" charset="0"/>
                              </a:rPr>
                            </m:ctrlPr>
                          </m:sSupPr>
                          <m:e>
                            <m:r>
                              <a:rPr lang="cs-CZ" sz="2200" i="1">
                                <a:latin typeface="Cambria Math"/>
                                <a:cs typeface="Arial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cs-CZ" sz="2200" i="1">
                                <a:latin typeface="Cambria Math"/>
                                <a:cs typeface="Arial" charset="0"/>
                              </a:rPr>
                              <m:t>2</m:t>
                            </m:r>
                          </m:sup>
                        </m:sSup>
                        <m:r>
                          <a:rPr lang="cs-CZ" sz="2200" i="1">
                            <a:latin typeface="Cambria Math"/>
                            <a:cs typeface="Arial" charset="0"/>
                          </a:rPr>
                          <m:t>−</m:t>
                        </m:r>
                        <m:r>
                          <a:rPr lang="cs-CZ" sz="2200" i="1">
                            <a:latin typeface="Cambria Math"/>
                            <a:cs typeface="Arial" charset="0"/>
                          </a:rPr>
                          <m:t>𝑥</m:t>
                        </m:r>
                        <m:r>
                          <a:rPr lang="cs-CZ" sz="2200" i="1">
                            <a:latin typeface="Cambria Math"/>
                            <a:cs typeface="Arial" charset="0"/>
                          </a:rPr>
                          <m:t>−42</m:t>
                        </m:r>
                      </m:sup>
                    </m:sSup>
                    <m:r>
                      <a:rPr lang="cs-CZ" sz="2200" i="1">
                        <a:latin typeface="Cambria Math"/>
                        <a:cs typeface="Arial" charset="0"/>
                      </a:rPr>
                      <m:t>=</m:t>
                    </m:r>
                    <m:r>
                      <a:rPr lang="cs-CZ" sz="2200" b="0" i="1" smtClean="0">
                        <a:latin typeface="Cambria Math"/>
                        <a:cs typeface="Arial" charset="0"/>
                      </a:rPr>
                      <m:t>1</m:t>
                    </m:r>
                  </m:oMath>
                </a14:m>
                <a:endParaRPr lang="cs-CZ" sz="2200" dirty="0" smtClean="0">
                  <a:solidFill>
                    <a:srgbClr val="00B0F0"/>
                  </a:solidFill>
                </a:endParaRPr>
              </a:p>
              <a:p>
                <a:pPr marL="0" indent="0">
                  <a:buNone/>
                </a:pPr>
                <a:endParaRPr lang="cs-CZ" sz="2200" dirty="0" smtClean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185972"/>
                <a:ext cx="8301608" cy="5339372"/>
              </a:xfrm>
              <a:blipFill rotWithShape="1">
                <a:blip r:embed="rId2"/>
                <a:stretch>
                  <a:fillRect l="-95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2713467" y="1905263"/>
                <a:ext cx="1279925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200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5</m:t>
                          </m:r>
                        </m:e>
                        <m:sup>
                          <m:r>
                            <a:rPr lang="cs-CZ" sz="2200" b="0" i="1" smtClean="0">
                              <a:latin typeface="Cambria Math"/>
                            </a:rPr>
                            <m:t>𝑥</m:t>
                          </m:r>
                        </m:sup>
                      </m:sSup>
                      <m:r>
                        <a:rPr lang="cs-CZ" sz="22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2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200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5</m:t>
                          </m:r>
                        </m:e>
                        <m:sup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0</m:t>
                          </m:r>
                        </m:sup>
                      </m:sSup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3467" y="1905263"/>
                <a:ext cx="1279925" cy="43088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7" name="Přímá spojnice se šipkou 16"/>
          <p:cNvCxnSpPr/>
          <p:nvPr/>
        </p:nvCxnSpPr>
        <p:spPr>
          <a:xfrm>
            <a:off x="2104967" y="2492315"/>
            <a:ext cx="608500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2743269" y="2276872"/>
                <a:ext cx="1220322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cs-CZ"/>
                </a:defPPr>
                <a:lvl1pPr>
                  <a:defRPr sz="2200" i="1">
                    <a:latin typeface="Cambria Math"/>
                  </a:defRPr>
                </a:lvl1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mtClean="0">
                          <a:latin typeface="Cambria Math"/>
                        </a:rPr>
                        <m:t>𝑥</m:t>
                      </m:r>
                      <m:r>
                        <a:rPr lang="cs-CZ" smtClean="0"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</a:rPr>
                        <m:t>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3269" y="2276872"/>
                <a:ext cx="1220322" cy="430887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4971608" y="2276870"/>
                <a:ext cx="1243674" cy="43088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i="1" smtClean="0">
                          <a:latin typeface="Cambria Math"/>
                        </a:rPr>
                        <m:t>𝒦</m:t>
                      </m:r>
                      <m:r>
                        <a:rPr lang="cs-CZ" sz="2200" i="1" smtClean="0">
                          <a:latin typeface="Cambria Math"/>
                        </a:rPr>
                        <m:t>={0}</m:t>
                      </m:r>
                    </m:oMath>
                  </m:oMathPara>
                </a14:m>
                <a:endParaRPr lang="cs-CZ" sz="2200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1608" y="2276870"/>
                <a:ext cx="1243674" cy="430887"/>
              </a:xfrm>
              <a:prstGeom prst="rect">
                <a:avLst/>
              </a:prstGeom>
              <a:blipFill rotWithShape="1">
                <a:blip r:embed="rId5"/>
                <a:stretch>
                  <a:fillRect r="-490" b="-2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0" name="Přímá spojnice 19"/>
          <p:cNvCxnSpPr/>
          <p:nvPr/>
        </p:nvCxnSpPr>
        <p:spPr>
          <a:xfrm>
            <a:off x="5131568" y="2692863"/>
            <a:ext cx="923754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>
            <a:off x="4152139" y="2492315"/>
            <a:ext cx="608500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2295771" y="4145564"/>
                <a:ext cx="2393854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200" i="1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2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200" i="1">
                          <a:latin typeface="Cambria Math"/>
                        </a:rPr>
                        <m:t>−</m:t>
                      </m:r>
                      <m:r>
                        <a:rPr lang="cs-CZ" sz="2200" i="1">
                          <a:latin typeface="Cambria Math"/>
                        </a:rPr>
                        <m:t>𝑥</m:t>
                      </m:r>
                      <m:r>
                        <a:rPr lang="cs-CZ" sz="2200" i="1">
                          <a:latin typeface="Cambria Math"/>
                        </a:rPr>
                        <m:t>−42=0</m:t>
                      </m:r>
                    </m:oMath>
                  </m:oMathPara>
                </a14:m>
                <a:endParaRPr lang="cs-CZ" sz="2200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95771" y="4145564"/>
                <a:ext cx="2393854" cy="430887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5" name="Přímá spojnice se šipkou 24"/>
          <p:cNvCxnSpPr/>
          <p:nvPr/>
        </p:nvCxnSpPr>
        <p:spPr>
          <a:xfrm>
            <a:off x="1750906" y="4398022"/>
            <a:ext cx="608500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5898525" y="5060875"/>
                <a:ext cx="1713867" cy="43088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i="1" smtClean="0">
                          <a:latin typeface="Cambria Math"/>
                        </a:rPr>
                        <m:t>𝒦</m:t>
                      </m:r>
                      <m:r>
                        <a:rPr lang="cs-CZ" sz="2200" i="1" smtClean="0">
                          <a:latin typeface="Cambria Math"/>
                        </a:rPr>
                        <m:t>={−6, 7}</m:t>
                      </m:r>
                    </m:oMath>
                  </m:oMathPara>
                </a14:m>
                <a:endParaRPr lang="cs-CZ" sz="2200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8525" y="5060875"/>
                <a:ext cx="1713867" cy="430887"/>
              </a:xfrm>
              <a:prstGeom prst="rect">
                <a:avLst/>
              </a:prstGeom>
              <a:blipFill rotWithShape="1">
                <a:blip r:embed="rId7"/>
                <a:stretch>
                  <a:fillRect r="-356" b="-1831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9" name="Přímá spojnice se šipkou 28"/>
          <p:cNvCxnSpPr/>
          <p:nvPr/>
        </p:nvCxnSpPr>
        <p:spPr>
          <a:xfrm>
            <a:off x="5076769" y="5276318"/>
            <a:ext cx="608500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6057862" y="5503167"/>
            <a:ext cx="1395191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Ovál 35"/>
          <p:cNvSpPr/>
          <p:nvPr/>
        </p:nvSpPr>
        <p:spPr>
          <a:xfrm>
            <a:off x="2713467" y="1910874"/>
            <a:ext cx="346522" cy="419663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vál 36"/>
          <p:cNvSpPr/>
          <p:nvPr/>
        </p:nvSpPr>
        <p:spPr>
          <a:xfrm>
            <a:off x="3419872" y="1910874"/>
            <a:ext cx="346522" cy="419663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/>
              <p:cNvSpPr txBox="1"/>
              <p:nvPr/>
            </p:nvSpPr>
            <p:spPr>
              <a:xfrm>
                <a:off x="1816975" y="4592351"/>
                <a:ext cx="3038478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200" i="1">
                              <a:latin typeface="Cambria Math"/>
                            </a:rPr>
                            <m:t>𝑥</m:t>
                          </m:r>
                          <m:r>
                            <a:rPr lang="cs-CZ" sz="2200" b="0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sz="2200" i="1">
                              <a:latin typeface="Cambria Math"/>
                            </a:rPr>
                            <m:t>7</m:t>
                          </m:r>
                        </m:e>
                      </m:d>
                      <m:d>
                        <m:dPr>
                          <m:ctrlPr>
                            <a:rPr lang="cs-CZ" sz="22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200" i="1">
                              <a:latin typeface="Cambria Math"/>
                            </a:rPr>
                            <m:t>𝑥</m:t>
                          </m:r>
                          <m:r>
                            <a:rPr lang="cs-CZ" sz="2200" b="0" i="1" smtClean="0">
                              <a:latin typeface="Cambria Math"/>
                            </a:rPr>
                            <m:t>+6</m:t>
                          </m:r>
                        </m:e>
                      </m:d>
                      <m:r>
                        <a:rPr lang="cs-CZ" sz="2200" i="1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sz="2200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16975" y="4592351"/>
                <a:ext cx="3038478" cy="430887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2055156" y="3667868"/>
                <a:ext cx="3325863" cy="4826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200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3</m:t>
                          </m:r>
                        </m:e>
                        <m:sup>
                          <m:sSup>
                            <m:sSupPr>
                              <m:ctrlPr>
                                <a:rPr lang="cs-CZ" sz="2200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200" i="1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cs-CZ" sz="2200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sz="2200" i="1">
                              <a:latin typeface="Cambria Math"/>
                            </a:rPr>
                            <m:t>−</m:t>
                          </m:r>
                          <m:r>
                            <a:rPr lang="cs-CZ" sz="2200" i="1">
                              <a:latin typeface="Cambria Math"/>
                            </a:rPr>
                            <m:t>𝑥</m:t>
                          </m:r>
                          <m:r>
                            <a:rPr lang="cs-CZ" sz="2200" i="1">
                              <a:latin typeface="Cambria Math"/>
                            </a:rPr>
                            <m:t>−42</m:t>
                          </m:r>
                        </m:sup>
                      </m:sSup>
                      <m:r>
                        <a:rPr lang="cs-CZ" sz="2200" i="1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200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200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3</m:t>
                          </m:r>
                        </m:e>
                        <m:sup>
                          <m:r>
                            <a:rPr lang="cs-CZ" sz="2200" b="0" i="1" smtClean="0">
                              <a:latin typeface="Cambria Math"/>
                            </a:rPr>
                            <m:t>0</m:t>
                          </m:r>
                        </m:sup>
                      </m:sSup>
                    </m:oMath>
                  </m:oMathPara>
                </a14:m>
                <a:endParaRPr lang="cs-CZ" sz="2200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5156" y="3667868"/>
                <a:ext cx="3325863" cy="482696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/>
              <p:cNvSpPr txBox="1"/>
              <p:nvPr/>
            </p:nvSpPr>
            <p:spPr>
              <a:xfrm>
                <a:off x="1900633" y="5060875"/>
                <a:ext cx="3038478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2200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2200" i="1">
                          <a:latin typeface="Cambria Math"/>
                        </a:rPr>
                        <m:t>=</m:t>
                      </m:r>
                      <m:r>
                        <a:rPr lang="cs-CZ" sz="2200" b="0" i="1" smtClean="0">
                          <a:latin typeface="Cambria Math"/>
                        </a:rPr>
                        <m:t>7  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∨  </m:t>
                      </m:r>
                      <m:sSub>
                        <m:sSubPr>
                          <m:ctrlPr>
                            <a:rPr lang="cs-CZ" sz="22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200" i="1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22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2200" i="1">
                          <a:latin typeface="Cambria Math"/>
                        </a:rPr>
                        <m:t>=</m:t>
                      </m:r>
                      <m:r>
                        <a:rPr lang="cs-CZ" sz="2200" b="0" i="1" smtClean="0">
                          <a:latin typeface="Cambria Math"/>
                        </a:rPr>
                        <m:t>−6</m:t>
                      </m:r>
                    </m:oMath>
                  </m:oMathPara>
                </a14:m>
                <a:endParaRPr lang="cs-CZ" sz="2200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32" name="TextovéPol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0633" y="5060875"/>
                <a:ext cx="3038478" cy="430887"/>
              </a:xfrm>
              <a:prstGeom prst="rect">
                <a:avLst/>
              </a:prstGeom>
              <a:blipFill rotWithShape="1">
                <a:blip r:embed="rId10"/>
                <a:stretch>
                  <a:fillRect b="-28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Ovál 37"/>
          <p:cNvSpPr/>
          <p:nvPr/>
        </p:nvSpPr>
        <p:spPr>
          <a:xfrm>
            <a:off x="2713467" y="3723132"/>
            <a:ext cx="346522" cy="419663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vál 38"/>
          <p:cNvSpPr/>
          <p:nvPr/>
        </p:nvSpPr>
        <p:spPr>
          <a:xfrm>
            <a:off x="4152139" y="3723131"/>
            <a:ext cx="346522" cy="419663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682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2" grpId="0"/>
      <p:bldP spid="18" grpId="0"/>
      <p:bldP spid="19" grpId="0"/>
      <p:bldP spid="24" grpId="0"/>
      <p:bldP spid="28" grpId="0"/>
      <p:bldP spid="36" grpId="0" animBg="1"/>
      <p:bldP spid="36" grpId="1" animBg="1"/>
      <p:bldP spid="37" grpId="0" animBg="1"/>
      <p:bldP spid="37" grpId="1" animBg="1"/>
      <p:bldP spid="41" grpId="0"/>
      <p:bldP spid="27" grpId="0"/>
      <p:bldP spid="32" grpId="0"/>
      <p:bldP spid="38" grpId="0" animBg="1"/>
      <p:bldP spid="38" grpId="1" animBg="1"/>
      <p:bldP spid="39" grpId="0" animBg="1"/>
      <p:bldP spid="39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911334"/>
          </a:xfrm>
        </p:spPr>
        <p:txBody>
          <a:bodyPr/>
          <a:lstStyle/>
          <a:p>
            <a:pPr marL="457200" indent="-457200" algn="l"/>
            <a:r>
              <a:rPr lang="cs-CZ" sz="2800" dirty="0" smtClean="0">
                <a:latin typeface="Arial" pitchFamily="34" charset="0"/>
                <a:cs typeface="Arial" pitchFamily="34" charset="0"/>
              </a:rPr>
              <a:t>A. Exponenciální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rovnice, které lze převést na stejný základ mocniny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185972"/>
                <a:ext cx="8301608" cy="5339372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sz="2000" b="1" dirty="0" smtClean="0">
                    <a:latin typeface="Arial" pitchFamily="34" charset="0"/>
                    <a:cs typeface="Arial" pitchFamily="34" charset="0"/>
                  </a:rPr>
                  <a:t>Př. 3a)</a:t>
                </a:r>
                <a:r>
                  <a:rPr lang="cs-CZ" sz="2000" b="1" dirty="0" smtClean="0"/>
                  <a:t> </a:t>
                </a:r>
                <a:r>
                  <a:rPr lang="cs-CZ" sz="2000" dirty="0">
                    <a:latin typeface="Arial" pitchFamily="34" charset="0"/>
                    <a:cs typeface="Arial" pitchFamily="34" charset="0"/>
                  </a:rPr>
                  <a:t>Řešte v </a:t>
                </a:r>
                <a14:m>
                  <m:oMath xmlns:m="http://schemas.openxmlformats.org/officeDocument/2006/math">
                    <m:r>
                      <a:rPr lang="cs-CZ" sz="2000" i="1"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000" dirty="0" smtClean="0">
                    <a:latin typeface="Arial" pitchFamily="34" charset="0"/>
                    <a:cs typeface="Arial" pitchFamily="34" charset="0"/>
                  </a:rPr>
                  <a:t>: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000" i="1" smtClean="0"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000" b="0" i="1" smtClean="0">
                            <a:latin typeface="Cambria Math"/>
                            <a:cs typeface="Arial" pitchFamily="34" charset="0"/>
                          </a:rPr>
                          <m:t>2</m:t>
                        </m:r>
                      </m:e>
                      <m:sup>
                        <m:r>
                          <a:rPr lang="cs-CZ" sz="2000" b="0" i="1" smtClean="0">
                            <a:latin typeface="Cambria Math"/>
                            <a:cs typeface="Arial" pitchFamily="34" charset="0"/>
                          </a:rPr>
                          <m:t>3</m:t>
                        </m:r>
                        <m:r>
                          <a:rPr lang="cs-CZ" sz="2000" b="0" i="1" smtClean="0">
                            <a:latin typeface="Cambria Math"/>
                            <a:cs typeface="Arial" pitchFamily="34" charset="0"/>
                          </a:rPr>
                          <m:t>𝑥</m:t>
                        </m:r>
                      </m:sup>
                    </m:sSup>
                    <m:r>
                      <a:rPr lang="cs-CZ" sz="2000" b="0" i="1" smtClean="0">
                        <a:latin typeface="Cambria Math"/>
                        <a:ea typeface="Cambria Math"/>
                        <a:cs typeface="Arial" pitchFamily="34" charset="0"/>
                      </a:rPr>
                      <m:t>∙</m:t>
                    </m:r>
                    <m:sSup>
                      <m:sSupPr>
                        <m:ctrlPr>
                          <a:rPr lang="cs-CZ" sz="2000" i="1"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000" b="0" i="1" smtClean="0">
                            <a:latin typeface="Cambria Math"/>
                            <a:cs typeface="Arial" pitchFamily="34" charset="0"/>
                          </a:rPr>
                          <m:t>4</m:t>
                        </m:r>
                      </m:e>
                      <m:sup>
                        <m:r>
                          <a:rPr lang="cs-CZ" sz="2000" i="1">
                            <a:latin typeface="Cambria Math"/>
                            <a:cs typeface="Arial" pitchFamily="34" charset="0"/>
                          </a:rPr>
                          <m:t>3</m:t>
                        </m:r>
                        <m:r>
                          <a:rPr lang="cs-CZ" sz="2000" i="1">
                            <a:latin typeface="Cambria Math"/>
                            <a:cs typeface="Arial" pitchFamily="34" charset="0"/>
                          </a:rPr>
                          <m:t>𝑥</m:t>
                        </m:r>
                        <m:r>
                          <a:rPr lang="cs-CZ" sz="2000" b="0" i="1" smtClean="0">
                            <a:latin typeface="Cambria Math"/>
                            <a:cs typeface="Arial" pitchFamily="34" charset="0"/>
                          </a:rPr>
                          <m:t>−3</m:t>
                        </m:r>
                      </m:sup>
                    </m:sSup>
                    <m:r>
                      <a:rPr lang="cs-CZ" sz="2000" b="0" i="1" smtClean="0">
                        <a:latin typeface="Cambria Math"/>
                        <a:cs typeface="Arial" pitchFamily="34" charset="0"/>
                      </a:rPr>
                      <m:t>=</m:t>
                    </m:r>
                    <m:sSup>
                      <m:sSupPr>
                        <m:ctrlPr>
                          <a:rPr lang="cs-CZ" sz="2000" b="0" i="1" smtClean="0"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000" b="0" i="1" smtClean="0">
                            <a:latin typeface="Cambria Math"/>
                            <a:cs typeface="Arial" pitchFamily="34" charset="0"/>
                          </a:rPr>
                          <m:t>8</m:t>
                        </m:r>
                      </m:e>
                      <m:sup>
                        <m:r>
                          <a:rPr lang="cs-CZ" sz="2000" b="0" i="1" smtClean="0">
                            <a:latin typeface="Cambria Math"/>
                            <a:cs typeface="Arial" pitchFamily="34" charset="0"/>
                          </a:rPr>
                          <m:t>2</m:t>
                        </m:r>
                        <m:r>
                          <a:rPr lang="cs-CZ" sz="2000" b="0" i="1" smtClean="0">
                            <a:latin typeface="Cambria Math"/>
                            <a:cs typeface="Arial" pitchFamily="34" charset="0"/>
                          </a:rPr>
                          <m:t>𝑥</m:t>
                        </m:r>
                        <m:r>
                          <a:rPr lang="cs-CZ" sz="2000" b="0" i="1" smtClean="0">
                            <a:latin typeface="Cambria Math"/>
                            <a:cs typeface="Arial" pitchFamily="34" charset="0"/>
                          </a:rPr>
                          <m:t>+1</m:t>
                        </m:r>
                      </m:sup>
                    </m:sSup>
                  </m:oMath>
                </a14:m>
                <a:r>
                  <a:rPr lang="cs-CZ" sz="2000" dirty="0" smtClean="0">
                    <a:latin typeface="Arial" pitchFamily="34" charset="0"/>
                    <a:cs typeface="Arial" pitchFamily="34" charset="0"/>
                  </a:rPr>
                  <a:t>  </a:t>
                </a:r>
                <a:endParaRPr lang="cs-CZ" sz="2000" dirty="0" smtClean="0">
                  <a:solidFill>
                    <a:srgbClr val="00B0F0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000" dirty="0" smtClean="0"/>
              </a:p>
              <a:p>
                <a:pPr marL="0" indent="0">
                  <a:buNone/>
                </a:pPr>
                <a:endParaRPr lang="cs-CZ" sz="2000" dirty="0" smtClean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endParaRPr lang="cs-CZ" sz="2000" dirty="0" smtClean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endParaRPr lang="cs-CZ" sz="2000" dirty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endParaRPr lang="cs-CZ" sz="2000" dirty="0" smtClean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r>
                  <a:rPr lang="cs-CZ" sz="2000" b="1" dirty="0" smtClean="0">
                    <a:latin typeface="Arial" pitchFamily="34" charset="0"/>
                    <a:cs typeface="Arial" pitchFamily="34" charset="0"/>
                  </a:rPr>
                  <a:t>Př. 3b)</a:t>
                </a:r>
                <a:r>
                  <a:rPr lang="cs-CZ" sz="2000" b="1" dirty="0" smtClean="0"/>
                  <a:t> </a:t>
                </a:r>
                <a:r>
                  <a:rPr lang="cs-CZ" sz="2000" dirty="0" smtClean="0">
                    <a:latin typeface="Arial" pitchFamily="34" charset="0"/>
                    <a:cs typeface="Arial" pitchFamily="34" charset="0"/>
                  </a:rPr>
                  <a:t>Řešte </a:t>
                </a:r>
                <a:r>
                  <a:rPr lang="cs-CZ" sz="2000" dirty="0">
                    <a:latin typeface="Arial" pitchFamily="34" charset="0"/>
                    <a:cs typeface="Arial" pitchFamily="34" charset="0"/>
                  </a:rPr>
                  <a:t>v </a:t>
                </a:r>
                <a14:m>
                  <m:oMath xmlns:m="http://schemas.openxmlformats.org/officeDocument/2006/math">
                    <m:r>
                      <a:rPr lang="cs-CZ" sz="2000" i="1"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000" dirty="0" smtClean="0">
                    <a:latin typeface="Arial" pitchFamily="34" charset="0"/>
                    <a:cs typeface="Arial" pitchFamily="34" charset="0"/>
                  </a:rPr>
                  <a:t>: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000" i="1">
                            <a:latin typeface="Cambria Math"/>
                            <a:cs typeface="Arial" charset="0"/>
                          </a:rPr>
                        </m:ctrlPr>
                      </m:sSupPr>
                      <m:e>
                        <m:r>
                          <a:rPr lang="cs-CZ" sz="2000" i="1">
                            <a:latin typeface="Cambria Math"/>
                            <a:cs typeface="Arial" charset="0"/>
                          </a:rPr>
                          <m:t>2</m:t>
                        </m:r>
                      </m:e>
                      <m:sup>
                        <m:sSup>
                          <m:sSupPr>
                            <m:ctrlPr>
                              <a:rPr lang="cs-CZ" sz="2000" i="1">
                                <a:latin typeface="Cambria Math"/>
                                <a:cs typeface="Arial" charset="0"/>
                              </a:rPr>
                            </m:ctrlPr>
                          </m:sSupPr>
                          <m:e>
                            <m:r>
                              <a:rPr lang="cs-CZ" sz="2000" i="1">
                                <a:latin typeface="Cambria Math"/>
                                <a:cs typeface="Arial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cs-CZ" sz="2000" i="1">
                                <a:latin typeface="Cambria Math"/>
                                <a:cs typeface="Arial" charset="0"/>
                              </a:rPr>
                              <m:t>2</m:t>
                            </m:r>
                          </m:sup>
                        </m:sSup>
                        <m:r>
                          <a:rPr lang="cs-CZ" sz="2000" i="1">
                            <a:latin typeface="Cambria Math"/>
                            <a:cs typeface="Arial" charset="0"/>
                          </a:rPr>
                          <m:t>−6</m:t>
                        </m:r>
                        <m:r>
                          <a:rPr lang="cs-CZ" sz="2000" i="1">
                            <a:latin typeface="Cambria Math"/>
                            <a:cs typeface="Arial" charset="0"/>
                          </a:rPr>
                          <m:t>𝑥</m:t>
                        </m:r>
                        <m:r>
                          <a:rPr lang="cs-CZ" sz="2000" i="1">
                            <a:latin typeface="Cambria Math"/>
                            <a:cs typeface="Arial" charset="0"/>
                          </a:rPr>
                          <m:t>−</m:t>
                        </m:r>
                        <m:f>
                          <m:fPr>
                            <m:ctrlPr>
                              <a:rPr lang="cs-CZ" sz="2000" i="1">
                                <a:latin typeface="Cambria Math"/>
                                <a:cs typeface="Arial" charset="0"/>
                              </a:rPr>
                            </m:ctrlPr>
                          </m:fPr>
                          <m:num>
                            <m:r>
                              <a:rPr lang="cs-CZ" sz="2000" i="1">
                                <a:latin typeface="Cambria Math"/>
                                <a:cs typeface="Arial" charset="0"/>
                              </a:rPr>
                              <m:t>5</m:t>
                            </m:r>
                          </m:num>
                          <m:den>
                            <m:r>
                              <a:rPr lang="cs-CZ" sz="2000" i="1">
                                <a:latin typeface="Cambria Math"/>
                                <a:cs typeface="Arial" charset="0"/>
                              </a:rPr>
                              <m:t>2</m:t>
                            </m:r>
                          </m:den>
                        </m:f>
                      </m:sup>
                    </m:sSup>
                    <m:r>
                      <a:rPr lang="cs-CZ" sz="2000" i="1">
                        <a:latin typeface="Cambria Math"/>
                        <a:cs typeface="Arial" charset="0"/>
                      </a:rPr>
                      <m:t>=16∙</m:t>
                    </m:r>
                    <m:rad>
                      <m:radPr>
                        <m:degHide m:val="on"/>
                        <m:ctrlPr>
                          <a:rPr lang="cs-CZ" sz="2000" i="1">
                            <a:latin typeface="Cambria Math"/>
                            <a:cs typeface="Arial" charset="0"/>
                          </a:rPr>
                        </m:ctrlPr>
                      </m:radPr>
                      <m:deg/>
                      <m:e>
                        <m:r>
                          <a:rPr lang="cs-CZ" sz="2000" i="1">
                            <a:latin typeface="Cambria Math"/>
                            <a:cs typeface="Arial" charset="0"/>
                          </a:rPr>
                          <m:t>2</m:t>
                        </m:r>
                      </m:e>
                    </m:rad>
                  </m:oMath>
                </a14:m>
                <a:endParaRPr lang="cs-CZ" sz="2000" i="1" dirty="0">
                  <a:latin typeface="Cambria Math"/>
                  <a:cs typeface="Arial" charset="0"/>
                </a:endParaRPr>
              </a:p>
              <a:p>
                <a:pPr marL="0" indent="0">
                  <a:buNone/>
                </a:pPr>
                <a:endParaRPr lang="cs-CZ" sz="2000" dirty="0" smtClean="0">
                  <a:solidFill>
                    <a:srgbClr val="00B0F0"/>
                  </a:solidFill>
                </a:endParaRPr>
              </a:p>
              <a:p>
                <a:pPr marL="0" indent="0">
                  <a:buNone/>
                </a:pPr>
                <a:endParaRPr lang="cs-CZ" sz="2000" dirty="0">
                  <a:solidFill>
                    <a:srgbClr val="00B0F0"/>
                  </a:solidFill>
                </a:endParaRPr>
              </a:p>
              <a:p>
                <a:pPr marL="0" indent="0">
                  <a:buNone/>
                </a:pPr>
                <a:endParaRPr lang="cs-CZ" sz="2000" dirty="0" smtClean="0">
                  <a:solidFill>
                    <a:srgbClr val="00B0F0"/>
                  </a:solidFill>
                </a:endParaRPr>
              </a:p>
              <a:p>
                <a:pPr marL="0" indent="0">
                  <a:buNone/>
                </a:pPr>
                <a:endParaRPr lang="cs-CZ" sz="2000" dirty="0" smtClean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185972"/>
                <a:ext cx="8301608" cy="5339372"/>
              </a:xfrm>
              <a:blipFill rotWithShape="1">
                <a:blip r:embed="rId2"/>
                <a:stretch>
                  <a:fillRect l="-808" t="-68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3017132" y="1941298"/>
                <a:ext cx="2059637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0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000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sz="20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9</m:t>
                          </m:r>
                          <m:r>
                            <a:rPr lang="cs-CZ" sz="2000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sz="2000" b="0" i="1" smtClean="0">
                              <a:latin typeface="Cambria Math"/>
                            </a:rPr>
                            <m:t>−6</m:t>
                          </m:r>
                        </m:sup>
                      </m:sSup>
                      <m:r>
                        <a:rPr lang="cs-CZ" sz="20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0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000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sz="20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6</m:t>
                          </m:r>
                          <m:r>
                            <a:rPr lang="cs-CZ" sz="20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𝑥</m:t>
                          </m:r>
                          <m:r>
                            <a:rPr lang="cs-CZ" sz="20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+3</m:t>
                          </m:r>
                        </m:sup>
                      </m:sSup>
                    </m:oMath>
                  </m:oMathPara>
                </a14:m>
                <a:endParaRPr lang="cs-CZ" sz="2000" dirty="0"/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17132" y="1941298"/>
                <a:ext cx="2059637" cy="40011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7" name="Přímá spojnice se šipkou 16"/>
          <p:cNvCxnSpPr/>
          <p:nvPr/>
        </p:nvCxnSpPr>
        <p:spPr>
          <a:xfrm>
            <a:off x="2267722" y="2458294"/>
            <a:ext cx="608500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3060915" y="2250723"/>
                <a:ext cx="197207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cs-CZ"/>
                </a:defPPr>
                <a:lvl1pPr>
                  <a:defRPr sz="2200" i="1">
                    <a:latin typeface="Cambria Math"/>
                  </a:defRPr>
                </a:lvl1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000" b="0" i="1" smtClean="0">
                          <a:latin typeface="Cambria Math"/>
                        </a:rPr>
                        <m:t>9</m:t>
                      </m:r>
                      <m:r>
                        <a:rPr lang="cs-CZ" sz="2000" smtClean="0">
                          <a:latin typeface="Cambria Math"/>
                        </a:rPr>
                        <m:t>𝑥</m:t>
                      </m:r>
                      <m:r>
                        <a:rPr lang="cs-CZ" sz="2000" b="0" i="1" smtClean="0">
                          <a:latin typeface="Cambria Math"/>
                        </a:rPr>
                        <m:t>−6</m:t>
                      </m:r>
                      <m:r>
                        <a:rPr lang="cs-CZ" sz="2000" smtClean="0">
                          <a:latin typeface="Cambria Math"/>
                        </a:rPr>
                        <m:t>=</m:t>
                      </m:r>
                      <m:r>
                        <a:rPr lang="cs-CZ" sz="2000" b="0" i="1" smtClean="0">
                          <a:latin typeface="Cambria Math"/>
                        </a:rPr>
                        <m:t>6</m:t>
                      </m:r>
                      <m:r>
                        <a:rPr lang="cs-CZ" sz="2000" b="0" i="1" smtClean="0">
                          <a:latin typeface="Cambria Math"/>
                        </a:rPr>
                        <m:t>𝑥</m:t>
                      </m:r>
                      <m:r>
                        <a:rPr lang="cs-CZ" sz="2000" b="0" i="1" smtClean="0">
                          <a:latin typeface="Cambria Math"/>
                        </a:rPr>
                        <m:t>+3</m:t>
                      </m:r>
                    </m:oMath>
                  </m:oMathPara>
                </a14:m>
                <a:endParaRPr lang="cs-CZ" sz="2000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0915" y="2250723"/>
                <a:ext cx="1972070" cy="40011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5381019" y="2849035"/>
                <a:ext cx="114986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000" i="1" smtClean="0">
                          <a:latin typeface="Cambria Math"/>
                        </a:rPr>
                        <m:t>𝒦</m:t>
                      </m:r>
                      <m:r>
                        <a:rPr lang="cs-CZ" sz="2000" i="1" smtClean="0">
                          <a:latin typeface="Cambria Math"/>
                        </a:rPr>
                        <m:t>={3}</m:t>
                      </m:r>
                    </m:oMath>
                  </m:oMathPara>
                </a14:m>
                <a:endParaRPr lang="cs-CZ" sz="2000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81019" y="2849035"/>
                <a:ext cx="1149867" cy="400110"/>
              </a:xfrm>
              <a:prstGeom prst="rect">
                <a:avLst/>
              </a:prstGeom>
              <a:blipFill rotWithShape="1">
                <a:blip r:embed="rId5"/>
                <a:stretch>
                  <a:fillRect b="-1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0" name="Přímá spojnice 19"/>
          <p:cNvCxnSpPr/>
          <p:nvPr/>
        </p:nvCxnSpPr>
        <p:spPr>
          <a:xfrm>
            <a:off x="5494075" y="3249145"/>
            <a:ext cx="923754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>
            <a:off x="4645840" y="3065613"/>
            <a:ext cx="608500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2199259" y="4878584"/>
                <a:ext cx="2304278" cy="7330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200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200" i="1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2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200" i="1">
                          <a:latin typeface="Cambria Math"/>
                        </a:rPr>
                        <m:t>−6</m:t>
                      </m:r>
                      <m:r>
                        <a:rPr lang="cs-CZ" sz="2200" i="1">
                          <a:latin typeface="Cambria Math"/>
                        </a:rPr>
                        <m:t>𝑥</m:t>
                      </m:r>
                      <m:r>
                        <a:rPr lang="cs-CZ" sz="2200" i="1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cs-CZ" sz="22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200" i="1">
                              <a:latin typeface="Cambria Math"/>
                            </a:rPr>
                            <m:t>5</m:t>
                          </m:r>
                        </m:num>
                        <m:den>
                          <m:r>
                            <a:rPr lang="cs-CZ" sz="2200" i="1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sz="22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2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200" i="1">
                              <a:latin typeface="Cambria Math"/>
                            </a:rPr>
                            <m:t>9</m:t>
                          </m:r>
                        </m:num>
                        <m:den>
                          <m:r>
                            <a:rPr lang="cs-CZ" sz="2200" i="1"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cs-CZ" sz="2200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9259" y="4878584"/>
                <a:ext cx="2304278" cy="733021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5" name="Přímá spojnice se šipkou 24"/>
          <p:cNvCxnSpPr/>
          <p:nvPr/>
        </p:nvCxnSpPr>
        <p:spPr>
          <a:xfrm>
            <a:off x="1590759" y="5301208"/>
            <a:ext cx="608500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5584395" y="6164142"/>
                <a:ext cx="1713867" cy="43088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i="1" smtClean="0">
                          <a:latin typeface="Cambria Math"/>
                        </a:rPr>
                        <m:t>𝒦</m:t>
                      </m:r>
                      <m:r>
                        <a:rPr lang="cs-CZ" sz="2200" i="1" smtClean="0">
                          <a:latin typeface="Cambria Math"/>
                        </a:rPr>
                        <m:t>={7,−1}</m:t>
                      </m:r>
                    </m:oMath>
                  </m:oMathPara>
                </a14:m>
                <a:endParaRPr lang="cs-CZ" sz="2200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4395" y="6164142"/>
                <a:ext cx="1713867" cy="430887"/>
              </a:xfrm>
              <a:prstGeom prst="rect">
                <a:avLst/>
              </a:prstGeom>
              <a:blipFill rotWithShape="1">
                <a:blip r:embed="rId7"/>
                <a:stretch>
                  <a:fillRect r="-712" b="-1831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9" name="Přímá spojnice se šipkou 28"/>
          <p:cNvCxnSpPr/>
          <p:nvPr/>
        </p:nvCxnSpPr>
        <p:spPr>
          <a:xfrm>
            <a:off x="4711993" y="6379586"/>
            <a:ext cx="608500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5684492" y="6595030"/>
            <a:ext cx="1395191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Ovál 35"/>
          <p:cNvSpPr/>
          <p:nvPr/>
        </p:nvSpPr>
        <p:spPr>
          <a:xfrm>
            <a:off x="3118127" y="1941298"/>
            <a:ext cx="346522" cy="419663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vál 36"/>
          <p:cNvSpPr/>
          <p:nvPr/>
        </p:nvSpPr>
        <p:spPr>
          <a:xfrm>
            <a:off x="4066225" y="1941298"/>
            <a:ext cx="346522" cy="419663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2199259" y="3867044"/>
                <a:ext cx="3055082" cy="5884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200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200" i="1">
                              <a:latin typeface="Cambria Math"/>
                            </a:rPr>
                            <m:t>2</m:t>
                          </m:r>
                        </m:e>
                        <m:sup>
                          <m:sSup>
                            <m:sSupPr>
                              <m:ctrlPr>
                                <a:rPr lang="cs-CZ" sz="2200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200" i="1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cs-CZ" sz="2200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sz="2200" i="1">
                              <a:latin typeface="Cambria Math"/>
                            </a:rPr>
                            <m:t>−6</m:t>
                          </m:r>
                          <m:r>
                            <a:rPr lang="cs-CZ" sz="2200" i="1">
                              <a:latin typeface="Cambria Math"/>
                            </a:rPr>
                            <m:t>𝑥</m:t>
                          </m:r>
                          <m:r>
                            <a:rPr lang="cs-CZ" sz="2200" i="1">
                              <a:latin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cs-CZ" sz="2200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2200" i="1">
                                  <a:latin typeface="Cambria Math"/>
                                </a:rPr>
                                <m:t>5</m:t>
                              </m:r>
                            </m:num>
                            <m:den>
                              <m:r>
                                <a:rPr lang="cs-CZ" sz="2200" i="1">
                                  <a:latin typeface="Cambria Math"/>
                                </a:rPr>
                                <m:t>2</m:t>
                              </m:r>
                            </m:den>
                          </m:f>
                        </m:sup>
                      </m:sSup>
                      <m:r>
                        <a:rPr lang="cs-CZ" sz="2200" i="1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200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200" i="1"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sz="2200" i="1">
                              <a:latin typeface="Cambria Math"/>
                            </a:rPr>
                            <m:t>4</m:t>
                          </m:r>
                        </m:sup>
                      </m:sSup>
                      <m:r>
                        <a:rPr lang="cs-CZ" sz="2200" i="1">
                          <a:latin typeface="Cambria Math"/>
                        </a:rPr>
                        <m:t>∙</m:t>
                      </m:r>
                      <m:sSup>
                        <m:sSupPr>
                          <m:ctrlPr>
                            <a:rPr lang="cs-CZ" sz="2200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200" i="1">
                              <a:latin typeface="Cambria Math"/>
                            </a:rPr>
                            <m:t>2</m:t>
                          </m:r>
                        </m:e>
                        <m:sup>
                          <m:f>
                            <m:fPr>
                              <m:ctrlPr>
                                <a:rPr lang="cs-CZ" sz="2200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2200" i="1">
                                  <a:latin typeface="Cambria Math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sz="2200" i="1">
                                  <a:latin typeface="Cambria Math"/>
                                </a:rPr>
                                <m:t>2</m:t>
                              </m:r>
                            </m:den>
                          </m:f>
                        </m:sup>
                      </m:sSup>
                    </m:oMath>
                  </m:oMathPara>
                </a14:m>
                <a:endParaRPr lang="cs-CZ" sz="2200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9259" y="3867044"/>
                <a:ext cx="3055082" cy="588431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/>
              <p:cNvSpPr txBox="1"/>
              <p:nvPr/>
            </p:nvSpPr>
            <p:spPr>
              <a:xfrm>
                <a:off x="1772149" y="5843651"/>
                <a:ext cx="2939844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200" i="1">
                              <a:latin typeface="Cambria Math"/>
                            </a:rPr>
                            <m:t>𝑥</m:t>
                          </m:r>
                          <m:r>
                            <a:rPr lang="cs-CZ" sz="2200" b="0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sz="2200" i="1">
                              <a:latin typeface="Cambria Math"/>
                            </a:rPr>
                            <m:t>7</m:t>
                          </m:r>
                        </m:e>
                      </m:d>
                      <m:d>
                        <m:dPr>
                          <m:ctrlPr>
                            <a:rPr lang="cs-CZ" sz="22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200" i="1">
                              <a:latin typeface="Cambria Math"/>
                            </a:rPr>
                            <m:t>𝑥</m:t>
                          </m:r>
                          <m:r>
                            <a:rPr lang="cs-CZ" sz="2200" b="0" i="1" smtClean="0">
                              <a:latin typeface="Cambria Math"/>
                            </a:rPr>
                            <m:t>+</m:t>
                          </m:r>
                          <m:r>
                            <a:rPr lang="cs-CZ" sz="2200" i="1">
                              <a:latin typeface="Cambria Math"/>
                            </a:rPr>
                            <m:t>1</m:t>
                          </m:r>
                        </m:e>
                      </m:d>
                      <m:r>
                        <a:rPr lang="cs-CZ" sz="2200" i="1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sz="2200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2149" y="5843651"/>
                <a:ext cx="2939844" cy="430887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2267722" y="4437112"/>
                <a:ext cx="2569564" cy="5884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200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20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2</m:t>
                          </m:r>
                        </m:e>
                        <m:sup>
                          <m:sSup>
                            <m:sSupPr>
                              <m:ctrlPr>
                                <a:rPr lang="cs-CZ" sz="2200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200" i="1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cs-CZ" sz="2200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sz="2200" i="1">
                              <a:latin typeface="Cambria Math"/>
                            </a:rPr>
                            <m:t>−6</m:t>
                          </m:r>
                          <m:r>
                            <a:rPr lang="cs-CZ" sz="2200" i="1">
                              <a:latin typeface="Cambria Math"/>
                            </a:rPr>
                            <m:t>𝑥</m:t>
                          </m:r>
                          <m:r>
                            <a:rPr lang="cs-CZ" sz="2200" i="1">
                              <a:latin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cs-CZ" sz="2200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2200" i="1">
                                  <a:latin typeface="Cambria Math"/>
                                </a:rPr>
                                <m:t>5</m:t>
                              </m:r>
                            </m:num>
                            <m:den>
                              <m:r>
                                <a:rPr lang="cs-CZ" sz="2200" i="1">
                                  <a:latin typeface="Cambria Math"/>
                                </a:rPr>
                                <m:t>2</m:t>
                              </m:r>
                            </m:den>
                          </m:f>
                        </m:sup>
                      </m:sSup>
                      <m:r>
                        <a:rPr lang="cs-CZ" sz="2200" i="1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200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20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2</m:t>
                          </m:r>
                        </m:e>
                        <m:sup>
                          <m:f>
                            <m:fPr>
                              <m:ctrlPr>
                                <a:rPr lang="cs-CZ" sz="2200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2200" i="1">
                                  <a:latin typeface="Cambria Math"/>
                                </a:rPr>
                                <m:t>9</m:t>
                              </m:r>
                            </m:num>
                            <m:den>
                              <m:r>
                                <a:rPr lang="cs-CZ" sz="2200" i="1">
                                  <a:latin typeface="Cambria Math"/>
                                </a:rPr>
                                <m:t>2</m:t>
                              </m:r>
                            </m:den>
                          </m:f>
                        </m:sup>
                      </m:sSup>
                    </m:oMath>
                  </m:oMathPara>
                </a14:m>
                <a:endParaRPr lang="cs-CZ" sz="2200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7722" y="4437112"/>
                <a:ext cx="2569564" cy="588431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/>
              <p:cNvSpPr txBox="1"/>
              <p:nvPr/>
            </p:nvSpPr>
            <p:spPr>
              <a:xfrm>
                <a:off x="2040404" y="5517232"/>
                <a:ext cx="2671589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200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200" i="1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2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200" i="1">
                          <a:latin typeface="Cambria Math"/>
                        </a:rPr>
                        <m:t>−6</m:t>
                      </m:r>
                      <m:r>
                        <a:rPr lang="cs-CZ" sz="2200" i="1">
                          <a:latin typeface="Cambria Math"/>
                        </a:rPr>
                        <m:t>𝑥</m:t>
                      </m:r>
                      <m:r>
                        <a:rPr lang="cs-CZ" sz="2200" i="1">
                          <a:latin typeface="Cambria Math"/>
                        </a:rPr>
                        <m:t>−7=0</m:t>
                      </m:r>
                    </m:oMath>
                  </m:oMathPara>
                </a14:m>
                <a:endParaRPr lang="cs-CZ" sz="2200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40404" y="5517232"/>
                <a:ext cx="2671589" cy="430887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/>
              <p:cNvSpPr txBox="1"/>
              <p:nvPr/>
            </p:nvSpPr>
            <p:spPr>
              <a:xfrm>
                <a:off x="1832159" y="6164143"/>
                <a:ext cx="2813681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2200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2200" i="1">
                          <a:latin typeface="Cambria Math"/>
                        </a:rPr>
                        <m:t>=</m:t>
                      </m:r>
                      <m:r>
                        <a:rPr lang="cs-CZ" sz="2200" b="0" i="1" smtClean="0">
                          <a:latin typeface="Cambria Math"/>
                        </a:rPr>
                        <m:t>7  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∨  </m:t>
                      </m:r>
                      <m:sSub>
                        <m:sSubPr>
                          <m:ctrlPr>
                            <a:rPr lang="cs-CZ" sz="22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200" i="1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22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2200" i="1">
                          <a:latin typeface="Cambria Math"/>
                        </a:rPr>
                        <m:t>=</m:t>
                      </m:r>
                      <m:r>
                        <a:rPr lang="cs-CZ" sz="2200" b="0" i="1" smtClean="0">
                          <a:latin typeface="Cambria Math"/>
                        </a:rPr>
                        <m:t>−1</m:t>
                      </m:r>
                    </m:oMath>
                  </m:oMathPara>
                </a14:m>
                <a:endParaRPr lang="cs-CZ" sz="2200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32" name="TextovéPol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2159" y="6164143"/>
                <a:ext cx="2813681" cy="430887"/>
              </a:xfrm>
              <a:prstGeom prst="rect">
                <a:avLst/>
              </a:prstGeom>
              <a:blipFill rotWithShape="1">
                <a:blip r:embed="rId12"/>
                <a:stretch>
                  <a:fillRect b="-28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Ovál 37"/>
          <p:cNvSpPr/>
          <p:nvPr/>
        </p:nvSpPr>
        <p:spPr>
          <a:xfrm>
            <a:off x="2529700" y="4605880"/>
            <a:ext cx="346522" cy="419663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vál 38"/>
          <p:cNvSpPr/>
          <p:nvPr/>
        </p:nvSpPr>
        <p:spPr>
          <a:xfrm>
            <a:off x="3953843" y="4605878"/>
            <a:ext cx="346522" cy="419663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2027729" y="1633606"/>
                <a:ext cx="3466346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200" i="1"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sz="2200" b="0" i="1" smtClean="0">
                              <a:latin typeface="Cambria Math"/>
                            </a:rPr>
                            <m:t>3</m:t>
                          </m:r>
                          <m:r>
                            <a:rPr lang="cs-CZ" sz="2200" b="0" i="1" smtClean="0">
                              <a:latin typeface="Cambria Math"/>
                            </a:rPr>
                            <m:t>𝑥</m:t>
                          </m:r>
                        </m:sup>
                      </m:sSup>
                      <m:r>
                        <a:rPr lang="cs-CZ" sz="220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sz="220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6</m:t>
                          </m:r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𝑥</m:t>
                          </m:r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−6</m:t>
                          </m:r>
                        </m:sup>
                      </m:sSup>
                      <m:r>
                        <a:rPr lang="cs-CZ" sz="2200" i="1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200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200" i="1"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sz="2200" b="0" i="1" smtClean="0">
                              <a:latin typeface="Cambria Math"/>
                            </a:rPr>
                            <m:t>6</m:t>
                          </m:r>
                          <m:r>
                            <a:rPr lang="cs-CZ" sz="2200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sz="2200" b="0" i="1" smtClean="0">
                              <a:latin typeface="Cambria Math"/>
                            </a:rPr>
                            <m:t>+3</m:t>
                          </m:r>
                        </m:sup>
                      </m:sSup>
                    </m:oMath>
                  </m:oMathPara>
                </a14:m>
                <a:endParaRPr lang="cs-CZ" sz="2200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7729" y="1633606"/>
                <a:ext cx="3466346" cy="430887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ovéPole 32"/>
              <p:cNvSpPr txBox="1"/>
              <p:nvPr/>
            </p:nvSpPr>
            <p:spPr>
              <a:xfrm>
                <a:off x="3070402" y="2558593"/>
                <a:ext cx="176688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cs-CZ"/>
                </a:defPPr>
                <a:lvl1pPr>
                  <a:defRPr sz="2200" i="1">
                    <a:latin typeface="Cambria Math"/>
                  </a:defRPr>
                </a:lvl1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000" smtClean="0">
                          <a:latin typeface="Cambria Math"/>
                        </a:rPr>
                        <m:t>3</m:t>
                      </m:r>
                      <m:r>
                        <a:rPr lang="cs-CZ" sz="2000" b="0" i="1" smtClean="0">
                          <a:latin typeface="Cambria Math"/>
                        </a:rPr>
                        <m:t>𝑥</m:t>
                      </m:r>
                      <m:r>
                        <a:rPr lang="cs-CZ" sz="2000" smtClean="0">
                          <a:latin typeface="Cambria Math"/>
                        </a:rPr>
                        <m:t>=</m:t>
                      </m:r>
                      <m:r>
                        <a:rPr lang="cs-CZ" sz="2000" b="0" i="1" smtClean="0">
                          <a:latin typeface="Cambria Math"/>
                        </a:rPr>
                        <m:t>9</m:t>
                      </m:r>
                    </m:oMath>
                  </m:oMathPara>
                </a14:m>
                <a:endParaRPr lang="cs-CZ" sz="2000" dirty="0"/>
              </a:p>
            </p:txBody>
          </p:sp>
        </mc:Choice>
        <mc:Fallback xmlns="">
          <p:sp>
            <p:nvSpPr>
              <p:cNvPr id="33" name="TextovéPol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0402" y="2558593"/>
                <a:ext cx="1766883" cy="400110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ovéPole 33"/>
              <p:cNvSpPr txBox="1"/>
              <p:nvPr/>
            </p:nvSpPr>
            <p:spPr>
              <a:xfrm>
                <a:off x="3203848" y="2849035"/>
                <a:ext cx="164199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cs-CZ"/>
                </a:defPPr>
                <a:lvl1pPr>
                  <a:defRPr sz="2200" i="1">
                    <a:latin typeface="Cambria Math"/>
                  </a:defRPr>
                </a:lvl1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000" b="0" i="1" smtClean="0">
                          <a:latin typeface="Cambria Math"/>
                        </a:rPr>
                        <m:t>𝑥</m:t>
                      </m:r>
                      <m:r>
                        <a:rPr lang="cs-CZ" sz="2000" smtClean="0">
                          <a:latin typeface="Cambria Math"/>
                        </a:rPr>
                        <m:t>=</m:t>
                      </m:r>
                      <m:r>
                        <a:rPr lang="cs-CZ" sz="2000" b="0" i="1" smtClean="0">
                          <a:latin typeface="Cambria Math"/>
                        </a:rPr>
                        <m:t>3</m:t>
                      </m:r>
                    </m:oMath>
                  </m:oMathPara>
                </a14:m>
                <a:endParaRPr lang="cs-CZ" sz="2000" dirty="0"/>
              </a:p>
            </p:txBody>
          </p:sp>
        </mc:Choice>
        <mc:Fallback xmlns="">
          <p:sp>
            <p:nvSpPr>
              <p:cNvPr id="34" name="TextovéPole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3848" y="2849035"/>
                <a:ext cx="1641990" cy="400110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7188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2" grpId="0"/>
      <p:bldP spid="18" grpId="0"/>
      <p:bldP spid="19" grpId="0"/>
      <p:bldP spid="24" grpId="0"/>
      <p:bldP spid="28" grpId="0"/>
      <p:bldP spid="36" grpId="0" animBg="1"/>
      <p:bldP spid="36" grpId="1" animBg="1"/>
      <p:bldP spid="37" grpId="0" animBg="1"/>
      <p:bldP spid="37" grpId="1" animBg="1"/>
      <p:bldP spid="6" grpId="0"/>
      <p:bldP spid="41" grpId="0"/>
      <p:bldP spid="27" grpId="0"/>
      <p:bldP spid="31" grpId="0"/>
      <p:bldP spid="32" grpId="0"/>
      <p:bldP spid="38" grpId="0" animBg="1"/>
      <p:bldP spid="38" grpId="1" animBg="1"/>
      <p:bldP spid="39" grpId="0" animBg="1"/>
      <p:bldP spid="39" grpId="1" animBg="1"/>
      <p:bldP spid="26" grpId="0"/>
      <p:bldP spid="33" grpId="0"/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911334"/>
          </a:xfrm>
        </p:spPr>
        <p:txBody>
          <a:bodyPr/>
          <a:lstStyle/>
          <a:p>
            <a:pPr marL="457200" indent="-457200" algn="l"/>
            <a:r>
              <a:rPr lang="cs-CZ" sz="2800" dirty="0" smtClean="0">
                <a:latin typeface="Arial" pitchFamily="34" charset="0"/>
                <a:cs typeface="Arial" pitchFamily="34" charset="0"/>
              </a:rPr>
              <a:t>A. Exponenciální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rovnice, které lze převést na stejný základ mocniny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185972"/>
                <a:ext cx="8301608" cy="5339372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sz="2400" dirty="0" smtClean="0">
                    <a:solidFill>
                      <a:srgbClr val="00B0F0"/>
                    </a:solidFill>
                    <a:latin typeface="Arial" pitchFamily="34" charset="0"/>
                    <a:cs typeface="Arial" pitchFamily="34" charset="0"/>
                  </a:rPr>
                  <a:t>II.  Exponenciální rovnice řešené vytýkáním mocniny</a:t>
                </a:r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2D050"/>
                  </a:solidFill>
                </a:endParaRPr>
              </a:p>
              <a:p>
                <a:pPr>
                  <a:buFont typeface="Wingdings" pitchFamily="2" charset="2"/>
                  <a:buChar char="§"/>
                </a:pPr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Jde o rovnice obsahující sčítání nebo odčítání mocnin, které lze na stejný základ mocniny na obou stranách rovnice převést vytýkáním mocniny společné všem členům (nejlépe jejich největšího společného dělitele).</a:t>
                </a:r>
                <a:endParaRPr lang="cs-CZ" sz="2400" dirty="0" smtClean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Př. 1a)</a:t>
                </a:r>
                <a:r>
                  <a:rPr lang="cs-CZ" sz="2400" b="1" dirty="0" smtClean="0"/>
                  <a:t> </a:t>
                </a:r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Řešte v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: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 smtClean="0"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2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𝑥</m:t>
                        </m:r>
                      </m:sup>
                    </m:sSup>
                    <m:r>
                      <a:rPr lang="cs-CZ" sz="2400" b="0" i="1" smtClean="0">
                        <a:solidFill>
                          <a:srgbClr val="990033"/>
                        </a:solidFill>
                        <a:latin typeface="Cambria Math"/>
                        <a:cs typeface="Arial" pitchFamily="34" charset="0"/>
                      </a:rPr>
                      <m:t>+</m:t>
                    </m:r>
                    <m:sSup>
                      <m:sSupPr>
                        <m:ctrlPr>
                          <a:rPr lang="cs-CZ" sz="2400" b="0" i="1" smtClean="0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solidFill>
                              <a:schemeClr val="tx1"/>
                            </a:solidFill>
                            <a:latin typeface="Cambria Math"/>
                            <a:cs typeface="Arial" pitchFamily="34" charset="0"/>
                          </a:rPr>
                          <m:t>2</m:t>
                        </m:r>
                      </m:e>
                      <m:sup>
                        <m:r>
                          <a:rPr lang="cs-CZ" sz="2400" b="0" i="1" smtClean="0">
                            <a:solidFill>
                              <a:schemeClr val="tx1"/>
                            </a:solidFill>
                            <a:latin typeface="Cambria Math"/>
                            <a:cs typeface="Arial" pitchFamily="34" charset="0"/>
                          </a:rPr>
                          <m:t>𝑥</m:t>
                        </m:r>
                        <m:r>
                          <a:rPr lang="cs-CZ" sz="2400" b="0" i="1" smtClean="0">
                            <a:solidFill>
                              <a:schemeClr val="tx1"/>
                            </a:solidFill>
                            <a:latin typeface="Cambria Math"/>
                            <a:cs typeface="Arial" pitchFamily="34" charset="0"/>
                          </a:rPr>
                          <m:t>+1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=24</m:t>
                    </m:r>
                  </m:oMath>
                </a14:m>
                <a:endParaRPr lang="cs-CZ" sz="2400" dirty="0" smtClean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00B0F0"/>
                  </a:solidFill>
                </a:endParaRPr>
              </a:p>
              <a:p>
                <a:pPr marL="0" indent="0">
                  <a:buNone/>
                </a:pPr>
                <a:endParaRPr lang="cs-CZ" sz="2400" dirty="0">
                  <a:solidFill>
                    <a:srgbClr val="00B0F0"/>
                  </a:solidFill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185972"/>
                <a:ext cx="8301608" cy="5339372"/>
              </a:xfrm>
              <a:blipFill rotWithShape="1">
                <a:blip r:embed="rId2"/>
                <a:stretch>
                  <a:fillRect l="-1175" t="-8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/>
              <p:cNvSpPr txBox="1"/>
              <p:nvPr/>
            </p:nvSpPr>
            <p:spPr>
              <a:xfrm>
                <a:off x="5987171" y="5397518"/>
                <a:ext cx="142404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{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 3</m:t>
                      </m:r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}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7171" y="5397518"/>
                <a:ext cx="1424044" cy="461665"/>
              </a:xfrm>
              <a:prstGeom prst="rect">
                <a:avLst/>
              </a:prstGeom>
              <a:blipFill rotWithShape="1">
                <a:blip r:embed="rId3"/>
                <a:stretch>
                  <a:fillRect r="-427" b="-197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2" name="Přímá spojnice 31"/>
          <p:cNvCxnSpPr/>
          <p:nvPr/>
        </p:nvCxnSpPr>
        <p:spPr>
          <a:xfrm>
            <a:off x="6134223" y="5862848"/>
            <a:ext cx="1129940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Čárový popisek 2 34"/>
          <p:cNvSpPr/>
          <p:nvPr/>
        </p:nvSpPr>
        <p:spPr>
          <a:xfrm>
            <a:off x="5508565" y="3364755"/>
            <a:ext cx="2820627" cy="2945940"/>
          </a:xfrm>
          <a:prstGeom prst="borderCallout2">
            <a:avLst>
              <a:gd name="adj1" fmla="val 24936"/>
              <a:gd name="adj2" fmla="val -571"/>
              <a:gd name="adj3" fmla="val 40806"/>
              <a:gd name="adj4" fmla="val -21220"/>
              <a:gd name="adj5" fmla="val 16476"/>
              <a:gd name="adj6" fmla="val -64217"/>
            </a:avLst>
          </a:prstGeom>
          <a:ln>
            <a:solidFill>
              <a:srgbClr val="00B0F0"/>
            </a:solidFill>
            <a:headEnd type="none" w="med" len="med"/>
            <a:tailEnd type="triangl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>
                <a:latin typeface="Arial" pitchFamily="34" charset="0"/>
                <a:cs typeface="Arial" pitchFamily="34" charset="0"/>
              </a:rPr>
              <a:t>z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obou členů vytkneme jejich největšího společného dělitele, což je mocnina s nejmenším exponentem</a:t>
            </a:r>
            <a:endParaRPr lang="cs-CZ" sz="2200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2771799" y="3717032"/>
                <a:ext cx="271219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sz="2400" b="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  <m:t>𝑥</m:t>
                          </m:r>
                        </m:sup>
                      </m:sSup>
                      <m:d>
                        <m:d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1+2</m:t>
                          </m:r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=24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1799" y="3717032"/>
                <a:ext cx="2712199" cy="46166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ovéPole 33"/>
              <p:cNvSpPr txBox="1"/>
              <p:nvPr/>
            </p:nvSpPr>
            <p:spPr>
              <a:xfrm>
                <a:off x="3348325" y="4098559"/>
                <a:ext cx="21602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sup>
                      </m:sSup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3</m:t>
                      </m:r>
                      <m:r>
                        <a:rPr lang="cs-CZ" sz="2400" b="0" i="1" smtClean="0">
                          <a:latin typeface="Cambria Math"/>
                        </a:rPr>
                        <m:t>=24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4" name="TextovéPole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8325" y="4098559"/>
                <a:ext cx="2160240" cy="46166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/>
              <p:cNvSpPr txBox="1"/>
              <p:nvPr/>
            </p:nvSpPr>
            <p:spPr>
              <a:xfrm>
                <a:off x="5233000" y="4123303"/>
                <a:ext cx="75417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"/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:3</m:t>
                          </m:r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3000" y="4123303"/>
                <a:ext cx="754171" cy="461665"/>
              </a:xfrm>
              <a:prstGeom prst="rect">
                <a:avLst/>
              </a:prstGeom>
              <a:blipFill rotWithShape="1">
                <a:blip r:embed="rId6"/>
                <a:stretch>
                  <a:fillRect l="-50806" t="-127632" r="-11290" b="-1973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/>
              <p:cNvSpPr txBox="1"/>
              <p:nvPr/>
            </p:nvSpPr>
            <p:spPr>
              <a:xfrm>
                <a:off x="4056190" y="4520653"/>
                <a:ext cx="113264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=8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6190" y="4520653"/>
                <a:ext cx="1132645" cy="46166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/>
              <p:cNvSpPr txBox="1"/>
              <p:nvPr/>
            </p:nvSpPr>
            <p:spPr>
              <a:xfrm>
                <a:off x="3943001" y="4982318"/>
                <a:ext cx="150026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3001" y="4982318"/>
                <a:ext cx="1500269" cy="461665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ovéPole 42"/>
              <p:cNvSpPr txBox="1"/>
              <p:nvPr/>
            </p:nvSpPr>
            <p:spPr>
              <a:xfrm>
                <a:off x="3866575" y="5397518"/>
                <a:ext cx="164199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cs-CZ"/>
                </a:defPPr>
                <a:lvl1pPr>
                  <a:defRPr sz="2200" i="1">
                    <a:latin typeface="Cambria Math"/>
                  </a:defRPr>
                </a:lvl1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𝑥</m:t>
                      </m:r>
                      <m:r>
                        <a:rPr lang="cs-CZ" sz="2400" smtClean="0">
                          <a:latin typeface="Cambria Math"/>
                        </a:rPr>
                        <m:t>=</m:t>
                      </m:r>
                      <m:r>
                        <a:rPr lang="cs-CZ" sz="2400" b="0" i="1" smtClean="0">
                          <a:latin typeface="Cambria Math"/>
                        </a:rPr>
                        <m:t>3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3" name="TextovéPole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6575" y="5397518"/>
                <a:ext cx="1641990" cy="461665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Ovál 43"/>
          <p:cNvSpPr/>
          <p:nvPr/>
        </p:nvSpPr>
        <p:spPr>
          <a:xfrm>
            <a:off x="4080232" y="4996569"/>
            <a:ext cx="346522" cy="419663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vál 44"/>
          <p:cNvSpPr/>
          <p:nvPr/>
        </p:nvSpPr>
        <p:spPr>
          <a:xfrm>
            <a:off x="4785248" y="5024320"/>
            <a:ext cx="346522" cy="419663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6" name="Přímá spojnice se šipkou 45"/>
          <p:cNvCxnSpPr/>
          <p:nvPr/>
        </p:nvCxnSpPr>
        <p:spPr>
          <a:xfrm>
            <a:off x="3554590" y="5633679"/>
            <a:ext cx="608500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Přímá spojnice se šipkou 46"/>
          <p:cNvCxnSpPr/>
          <p:nvPr/>
        </p:nvCxnSpPr>
        <p:spPr>
          <a:xfrm>
            <a:off x="5169272" y="5628350"/>
            <a:ext cx="608500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Vývojový diagram: postup 6"/>
          <p:cNvSpPr/>
          <p:nvPr/>
        </p:nvSpPr>
        <p:spPr>
          <a:xfrm>
            <a:off x="2987824" y="3356992"/>
            <a:ext cx="1487004" cy="428303"/>
          </a:xfrm>
          <a:prstGeom prst="flowChartProcess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00B0F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Čárový popisek 2 47"/>
              <p:cNvSpPr/>
              <p:nvPr/>
            </p:nvSpPr>
            <p:spPr>
              <a:xfrm>
                <a:off x="6021568" y="3662152"/>
                <a:ext cx="2637587" cy="667239"/>
              </a:xfrm>
              <a:prstGeom prst="borderCallout2">
                <a:avLst>
                  <a:gd name="adj1" fmla="val 24936"/>
                  <a:gd name="adj2" fmla="val -571"/>
                  <a:gd name="adj3" fmla="val 12421"/>
                  <a:gd name="adj4" fmla="val -19614"/>
                  <a:gd name="adj5" fmla="val 19330"/>
                  <a:gd name="adj6" fmla="val -87159"/>
                </a:avLst>
              </a:prstGeom>
              <a:ln>
                <a:solidFill>
                  <a:srgbClr val="990033"/>
                </a:solidFill>
                <a:headEnd type="none" w="med" len="med"/>
                <a:tailEnd type="triangle" w="med" len="med"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 smtClean="0">
                              <a:latin typeface="Cambria Math"/>
                              <a:cs typeface="Arial" pitchFamily="34" charset="0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  <a:cs typeface="Arial" pitchFamily="34" charset="0"/>
                            </a:rPr>
                            <m:t>2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  <a:cs typeface="Arial" pitchFamily="34" charset="0"/>
                            </a:rPr>
                            <m:t>𝑥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  <a:cs typeface="Arial" pitchFamily="34" charset="0"/>
                        </a:rPr>
                        <m:t>:</m:t>
                      </m:r>
                      <m:sSup>
                        <m:sSupPr>
                          <m:ctrlPr>
                            <a:rPr lang="cs-CZ" sz="2400" b="0" i="1" smtClean="0">
                              <a:solidFill>
                                <a:srgbClr val="00B0F0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solidFill>
                                <a:srgbClr val="00B0F0"/>
                              </a:solidFill>
                              <a:latin typeface="Cambria Math"/>
                              <a:cs typeface="Arial" pitchFamily="34" charset="0"/>
                            </a:rPr>
                            <m:t>2</m:t>
                          </m:r>
                        </m:e>
                        <m:sup>
                          <m:r>
                            <a:rPr lang="cs-CZ" sz="2400" b="0" i="1" smtClean="0">
                              <a:solidFill>
                                <a:srgbClr val="00B0F0"/>
                              </a:solidFill>
                              <a:latin typeface="Cambria Math"/>
                              <a:cs typeface="Arial" pitchFamily="34" charset="0"/>
                            </a:rPr>
                            <m:t>𝑥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  <a:cs typeface="Arial" pitchFamily="34" charset="0"/>
                        </a:rPr>
                        <m:t>=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  <a:cs typeface="Arial" pitchFamily="34" charset="0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  <a:cs typeface="Arial" pitchFamily="34" charset="0"/>
                            </a:rPr>
                            <m:t>2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  <a:cs typeface="Arial" pitchFamily="34" charset="0"/>
                            </a:rPr>
                            <m:t>0</m:t>
                          </m:r>
                        </m:sup>
                      </m:sSup>
                      <m:r>
                        <a:rPr lang="cs-CZ" sz="2400" b="0" i="0" smtClean="0">
                          <a:latin typeface="Cambria Math"/>
                          <a:cs typeface="Arial" pitchFamily="34" charset="0"/>
                        </a:rPr>
                        <m:t>=1</m:t>
                      </m:r>
                    </m:oMath>
                  </m:oMathPara>
                </a14:m>
                <a:endParaRPr lang="cs-CZ" sz="24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48" name="Čárový popisek 2 4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1568" y="3662152"/>
                <a:ext cx="2637587" cy="667239"/>
              </a:xfrm>
              <a:prstGeom prst="borderCallout2">
                <a:avLst>
                  <a:gd name="adj1" fmla="val 24936"/>
                  <a:gd name="adj2" fmla="val -571"/>
                  <a:gd name="adj3" fmla="val 12421"/>
                  <a:gd name="adj4" fmla="val -19614"/>
                  <a:gd name="adj5" fmla="val 19330"/>
                  <a:gd name="adj6" fmla="val -87159"/>
                </a:avLst>
              </a:prstGeom>
              <a:blipFill rotWithShape="1">
                <a:blip r:embed="rId10"/>
                <a:stretch>
                  <a:fillRect/>
                </a:stretch>
              </a:blipFill>
              <a:ln>
                <a:solidFill>
                  <a:srgbClr val="990033"/>
                </a:solidFill>
                <a:headEnd type="none" w="med" len="med"/>
                <a:tailEnd type="triangle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Čárový popisek 2 48"/>
              <p:cNvSpPr/>
              <p:nvPr/>
            </p:nvSpPr>
            <p:spPr>
              <a:xfrm>
                <a:off x="6021567" y="4396814"/>
                <a:ext cx="2637587" cy="599755"/>
              </a:xfrm>
              <a:prstGeom prst="borderCallout2">
                <a:avLst>
                  <a:gd name="adj1" fmla="val 24936"/>
                  <a:gd name="adj2" fmla="val -571"/>
                  <a:gd name="adj3" fmla="val -48878"/>
                  <a:gd name="adj4" fmla="val -11023"/>
                  <a:gd name="adj5" fmla="val -44509"/>
                  <a:gd name="adj6" fmla="val -64625"/>
                </a:avLst>
              </a:prstGeom>
              <a:ln>
                <a:solidFill>
                  <a:srgbClr val="92D050"/>
                </a:solidFill>
                <a:headEnd type="none" w="med" len="med"/>
                <a:tailEnd type="triangle" w="med" len="med"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 smtClean="0">
                              <a:latin typeface="Cambria Math"/>
                              <a:cs typeface="Arial" pitchFamily="34" charset="0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  <a:cs typeface="Arial" pitchFamily="34" charset="0"/>
                            </a:rPr>
                            <m:t>2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  <a:cs typeface="Arial" pitchFamily="34" charset="0"/>
                            </a:rPr>
                            <m:t>𝑥</m:t>
                          </m:r>
                          <m:r>
                            <a:rPr lang="cs-CZ" sz="2400" b="0" i="1" smtClean="0">
                              <a:latin typeface="Cambria Math"/>
                              <a:cs typeface="Arial" pitchFamily="34" charset="0"/>
                            </a:rPr>
                            <m:t>+1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  <a:cs typeface="Arial" pitchFamily="34" charset="0"/>
                        </a:rPr>
                        <m:t>:</m:t>
                      </m:r>
                      <m:sSup>
                        <m:sSupPr>
                          <m:ctrlPr>
                            <a:rPr lang="cs-CZ" sz="2400" b="0" i="1" smtClean="0">
                              <a:solidFill>
                                <a:srgbClr val="00B0F0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solidFill>
                                <a:srgbClr val="00B0F0"/>
                              </a:solidFill>
                              <a:latin typeface="Cambria Math"/>
                              <a:cs typeface="Arial" pitchFamily="34" charset="0"/>
                            </a:rPr>
                            <m:t>2</m:t>
                          </m:r>
                        </m:e>
                        <m:sup>
                          <m:r>
                            <a:rPr lang="cs-CZ" sz="2400" b="0" i="1" smtClean="0">
                              <a:solidFill>
                                <a:srgbClr val="00B0F0"/>
                              </a:solidFill>
                              <a:latin typeface="Cambria Math"/>
                              <a:cs typeface="Arial" pitchFamily="34" charset="0"/>
                            </a:rPr>
                            <m:t>𝑥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  <a:cs typeface="Arial" pitchFamily="34" charset="0"/>
                        </a:rPr>
                        <m:t>=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  <a:cs typeface="Arial" pitchFamily="34" charset="0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  <a:cs typeface="Arial" pitchFamily="34" charset="0"/>
                            </a:rPr>
                            <m:t>2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  <a:cs typeface="Arial" pitchFamily="34" charset="0"/>
                            </a:rPr>
                            <m:t>1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  <a:cs typeface="Arial" pitchFamily="34" charset="0"/>
                        </a:rPr>
                        <m:t>=2</m:t>
                      </m:r>
                    </m:oMath>
                  </m:oMathPara>
                </a14:m>
                <a:endParaRPr lang="cs-CZ" sz="24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49" name="Čárový popisek 2 4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1567" y="4396814"/>
                <a:ext cx="2637587" cy="599755"/>
              </a:xfrm>
              <a:prstGeom prst="borderCallout2">
                <a:avLst>
                  <a:gd name="adj1" fmla="val 24936"/>
                  <a:gd name="adj2" fmla="val -571"/>
                  <a:gd name="adj3" fmla="val -48878"/>
                  <a:gd name="adj4" fmla="val -11023"/>
                  <a:gd name="adj5" fmla="val -44509"/>
                  <a:gd name="adj6" fmla="val -64625"/>
                </a:avLst>
              </a:prstGeom>
              <a:blipFill rotWithShape="1">
                <a:blip r:embed="rId11"/>
                <a:stretch>
                  <a:fillRect/>
                </a:stretch>
              </a:blipFill>
              <a:ln>
                <a:solidFill>
                  <a:srgbClr val="92D050"/>
                </a:solidFill>
                <a:headEnd type="none" w="med" len="med"/>
                <a:tailEnd type="triangle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Ovál 49"/>
          <p:cNvSpPr/>
          <p:nvPr/>
        </p:nvSpPr>
        <p:spPr>
          <a:xfrm>
            <a:off x="3548399" y="3808694"/>
            <a:ext cx="252012" cy="343085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vál 50"/>
          <p:cNvSpPr/>
          <p:nvPr/>
        </p:nvSpPr>
        <p:spPr>
          <a:xfrm>
            <a:off x="4017382" y="3785296"/>
            <a:ext cx="284034" cy="366484"/>
          </a:xfrm>
          <a:prstGeom prst="ellipse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92D050"/>
              </a:solidFill>
            </a:endParaRPr>
          </a:p>
        </p:txBody>
      </p:sp>
      <p:sp>
        <p:nvSpPr>
          <p:cNvPr id="52" name="Čárový popisek 2 51"/>
          <p:cNvSpPr/>
          <p:nvPr/>
        </p:nvSpPr>
        <p:spPr>
          <a:xfrm>
            <a:off x="1403812" y="4496722"/>
            <a:ext cx="2565647" cy="1801591"/>
          </a:xfrm>
          <a:prstGeom prst="borderCallout2">
            <a:avLst>
              <a:gd name="adj1" fmla="val 61906"/>
              <a:gd name="adj2" fmla="val 101086"/>
              <a:gd name="adj3" fmla="val 23888"/>
              <a:gd name="adj4" fmla="val 155557"/>
              <a:gd name="adj5" fmla="val 6450"/>
              <a:gd name="adj6" fmla="val 164106"/>
            </a:avLst>
          </a:prstGeom>
          <a:ln>
            <a:solidFill>
              <a:srgbClr val="990033"/>
            </a:solidFill>
            <a:headEnd type="none" w="med" len="med"/>
            <a:tailEnd type="triangl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>
                <a:latin typeface="Arial" pitchFamily="34" charset="0"/>
                <a:cs typeface="Arial" pitchFamily="34" charset="0"/>
              </a:rPr>
              <a:t>t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eprve nyní půjde obě strany rovnice převést na stejný základ mocniny</a:t>
            </a:r>
            <a:endParaRPr lang="cs-CZ" sz="2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2475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1" grpId="0"/>
      <p:bldP spid="35" grpId="0" animBg="1"/>
      <p:bldP spid="35" grpId="1" animBg="1"/>
      <p:bldP spid="5" grpId="0"/>
      <p:bldP spid="34" grpId="0"/>
      <p:bldP spid="40" grpId="0"/>
      <p:bldP spid="41" grpId="0"/>
      <p:bldP spid="42" grpId="0"/>
      <p:bldP spid="43" grpId="0"/>
      <p:bldP spid="44" grpId="0" animBg="1"/>
      <p:bldP spid="44" grpId="1" animBg="1"/>
      <p:bldP spid="45" grpId="0" animBg="1"/>
      <p:bldP spid="45" grpId="1" animBg="1"/>
      <p:bldP spid="7" grpId="0" animBg="1"/>
      <p:bldP spid="7" grpId="1" animBg="1"/>
      <p:bldP spid="48" grpId="0" animBg="1"/>
      <p:bldP spid="49" grpId="0" animBg="1"/>
      <p:bldP spid="50" grpId="0" animBg="1"/>
      <p:bldP spid="51" grpId="0" animBg="1"/>
      <p:bldP spid="52" grpId="0" animBg="1"/>
      <p:bldP spid="52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911334"/>
          </a:xfrm>
        </p:spPr>
        <p:txBody>
          <a:bodyPr/>
          <a:lstStyle/>
          <a:p>
            <a:pPr marL="457200" indent="-457200" algn="l"/>
            <a:r>
              <a:rPr lang="cs-CZ" sz="2800" dirty="0" smtClean="0">
                <a:latin typeface="Arial" pitchFamily="34" charset="0"/>
                <a:cs typeface="Arial" pitchFamily="34" charset="0"/>
              </a:rPr>
              <a:t>A. Exponenciální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rovnice, které lze převést na stejný základ mocniny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185972"/>
                <a:ext cx="8301608" cy="5339372"/>
              </a:xfrm>
            </p:spPr>
            <p:txBody>
              <a:bodyPr/>
              <a:lstStyle/>
              <a:p>
                <a:pPr marL="0" indent="0">
                  <a:buNone/>
                </a:pPr>
                <a:endParaRPr lang="cs-CZ" sz="2400" dirty="0" smtClean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r>
                  <a:rPr lang="cs-CZ" sz="2200" b="1" dirty="0" smtClean="0">
                    <a:latin typeface="Arial" pitchFamily="34" charset="0"/>
                    <a:cs typeface="Arial" pitchFamily="34" charset="0"/>
                  </a:rPr>
                  <a:t>Př. 1b)</a:t>
                </a:r>
                <a:r>
                  <a:rPr lang="cs-CZ" sz="2200" b="1" dirty="0" smtClean="0"/>
                  <a:t> </a:t>
                </a:r>
                <a:r>
                  <a:rPr lang="cs-CZ" sz="2200" dirty="0">
                    <a:latin typeface="Arial" pitchFamily="34" charset="0"/>
                    <a:cs typeface="Arial" pitchFamily="34" charset="0"/>
                  </a:rPr>
                  <a:t>Řešte v </a:t>
                </a:r>
                <a14:m>
                  <m:oMath xmlns:m="http://schemas.openxmlformats.org/officeDocument/2006/math">
                    <m:r>
                      <a:rPr lang="cs-CZ" sz="2200" i="1"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200" dirty="0" smtClean="0">
                    <a:latin typeface="Arial" pitchFamily="34" charset="0"/>
                    <a:cs typeface="Arial" pitchFamily="34" charset="0"/>
                  </a:rPr>
                  <a:t>: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200" i="1" smtClean="0"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200" b="0" i="1" smtClean="0">
                            <a:latin typeface="Cambria Math"/>
                            <a:cs typeface="Arial" pitchFamily="34" charset="0"/>
                          </a:rPr>
                          <m:t>2</m:t>
                        </m:r>
                      </m:e>
                      <m:sup>
                        <m:r>
                          <a:rPr lang="cs-CZ" sz="2200" b="0" i="1" smtClean="0">
                            <a:latin typeface="Cambria Math"/>
                            <a:cs typeface="Arial" pitchFamily="34" charset="0"/>
                          </a:rPr>
                          <m:t>𝑥</m:t>
                        </m:r>
                        <m:r>
                          <a:rPr lang="cs-CZ" sz="2200" b="0" i="1" smtClean="0">
                            <a:latin typeface="Cambria Math"/>
                            <a:cs typeface="Arial" pitchFamily="34" charset="0"/>
                          </a:rPr>
                          <m:t>+2</m:t>
                        </m:r>
                      </m:sup>
                    </m:sSup>
                    <m:r>
                      <a:rPr lang="cs-CZ" sz="2200" b="0" i="1" smtClean="0">
                        <a:solidFill>
                          <a:srgbClr val="990033"/>
                        </a:solidFill>
                        <a:latin typeface="Cambria Math"/>
                        <a:cs typeface="Arial" pitchFamily="34" charset="0"/>
                      </a:rPr>
                      <m:t>−</m:t>
                    </m:r>
                    <m:sSup>
                      <m:sSupPr>
                        <m:ctrlPr>
                          <a:rPr lang="cs-CZ" sz="2200" b="0" i="1" smtClean="0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200" b="0" i="1" smtClean="0">
                            <a:solidFill>
                              <a:schemeClr val="tx1"/>
                            </a:solidFill>
                            <a:latin typeface="Cambria Math"/>
                            <a:cs typeface="Arial" pitchFamily="34" charset="0"/>
                          </a:rPr>
                          <m:t>2</m:t>
                        </m:r>
                      </m:e>
                      <m:sup>
                        <m:r>
                          <a:rPr lang="cs-CZ" sz="2200" b="0" i="1" smtClean="0">
                            <a:solidFill>
                              <a:schemeClr val="tx1"/>
                            </a:solidFill>
                            <a:latin typeface="Cambria Math"/>
                            <a:cs typeface="Arial" pitchFamily="34" charset="0"/>
                          </a:rPr>
                          <m:t>𝑥</m:t>
                        </m:r>
                      </m:sup>
                    </m:sSup>
                    <m:r>
                      <a:rPr lang="cs-CZ" sz="2200" b="0" i="1" smtClean="0">
                        <a:latin typeface="Cambria Math"/>
                        <a:cs typeface="Arial" pitchFamily="34" charset="0"/>
                      </a:rPr>
                      <m:t>=96</m:t>
                    </m:r>
                  </m:oMath>
                </a14:m>
                <a:endParaRPr lang="cs-CZ" sz="2200" dirty="0" smtClean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00B0F0"/>
                  </a:solidFill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00B0F0"/>
                  </a:solidFill>
                </a:endParaRPr>
              </a:p>
              <a:p>
                <a:pPr marL="0" indent="0">
                  <a:buNone/>
                </a:pPr>
                <a:endParaRPr lang="cs-CZ" sz="2400" dirty="0">
                  <a:solidFill>
                    <a:srgbClr val="00B0F0"/>
                  </a:solidFill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00B0F0"/>
                  </a:solidFill>
                </a:endParaRPr>
              </a:p>
              <a:p>
                <a:pPr marL="0" indent="0">
                  <a:buNone/>
                </a:pPr>
                <a:endParaRPr lang="cs-CZ" sz="1200" dirty="0">
                  <a:solidFill>
                    <a:srgbClr val="00B0F0"/>
                  </a:solidFill>
                </a:endParaRPr>
              </a:p>
              <a:p>
                <a:pPr marL="0" indent="0">
                  <a:buNone/>
                </a:pPr>
                <a:r>
                  <a:rPr lang="cs-CZ" sz="2200" b="1" dirty="0">
                    <a:latin typeface="Arial" pitchFamily="34" charset="0"/>
                    <a:cs typeface="Arial" pitchFamily="34" charset="0"/>
                  </a:rPr>
                  <a:t>Př. </a:t>
                </a:r>
                <a:r>
                  <a:rPr lang="cs-CZ" sz="2200" b="1" dirty="0" smtClean="0">
                    <a:latin typeface="Arial" pitchFamily="34" charset="0"/>
                    <a:cs typeface="Arial" pitchFamily="34" charset="0"/>
                  </a:rPr>
                  <a:t>1c)</a:t>
                </a:r>
                <a:r>
                  <a:rPr lang="cs-CZ" sz="2200" b="1" dirty="0" smtClean="0"/>
                  <a:t> </a:t>
                </a:r>
                <a:r>
                  <a:rPr lang="cs-CZ" sz="2200" dirty="0">
                    <a:latin typeface="Arial" pitchFamily="34" charset="0"/>
                    <a:cs typeface="Arial" pitchFamily="34" charset="0"/>
                  </a:rPr>
                  <a:t>Řešte v </a:t>
                </a:r>
                <a14:m>
                  <m:oMath xmlns:m="http://schemas.openxmlformats.org/officeDocument/2006/math">
                    <m:r>
                      <a:rPr lang="cs-CZ" sz="2200" i="1"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200" dirty="0">
                    <a:latin typeface="Arial" pitchFamily="34" charset="0"/>
                    <a:cs typeface="Arial" pitchFamily="34" charset="0"/>
                  </a:rPr>
                  <a:t>: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200" i="1"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200" b="0" i="1" smtClean="0">
                            <a:latin typeface="Cambria Math"/>
                            <a:cs typeface="Arial" pitchFamily="34" charset="0"/>
                          </a:rPr>
                          <m:t>7</m:t>
                        </m:r>
                      </m:e>
                      <m:sup>
                        <m:r>
                          <a:rPr lang="cs-CZ" sz="2200" i="1">
                            <a:latin typeface="Cambria Math"/>
                            <a:cs typeface="Arial" pitchFamily="34" charset="0"/>
                          </a:rPr>
                          <m:t>𝑥</m:t>
                        </m:r>
                        <m:r>
                          <a:rPr lang="cs-CZ" sz="2200" i="1">
                            <a:latin typeface="Cambria Math"/>
                            <a:cs typeface="Arial" pitchFamily="34" charset="0"/>
                          </a:rPr>
                          <m:t>+2</m:t>
                        </m:r>
                      </m:sup>
                    </m:sSup>
                    <m:r>
                      <a:rPr lang="cs-CZ" sz="2200" b="0" i="1" smtClean="0">
                        <a:solidFill>
                          <a:srgbClr val="990033"/>
                        </a:solidFill>
                        <a:latin typeface="Cambria Math"/>
                        <a:cs typeface="Arial" pitchFamily="34" charset="0"/>
                      </a:rPr>
                      <m:t>+</m:t>
                    </m:r>
                    <m:r>
                      <a:rPr lang="cs-CZ" sz="2200" b="0" i="1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2</m:t>
                    </m:r>
                    <m:r>
                      <a:rPr lang="cs-CZ" sz="2200" b="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∙</m:t>
                    </m:r>
                    <m:sSup>
                      <m:sSupPr>
                        <m:ctrlPr>
                          <a:rPr lang="cs-CZ" sz="22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200" b="0" i="1" smtClean="0">
                            <a:latin typeface="Cambria Math"/>
                            <a:cs typeface="Arial" pitchFamily="34" charset="0"/>
                          </a:rPr>
                          <m:t>7</m:t>
                        </m:r>
                      </m:e>
                      <m:sup>
                        <m:r>
                          <a:rPr lang="cs-CZ" sz="2200" i="1">
                            <a:latin typeface="Cambria Math"/>
                            <a:cs typeface="Arial" pitchFamily="34" charset="0"/>
                          </a:rPr>
                          <m:t>𝑥</m:t>
                        </m:r>
                        <m:r>
                          <a:rPr lang="cs-CZ" sz="2200" b="0" i="1" smtClean="0">
                            <a:latin typeface="Cambria Math"/>
                            <a:cs typeface="Arial" pitchFamily="34" charset="0"/>
                          </a:rPr>
                          <m:t>−1</m:t>
                        </m:r>
                      </m:sup>
                    </m:sSup>
                    <m:r>
                      <a:rPr lang="cs-CZ" sz="2200" i="1">
                        <a:latin typeface="Cambria Math"/>
                        <a:cs typeface="Arial" pitchFamily="34" charset="0"/>
                      </a:rPr>
                      <m:t>=</m:t>
                    </m:r>
                    <m:r>
                      <a:rPr lang="cs-CZ" sz="2200" b="0" i="1" smtClean="0">
                        <a:latin typeface="Cambria Math"/>
                        <a:cs typeface="Arial" pitchFamily="34" charset="0"/>
                      </a:rPr>
                      <m:t>345</m:t>
                    </m:r>
                  </m:oMath>
                </a14:m>
                <a:endParaRPr lang="cs-CZ" sz="2200" dirty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185972"/>
                <a:ext cx="8301608" cy="5339372"/>
              </a:xfrm>
              <a:blipFill rotWithShape="1">
                <a:blip r:embed="rId2"/>
                <a:stretch>
                  <a:fillRect l="-95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/>
              <p:cNvSpPr txBox="1"/>
              <p:nvPr/>
            </p:nvSpPr>
            <p:spPr>
              <a:xfrm>
                <a:off x="5373865" y="3515978"/>
                <a:ext cx="122608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US" sz="2200" b="0" i="1" smtClean="0">
                          <a:latin typeface="Cambria Math"/>
                          <a:ea typeface="Cambria Math"/>
                        </a:rPr>
                        <m:t>{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5</m:t>
                      </m:r>
                      <m:r>
                        <a:rPr lang="en-US" sz="2200" b="0" i="1" smtClean="0">
                          <a:latin typeface="Cambria Math"/>
                          <a:ea typeface="Cambria Math"/>
                        </a:rPr>
                        <m:t>}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73865" y="3515978"/>
                <a:ext cx="1226080" cy="430887"/>
              </a:xfrm>
              <a:prstGeom prst="rect">
                <a:avLst/>
              </a:prstGeom>
              <a:blipFill rotWithShape="1">
                <a:blip r:embed="rId3"/>
                <a:stretch>
                  <a:fillRect r="-1493" b="-2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2" name="Přímá spojnice 31"/>
          <p:cNvCxnSpPr/>
          <p:nvPr/>
        </p:nvCxnSpPr>
        <p:spPr>
          <a:xfrm>
            <a:off x="5470005" y="4010663"/>
            <a:ext cx="1046211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2375055" y="1958059"/>
                <a:ext cx="2712199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20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200" b="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sz="2200" b="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  <m:t>𝑥</m:t>
                          </m:r>
                        </m:sup>
                      </m:sSup>
                      <m:d>
                        <m:dPr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4−1</m:t>
                          </m:r>
                        </m:e>
                      </m:d>
                      <m:r>
                        <a:rPr lang="cs-CZ" sz="2200" b="0" i="1" smtClean="0">
                          <a:latin typeface="Cambria Math"/>
                        </a:rPr>
                        <m:t>=96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5055" y="1958059"/>
                <a:ext cx="2712199" cy="430887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ovéPole 33"/>
              <p:cNvSpPr txBox="1"/>
              <p:nvPr/>
            </p:nvSpPr>
            <p:spPr>
              <a:xfrm>
                <a:off x="2972761" y="2368308"/>
                <a:ext cx="1985748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sz="2200" b="0" i="1" smtClean="0">
                              <a:latin typeface="Cambria Math"/>
                            </a:rPr>
                            <m:t>𝑥</m:t>
                          </m:r>
                        </m:sup>
                      </m:sSup>
                      <m:r>
                        <a:rPr lang="cs-CZ" sz="2200" i="1" smtClean="0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3</m:t>
                      </m:r>
                      <m:r>
                        <a:rPr lang="cs-CZ" sz="2200" b="0" i="1" smtClean="0">
                          <a:latin typeface="Cambria Math"/>
                        </a:rPr>
                        <m:t>=96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34" name="TextovéPole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2761" y="2368308"/>
                <a:ext cx="1985748" cy="430887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/>
              <p:cNvSpPr txBox="1"/>
              <p:nvPr/>
            </p:nvSpPr>
            <p:spPr>
              <a:xfrm>
                <a:off x="4681921" y="2368307"/>
                <a:ext cx="754171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"/>
                          <m:ctrlPr>
                            <a:rPr lang="cs-CZ" sz="22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200" i="1">
                              <a:latin typeface="Cambria Math"/>
                            </a:rPr>
                            <m:t>:3</m:t>
                          </m:r>
                        </m:e>
                      </m:d>
                    </m:oMath>
                  </m:oMathPara>
                </a14:m>
                <a:endParaRPr lang="cs-CZ" sz="2200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1921" y="2368307"/>
                <a:ext cx="754171" cy="430887"/>
              </a:xfrm>
              <a:prstGeom prst="rect">
                <a:avLst/>
              </a:prstGeom>
              <a:blipFill rotWithShape="1">
                <a:blip r:embed="rId6"/>
                <a:stretch>
                  <a:fillRect l="-41935" t="-125714" r="-7258" b="-19571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/>
              <p:cNvSpPr txBox="1"/>
              <p:nvPr/>
            </p:nvSpPr>
            <p:spPr>
              <a:xfrm>
                <a:off x="3425703" y="2721139"/>
                <a:ext cx="1474773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cs-CZ"/>
                </a:defPPr>
                <a:lvl1pPr>
                  <a:defRPr sz="2200" i="1">
                    <a:latin typeface="Cambria Math"/>
                  </a:defRPr>
                </a:lvl1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>
                              <a:latin typeface="Cambria Math"/>
                            </a:rPr>
                            <m:t>𝑥</m:t>
                          </m:r>
                        </m:sup>
                      </m:sSup>
                      <m:r>
                        <a:rPr lang="cs-CZ">
                          <a:latin typeface="Cambria Math"/>
                        </a:rPr>
                        <m:t>=32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5703" y="2721139"/>
                <a:ext cx="1474773" cy="430887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/>
              <p:cNvSpPr txBox="1"/>
              <p:nvPr/>
            </p:nvSpPr>
            <p:spPr>
              <a:xfrm>
                <a:off x="3448207" y="3081245"/>
                <a:ext cx="1500269" cy="4347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200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sz="2200" b="0" i="1" smtClean="0">
                              <a:latin typeface="Cambria Math"/>
                            </a:rPr>
                            <m:t>𝑥</m:t>
                          </m:r>
                        </m:sup>
                      </m:sSup>
                      <m:r>
                        <a:rPr lang="cs-CZ" sz="22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2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200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5</m:t>
                          </m:r>
                        </m:sup>
                      </m:sSup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8207" y="3081245"/>
                <a:ext cx="1500269" cy="434734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ovéPole 42"/>
              <p:cNvSpPr txBox="1"/>
              <p:nvPr/>
            </p:nvSpPr>
            <p:spPr>
              <a:xfrm>
                <a:off x="3309606" y="3515979"/>
                <a:ext cx="164199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cs-CZ"/>
                </a:defPPr>
                <a:lvl1pPr>
                  <a:defRPr sz="2200" i="1">
                    <a:latin typeface="Cambria Math"/>
                  </a:defRPr>
                </a:lvl1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smtClean="0"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</a:rPr>
                        <m:t>5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3" name="TextovéPole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09606" y="3515979"/>
                <a:ext cx="1641990" cy="430887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Ovál 43"/>
          <p:cNvSpPr/>
          <p:nvPr/>
        </p:nvSpPr>
        <p:spPr>
          <a:xfrm>
            <a:off x="3619113" y="3152026"/>
            <a:ext cx="346522" cy="419663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vál 44"/>
          <p:cNvSpPr/>
          <p:nvPr/>
        </p:nvSpPr>
        <p:spPr>
          <a:xfrm>
            <a:off x="4279706" y="3152026"/>
            <a:ext cx="346522" cy="419663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6" name="Přímá spojnice se šipkou 45"/>
          <p:cNvCxnSpPr/>
          <p:nvPr/>
        </p:nvCxnSpPr>
        <p:spPr>
          <a:xfrm>
            <a:off x="2972761" y="3298612"/>
            <a:ext cx="608500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Přímá spojnice se šipkou 46"/>
          <p:cNvCxnSpPr/>
          <p:nvPr/>
        </p:nvCxnSpPr>
        <p:spPr>
          <a:xfrm>
            <a:off x="4647346" y="3753377"/>
            <a:ext cx="608500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Čárový popisek 2 47"/>
              <p:cNvSpPr/>
              <p:nvPr/>
            </p:nvSpPr>
            <p:spPr>
              <a:xfrm>
                <a:off x="5788425" y="1863146"/>
                <a:ext cx="2637587" cy="667239"/>
              </a:xfrm>
              <a:prstGeom prst="borderCallout2">
                <a:avLst>
                  <a:gd name="adj1" fmla="val 24936"/>
                  <a:gd name="adj2" fmla="val -571"/>
                  <a:gd name="adj3" fmla="val 12421"/>
                  <a:gd name="adj4" fmla="val -37967"/>
                  <a:gd name="adj5" fmla="val 20942"/>
                  <a:gd name="adj6" fmla="val -90830"/>
                </a:avLst>
              </a:prstGeom>
              <a:ln>
                <a:solidFill>
                  <a:srgbClr val="990033"/>
                </a:solidFill>
                <a:headEnd type="none" w="med" len="med"/>
                <a:tailEnd type="triangle" w="med" len="med"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200" i="1" smtClean="0">
                              <a:latin typeface="Cambria Math"/>
                              <a:cs typeface="Arial" pitchFamily="34" charset="0"/>
                            </a:rPr>
                          </m:ctrlPr>
                        </m:sSupPr>
                        <m:e>
                          <m:r>
                            <a:rPr lang="cs-CZ" sz="2200" b="0" i="1" smtClean="0">
                              <a:latin typeface="Cambria Math"/>
                              <a:cs typeface="Arial" pitchFamily="34" charset="0"/>
                            </a:rPr>
                            <m:t>2</m:t>
                          </m:r>
                        </m:e>
                        <m:sup>
                          <m:r>
                            <a:rPr lang="cs-CZ" sz="2200" b="0" i="1" smtClean="0">
                              <a:latin typeface="Cambria Math"/>
                              <a:cs typeface="Arial" pitchFamily="34" charset="0"/>
                            </a:rPr>
                            <m:t>𝑥</m:t>
                          </m:r>
                          <m:r>
                            <a:rPr lang="cs-CZ" sz="2200" b="0" i="1" smtClean="0">
                              <a:latin typeface="Cambria Math"/>
                              <a:cs typeface="Arial" pitchFamily="34" charset="0"/>
                            </a:rPr>
                            <m:t>+2</m:t>
                          </m:r>
                        </m:sup>
                      </m:sSup>
                      <m:r>
                        <a:rPr lang="cs-CZ" sz="2200" b="0" i="1" smtClean="0">
                          <a:latin typeface="Cambria Math"/>
                          <a:cs typeface="Arial" pitchFamily="34" charset="0"/>
                        </a:rPr>
                        <m:t>:</m:t>
                      </m:r>
                      <m:sSup>
                        <m:sSupPr>
                          <m:ctrlPr>
                            <a:rPr lang="cs-CZ" sz="2200" b="0" i="1" smtClean="0">
                              <a:solidFill>
                                <a:srgbClr val="00B0F0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sSupPr>
                        <m:e>
                          <m:r>
                            <a:rPr lang="cs-CZ" sz="2200" b="0" i="1" smtClean="0">
                              <a:solidFill>
                                <a:srgbClr val="00B0F0"/>
                              </a:solidFill>
                              <a:latin typeface="Cambria Math"/>
                              <a:cs typeface="Arial" pitchFamily="34" charset="0"/>
                            </a:rPr>
                            <m:t>2</m:t>
                          </m:r>
                        </m:e>
                        <m:sup>
                          <m:r>
                            <a:rPr lang="cs-CZ" sz="2200" b="0" i="1" smtClean="0">
                              <a:solidFill>
                                <a:srgbClr val="00B0F0"/>
                              </a:solidFill>
                              <a:latin typeface="Cambria Math"/>
                              <a:cs typeface="Arial" pitchFamily="34" charset="0"/>
                            </a:rPr>
                            <m:t>𝑥</m:t>
                          </m:r>
                        </m:sup>
                      </m:sSup>
                      <m:r>
                        <a:rPr lang="cs-CZ" sz="2200" b="0" i="1" smtClean="0">
                          <a:latin typeface="Cambria Math"/>
                          <a:cs typeface="Arial" pitchFamily="34" charset="0"/>
                        </a:rPr>
                        <m:t>=</m:t>
                      </m:r>
                      <m:sSup>
                        <m:sSupPr>
                          <m:ctrlPr>
                            <a:rPr lang="cs-CZ" sz="2200" b="0" i="1" smtClean="0">
                              <a:latin typeface="Cambria Math"/>
                              <a:cs typeface="Arial" pitchFamily="34" charset="0"/>
                            </a:rPr>
                          </m:ctrlPr>
                        </m:sSupPr>
                        <m:e>
                          <m:r>
                            <a:rPr lang="cs-CZ" sz="2200" b="0" i="1" smtClean="0">
                              <a:latin typeface="Cambria Math"/>
                              <a:cs typeface="Arial" pitchFamily="34" charset="0"/>
                            </a:rPr>
                            <m:t>2</m:t>
                          </m:r>
                        </m:e>
                        <m:sup>
                          <m:r>
                            <a:rPr lang="cs-CZ" sz="2200" b="0" i="1" smtClean="0">
                              <a:latin typeface="Cambria Math"/>
                              <a:cs typeface="Arial" pitchFamily="34" charset="0"/>
                            </a:rPr>
                            <m:t>2</m:t>
                          </m:r>
                        </m:sup>
                      </m:sSup>
                      <m:r>
                        <a:rPr lang="cs-CZ" sz="2200" b="0" i="0" smtClean="0">
                          <a:latin typeface="Cambria Math"/>
                          <a:cs typeface="Arial" pitchFamily="34" charset="0"/>
                        </a:rPr>
                        <m:t>=4</m:t>
                      </m:r>
                    </m:oMath>
                  </m:oMathPara>
                </a14:m>
                <a:endParaRPr lang="cs-CZ" sz="22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48" name="Čárový popisek 2 4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88425" y="1863146"/>
                <a:ext cx="2637587" cy="667239"/>
              </a:xfrm>
              <a:prstGeom prst="borderCallout2">
                <a:avLst>
                  <a:gd name="adj1" fmla="val 24936"/>
                  <a:gd name="adj2" fmla="val -571"/>
                  <a:gd name="adj3" fmla="val 12421"/>
                  <a:gd name="adj4" fmla="val -37967"/>
                  <a:gd name="adj5" fmla="val 20942"/>
                  <a:gd name="adj6" fmla="val -90830"/>
                </a:avLst>
              </a:prstGeom>
              <a:blipFill rotWithShape="1">
                <a:blip r:embed="rId10"/>
                <a:stretch>
                  <a:fillRect/>
                </a:stretch>
              </a:blipFill>
              <a:ln>
                <a:solidFill>
                  <a:srgbClr val="990033"/>
                </a:solidFill>
                <a:headEnd type="none" w="med" len="med"/>
                <a:tailEnd type="triangle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Čárový popisek 2 48"/>
              <p:cNvSpPr/>
              <p:nvPr/>
            </p:nvSpPr>
            <p:spPr>
              <a:xfrm>
                <a:off x="5777772" y="2636706"/>
                <a:ext cx="2637587" cy="599755"/>
              </a:xfrm>
              <a:prstGeom prst="borderCallout2">
                <a:avLst>
                  <a:gd name="adj1" fmla="val 24936"/>
                  <a:gd name="adj2" fmla="val -571"/>
                  <a:gd name="adj3" fmla="val -48878"/>
                  <a:gd name="adj4" fmla="val -11023"/>
                  <a:gd name="adj5" fmla="val -51684"/>
                  <a:gd name="adj6" fmla="val -71151"/>
                </a:avLst>
              </a:prstGeom>
              <a:ln>
                <a:solidFill>
                  <a:srgbClr val="92D050"/>
                </a:solidFill>
                <a:headEnd type="none" w="med" len="med"/>
                <a:tailEnd type="triangle" w="med" len="med"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200" i="1" smtClean="0">
                              <a:latin typeface="Cambria Math"/>
                              <a:cs typeface="Arial" pitchFamily="34" charset="0"/>
                            </a:rPr>
                          </m:ctrlPr>
                        </m:sSupPr>
                        <m:e>
                          <m:r>
                            <a:rPr lang="cs-CZ" sz="2200" b="0" i="1" smtClean="0">
                              <a:latin typeface="Cambria Math"/>
                              <a:cs typeface="Arial" pitchFamily="34" charset="0"/>
                            </a:rPr>
                            <m:t>2</m:t>
                          </m:r>
                        </m:e>
                        <m:sup>
                          <m:r>
                            <a:rPr lang="cs-CZ" sz="2200" b="0" i="1" smtClean="0">
                              <a:latin typeface="Cambria Math"/>
                              <a:cs typeface="Arial" pitchFamily="34" charset="0"/>
                            </a:rPr>
                            <m:t>𝑥</m:t>
                          </m:r>
                        </m:sup>
                      </m:sSup>
                      <m:r>
                        <a:rPr lang="cs-CZ" sz="2200" b="0" i="1" smtClean="0">
                          <a:latin typeface="Cambria Math"/>
                          <a:cs typeface="Arial" pitchFamily="34" charset="0"/>
                        </a:rPr>
                        <m:t>:</m:t>
                      </m:r>
                      <m:sSup>
                        <m:sSupPr>
                          <m:ctrlPr>
                            <a:rPr lang="cs-CZ" sz="2200" b="0" i="1" smtClean="0">
                              <a:solidFill>
                                <a:srgbClr val="00B0F0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sSupPr>
                        <m:e>
                          <m:r>
                            <a:rPr lang="cs-CZ" sz="2200" b="0" i="1" smtClean="0">
                              <a:solidFill>
                                <a:srgbClr val="00B0F0"/>
                              </a:solidFill>
                              <a:latin typeface="Cambria Math"/>
                              <a:cs typeface="Arial" pitchFamily="34" charset="0"/>
                            </a:rPr>
                            <m:t>2</m:t>
                          </m:r>
                        </m:e>
                        <m:sup>
                          <m:r>
                            <a:rPr lang="cs-CZ" sz="2200" b="0" i="1" smtClean="0">
                              <a:solidFill>
                                <a:srgbClr val="00B0F0"/>
                              </a:solidFill>
                              <a:latin typeface="Cambria Math"/>
                              <a:cs typeface="Arial" pitchFamily="34" charset="0"/>
                            </a:rPr>
                            <m:t>𝑥</m:t>
                          </m:r>
                        </m:sup>
                      </m:sSup>
                      <m:r>
                        <a:rPr lang="cs-CZ" sz="2200" b="0" i="1" smtClean="0">
                          <a:latin typeface="Cambria Math"/>
                          <a:cs typeface="Arial" pitchFamily="34" charset="0"/>
                        </a:rPr>
                        <m:t>=</m:t>
                      </m:r>
                      <m:sSup>
                        <m:sSupPr>
                          <m:ctrlPr>
                            <a:rPr lang="cs-CZ" sz="2200" b="0" i="1" smtClean="0">
                              <a:latin typeface="Cambria Math"/>
                              <a:cs typeface="Arial" pitchFamily="34" charset="0"/>
                            </a:rPr>
                          </m:ctrlPr>
                        </m:sSupPr>
                        <m:e>
                          <m:r>
                            <a:rPr lang="cs-CZ" sz="2200" b="0" i="1" smtClean="0">
                              <a:latin typeface="Cambria Math"/>
                              <a:cs typeface="Arial" pitchFamily="34" charset="0"/>
                            </a:rPr>
                            <m:t>2</m:t>
                          </m:r>
                        </m:e>
                        <m:sup>
                          <m:r>
                            <a:rPr lang="cs-CZ" sz="2200" b="0" i="1" smtClean="0">
                              <a:latin typeface="Cambria Math"/>
                              <a:cs typeface="Arial" pitchFamily="34" charset="0"/>
                            </a:rPr>
                            <m:t>0</m:t>
                          </m:r>
                        </m:sup>
                      </m:sSup>
                      <m:r>
                        <a:rPr lang="cs-CZ" sz="2200" b="0" i="1" smtClean="0">
                          <a:latin typeface="Cambria Math"/>
                          <a:cs typeface="Arial" pitchFamily="34" charset="0"/>
                        </a:rPr>
                        <m:t>=1</m:t>
                      </m:r>
                    </m:oMath>
                  </m:oMathPara>
                </a14:m>
                <a:endParaRPr lang="cs-CZ" sz="22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49" name="Čárový popisek 2 4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77772" y="2636706"/>
                <a:ext cx="2637587" cy="599755"/>
              </a:xfrm>
              <a:prstGeom prst="borderCallout2">
                <a:avLst>
                  <a:gd name="adj1" fmla="val 24936"/>
                  <a:gd name="adj2" fmla="val -571"/>
                  <a:gd name="adj3" fmla="val -48878"/>
                  <a:gd name="adj4" fmla="val -11023"/>
                  <a:gd name="adj5" fmla="val -51684"/>
                  <a:gd name="adj6" fmla="val -71151"/>
                </a:avLst>
              </a:prstGeom>
              <a:blipFill rotWithShape="1">
                <a:blip r:embed="rId11"/>
                <a:stretch>
                  <a:fillRect/>
                </a:stretch>
              </a:blipFill>
              <a:ln>
                <a:solidFill>
                  <a:srgbClr val="92D050"/>
                </a:solidFill>
                <a:headEnd type="none" w="med" len="med"/>
                <a:tailEnd type="triangle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Ovál 49"/>
          <p:cNvSpPr/>
          <p:nvPr/>
        </p:nvSpPr>
        <p:spPr>
          <a:xfrm>
            <a:off x="3196195" y="2025224"/>
            <a:ext cx="252012" cy="343085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vál 50"/>
          <p:cNvSpPr/>
          <p:nvPr/>
        </p:nvSpPr>
        <p:spPr>
          <a:xfrm>
            <a:off x="3642436" y="2001825"/>
            <a:ext cx="284034" cy="366484"/>
          </a:xfrm>
          <a:prstGeom prst="ellipse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92D05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2913975" y="4362603"/>
                <a:ext cx="2863797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20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200" b="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  <m:t>7</m:t>
                          </m:r>
                        </m:e>
                        <m:sup>
                          <m:r>
                            <a:rPr lang="cs-CZ" sz="2200" b="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  <m:t>𝑥</m:t>
                          </m:r>
                          <m:r>
                            <a:rPr lang="cs-CZ" sz="2200" b="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  <m:t>−1</m:t>
                          </m:r>
                        </m:sup>
                      </m:sSup>
                      <m:d>
                        <m:dPr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343+2</m:t>
                          </m:r>
                        </m:e>
                      </m:d>
                      <m:r>
                        <a:rPr lang="cs-CZ" sz="2200" b="0" i="1" smtClean="0">
                          <a:latin typeface="Cambria Math"/>
                        </a:rPr>
                        <m:t>=345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3975" y="4362603"/>
                <a:ext cx="2863797" cy="430887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Čárový popisek 2 23"/>
              <p:cNvSpPr/>
              <p:nvPr/>
            </p:nvSpPr>
            <p:spPr>
              <a:xfrm>
                <a:off x="5788425" y="4244426"/>
                <a:ext cx="2960039" cy="667239"/>
              </a:xfrm>
              <a:prstGeom prst="borderCallout2">
                <a:avLst>
                  <a:gd name="adj1" fmla="val 24936"/>
                  <a:gd name="adj2" fmla="val -571"/>
                  <a:gd name="adj3" fmla="val 12421"/>
                  <a:gd name="adj4" fmla="val -37967"/>
                  <a:gd name="adj5" fmla="val 45125"/>
                  <a:gd name="adj6" fmla="val -52203"/>
                </a:avLst>
              </a:prstGeom>
              <a:ln>
                <a:solidFill>
                  <a:srgbClr val="990033"/>
                </a:solidFill>
                <a:headEnd type="none" w="med" len="med"/>
                <a:tailEnd type="triangle" w="med" len="med"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200" i="1" smtClean="0">
                              <a:latin typeface="Cambria Math"/>
                              <a:cs typeface="Arial" pitchFamily="34" charset="0"/>
                            </a:rPr>
                          </m:ctrlPr>
                        </m:sSupPr>
                        <m:e>
                          <m:r>
                            <a:rPr lang="cs-CZ" sz="2200" b="0" i="1" smtClean="0">
                              <a:latin typeface="Cambria Math"/>
                              <a:cs typeface="Arial" pitchFamily="34" charset="0"/>
                            </a:rPr>
                            <m:t>7</m:t>
                          </m:r>
                        </m:e>
                        <m:sup>
                          <m:r>
                            <a:rPr lang="cs-CZ" sz="2200" b="0" i="1" smtClean="0">
                              <a:latin typeface="Cambria Math"/>
                              <a:cs typeface="Arial" pitchFamily="34" charset="0"/>
                            </a:rPr>
                            <m:t>𝑥</m:t>
                          </m:r>
                          <m:r>
                            <a:rPr lang="cs-CZ" sz="2200" b="0" i="1" smtClean="0">
                              <a:latin typeface="Cambria Math"/>
                              <a:cs typeface="Arial" pitchFamily="34" charset="0"/>
                            </a:rPr>
                            <m:t>+2</m:t>
                          </m:r>
                        </m:sup>
                      </m:sSup>
                      <m:r>
                        <a:rPr lang="cs-CZ" sz="2200" b="0" i="1" smtClean="0">
                          <a:latin typeface="Cambria Math"/>
                          <a:cs typeface="Arial" pitchFamily="34" charset="0"/>
                        </a:rPr>
                        <m:t>:</m:t>
                      </m:r>
                      <m:sSup>
                        <m:sSupPr>
                          <m:ctrlPr>
                            <a:rPr lang="cs-CZ" sz="2200" b="0" i="1" smtClean="0">
                              <a:solidFill>
                                <a:srgbClr val="00B0F0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sSupPr>
                        <m:e>
                          <m:r>
                            <a:rPr lang="cs-CZ" sz="2200" b="0" i="1" smtClean="0">
                              <a:solidFill>
                                <a:srgbClr val="00B0F0"/>
                              </a:solidFill>
                              <a:latin typeface="Cambria Math"/>
                              <a:cs typeface="Arial" pitchFamily="34" charset="0"/>
                            </a:rPr>
                            <m:t>7</m:t>
                          </m:r>
                        </m:e>
                        <m:sup>
                          <m:r>
                            <a:rPr lang="cs-CZ" sz="2200" b="0" i="1" smtClean="0">
                              <a:solidFill>
                                <a:srgbClr val="00B0F0"/>
                              </a:solidFill>
                              <a:latin typeface="Cambria Math"/>
                              <a:cs typeface="Arial" pitchFamily="34" charset="0"/>
                            </a:rPr>
                            <m:t>𝑥</m:t>
                          </m:r>
                          <m:r>
                            <a:rPr lang="cs-CZ" sz="2200" b="0" i="1" smtClean="0">
                              <a:solidFill>
                                <a:srgbClr val="00B0F0"/>
                              </a:solidFill>
                              <a:latin typeface="Cambria Math"/>
                              <a:cs typeface="Arial" pitchFamily="34" charset="0"/>
                            </a:rPr>
                            <m:t>−1</m:t>
                          </m:r>
                        </m:sup>
                      </m:sSup>
                      <m:r>
                        <a:rPr lang="cs-CZ" sz="2200" b="0" i="1" smtClean="0">
                          <a:latin typeface="Cambria Math"/>
                          <a:cs typeface="Arial" pitchFamily="34" charset="0"/>
                        </a:rPr>
                        <m:t>=</m:t>
                      </m:r>
                      <m:sSup>
                        <m:sSupPr>
                          <m:ctrlPr>
                            <a:rPr lang="cs-CZ" sz="2200" b="0" i="1" smtClean="0">
                              <a:latin typeface="Cambria Math"/>
                              <a:cs typeface="Arial" pitchFamily="34" charset="0"/>
                            </a:rPr>
                          </m:ctrlPr>
                        </m:sSupPr>
                        <m:e>
                          <m:r>
                            <a:rPr lang="cs-CZ" sz="2200" b="0" i="1" smtClean="0">
                              <a:latin typeface="Cambria Math"/>
                              <a:cs typeface="Arial" pitchFamily="34" charset="0"/>
                            </a:rPr>
                            <m:t>7</m:t>
                          </m:r>
                        </m:e>
                        <m:sup>
                          <m:r>
                            <a:rPr lang="cs-CZ" sz="2200" b="0" i="1" smtClean="0">
                              <a:latin typeface="Cambria Math"/>
                              <a:cs typeface="Arial" pitchFamily="34" charset="0"/>
                            </a:rPr>
                            <m:t>3</m:t>
                          </m:r>
                        </m:sup>
                      </m:sSup>
                      <m:r>
                        <a:rPr lang="cs-CZ" sz="2200" b="0" i="0" smtClean="0">
                          <a:latin typeface="Cambria Math"/>
                          <a:cs typeface="Arial" pitchFamily="34" charset="0"/>
                        </a:rPr>
                        <m:t>=343</m:t>
                      </m:r>
                    </m:oMath>
                  </m:oMathPara>
                </a14:m>
                <a:endParaRPr lang="cs-CZ" sz="22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4" name="Čárový popisek 2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88425" y="4244426"/>
                <a:ext cx="2960039" cy="667239"/>
              </a:xfrm>
              <a:prstGeom prst="borderCallout2">
                <a:avLst>
                  <a:gd name="adj1" fmla="val 24936"/>
                  <a:gd name="adj2" fmla="val -571"/>
                  <a:gd name="adj3" fmla="val 12421"/>
                  <a:gd name="adj4" fmla="val -37967"/>
                  <a:gd name="adj5" fmla="val 45125"/>
                  <a:gd name="adj6" fmla="val -52203"/>
                </a:avLst>
              </a:prstGeom>
              <a:blipFill rotWithShape="1">
                <a:blip r:embed="rId13"/>
                <a:stretch>
                  <a:fillRect/>
                </a:stretch>
              </a:blipFill>
              <a:ln>
                <a:solidFill>
                  <a:srgbClr val="990033"/>
                </a:solidFill>
                <a:headEnd type="none" w="med" len="med"/>
                <a:tailEnd type="triangle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Čárový popisek 2 24"/>
              <p:cNvSpPr/>
              <p:nvPr/>
            </p:nvSpPr>
            <p:spPr>
              <a:xfrm>
                <a:off x="5436093" y="5013176"/>
                <a:ext cx="3312372" cy="599755"/>
              </a:xfrm>
              <a:prstGeom prst="borderCallout2">
                <a:avLst>
                  <a:gd name="adj1" fmla="val 24936"/>
                  <a:gd name="adj2" fmla="val -571"/>
                  <a:gd name="adj3" fmla="val -45290"/>
                  <a:gd name="adj4" fmla="val -4601"/>
                  <a:gd name="adj5" fmla="val -46303"/>
                  <a:gd name="adj6" fmla="val -21347"/>
                </a:avLst>
              </a:prstGeom>
              <a:ln>
                <a:solidFill>
                  <a:srgbClr val="92D050"/>
                </a:solidFill>
                <a:headEnd type="none" w="med" len="med"/>
                <a:tailEnd type="triangle" w="med" len="med"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200" i="1" smtClean="0">
                              <a:latin typeface="Cambria Math"/>
                              <a:cs typeface="Arial" pitchFamily="34" charset="0"/>
                            </a:rPr>
                          </m:ctrlPr>
                        </m:sSupPr>
                        <m:e>
                          <m:r>
                            <a:rPr lang="cs-CZ" sz="2200" b="0" i="1" smtClean="0">
                              <a:latin typeface="Cambria Math"/>
                              <a:cs typeface="Arial" pitchFamily="34" charset="0"/>
                            </a:rPr>
                            <m:t>2</m:t>
                          </m:r>
                          <m:r>
                            <a:rPr lang="cs-CZ" sz="22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∙</m:t>
                          </m:r>
                          <m:r>
                            <a:rPr lang="cs-CZ" sz="2200" b="0" i="1" smtClean="0">
                              <a:latin typeface="Cambria Math"/>
                              <a:cs typeface="Arial" pitchFamily="34" charset="0"/>
                            </a:rPr>
                            <m:t>7</m:t>
                          </m:r>
                        </m:e>
                        <m:sup>
                          <m:r>
                            <a:rPr lang="cs-CZ" sz="2200" b="0" i="1" smtClean="0">
                              <a:latin typeface="Cambria Math"/>
                              <a:cs typeface="Arial" pitchFamily="34" charset="0"/>
                            </a:rPr>
                            <m:t>𝑥</m:t>
                          </m:r>
                          <m:r>
                            <a:rPr lang="cs-CZ" sz="2200" b="0" i="1" smtClean="0">
                              <a:latin typeface="Cambria Math"/>
                              <a:cs typeface="Arial" pitchFamily="34" charset="0"/>
                            </a:rPr>
                            <m:t>−1</m:t>
                          </m:r>
                        </m:sup>
                      </m:sSup>
                      <m:r>
                        <a:rPr lang="cs-CZ" sz="2200" b="0" i="1" smtClean="0">
                          <a:latin typeface="Cambria Math"/>
                          <a:cs typeface="Arial" pitchFamily="34" charset="0"/>
                        </a:rPr>
                        <m:t>:</m:t>
                      </m:r>
                      <m:sSup>
                        <m:sSupPr>
                          <m:ctrlPr>
                            <a:rPr lang="cs-CZ" sz="2200" b="0" i="1" smtClean="0">
                              <a:solidFill>
                                <a:srgbClr val="00B0F0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sSupPr>
                        <m:e>
                          <m:r>
                            <a:rPr lang="cs-CZ" sz="2200" b="0" i="1" smtClean="0">
                              <a:solidFill>
                                <a:srgbClr val="00B0F0"/>
                              </a:solidFill>
                              <a:latin typeface="Cambria Math"/>
                              <a:cs typeface="Arial" pitchFamily="34" charset="0"/>
                            </a:rPr>
                            <m:t>7</m:t>
                          </m:r>
                        </m:e>
                        <m:sup>
                          <m:r>
                            <a:rPr lang="cs-CZ" sz="2200" b="0" i="1" smtClean="0">
                              <a:solidFill>
                                <a:srgbClr val="00B0F0"/>
                              </a:solidFill>
                              <a:latin typeface="Cambria Math"/>
                              <a:cs typeface="Arial" pitchFamily="34" charset="0"/>
                            </a:rPr>
                            <m:t>𝑥</m:t>
                          </m:r>
                          <m:r>
                            <a:rPr lang="cs-CZ" sz="2200" b="0" i="1" smtClean="0">
                              <a:solidFill>
                                <a:srgbClr val="00B0F0"/>
                              </a:solidFill>
                              <a:latin typeface="Cambria Math"/>
                              <a:cs typeface="Arial" pitchFamily="34" charset="0"/>
                            </a:rPr>
                            <m:t>−1</m:t>
                          </m:r>
                        </m:sup>
                      </m:sSup>
                      <m:r>
                        <a:rPr lang="cs-CZ" sz="2200" b="0" i="1" smtClean="0">
                          <a:latin typeface="Cambria Math"/>
                          <a:cs typeface="Arial" pitchFamily="34" charset="0"/>
                        </a:rPr>
                        <m:t>=</m:t>
                      </m:r>
                      <m:sSup>
                        <m:sSupPr>
                          <m:ctrlPr>
                            <a:rPr lang="cs-CZ" sz="2200" b="0" i="1" smtClean="0">
                              <a:latin typeface="Cambria Math"/>
                              <a:cs typeface="Arial" pitchFamily="34" charset="0"/>
                            </a:rPr>
                          </m:ctrlPr>
                        </m:sSupPr>
                        <m:e>
                          <m:r>
                            <a:rPr lang="cs-CZ" sz="2200" b="0" i="1" smtClean="0">
                              <a:latin typeface="Cambria Math"/>
                              <a:cs typeface="Arial" pitchFamily="34" charset="0"/>
                            </a:rPr>
                            <m:t>2</m:t>
                          </m:r>
                          <m:r>
                            <a:rPr lang="cs-CZ" sz="22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∙</m:t>
                          </m:r>
                          <m:r>
                            <a:rPr lang="cs-CZ" sz="2200" b="0" i="1" smtClean="0">
                              <a:latin typeface="Cambria Math"/>
                              <a:cs typeface="Arial" pitchFamily="34" charset="0"/>
                            </a:rPr>
                            <m:t>7</m:t>
                          </m:r>
                        </m:e>
                        <m:sup>
                          <m:r>
                            <a:rPr lang="cs-CZ" sz="2200" b="0" i="1" smtClean="0">
                              <a:latin typeface="Cambria Math"/>
                              <a:cs typeface="Arial" pitchFamily="34" charset="0"/>
                            </a:rPr>
                            <m:t>0</m:t>
                          </m:r>
                        </m:sup>
                      </m:sSup>
                      <m:r>
                        <a:rPr lang="cs-CZ" sz="2200" b="0" i="1" smtClean="0">
                          <a:latin typeface="Cambria Math"/>
                          <a:cs typeface="Arial" pitchFamily="34" charset="0"/>
                        </a:rPr>
                        <m:t>=2</m:t>
                      </m:r>
                    </m:oMath>
                  </m:oMathPara>
                </a14:m>
                <a:endParaRPr lang="cs-CZ" sz="22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5" name="Čárový popisek 2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36093" y="5013176"/>
                <a:ext cx="3312372" cy="599755"/>
              </a:xfrm>
              <a:prstGeom prst="borderCallout2">
                <a:avLst>
                  <a:gd name="adj1" fmla="val 24936"/>
                  <a:gd name="adj2" fmla="val -571"/>
                  <a:gd name="adj3" fmla="val -45290"/>
                  <a:gd name="adj4" fmla="val -4601"/>
                  <a:gd name="adj5" fmla="val -46303"/>
                  <a:gd name="adj6" fmla="val -21347"/>
                </a:avLst>
              </a:prstGeom>
              <a:blipFill rotWithShape="1">
                <a:blip r:embed="rId14"/>
                <a:stretch>
                  <a:fillRect/>
                </a:stretch>
              </a:blipFill>
              <a:ln>
                <a:solidFill>
                  <a:srgbClr val="92D050"/>
                </a:solidFill>
                <a:headEnd type="none" w="med" len="med"/>
                <a:tailEnd type="triangle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1890302" y="4777718"/>
                <a:ext cx="2863797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20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7</m:t>
                          </m:r>
                        </m:e>
                        <m:sup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𝑥</m:t>
                          </m:r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−1</m:t>
                          </m:r>
                        </m:sup>
                      </m:sSup>
                      <m:r>
                        <a:rPr lang="cs-CZ" sz="2200" b="0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∙345</m:t>
                      </m:r>
                      <m:r>
                        <a:rPr lang="cs-CZ" sz="2200" b="0" i="1" smtClean="0">
                          <a:latin typeface="Cambria Math"/>
                        </a:rPr>
                        <m:t>=345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90302" y="4777718"/>
                <a:ext cx="2863797" cy="430887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4473275" y="4781717"/>
                <a:ext cx="962817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"/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200" i="1">
                              <a:latin typeface="Cambria Math"/>
                            </a:rPr>
                            <m:t>:3</m:t>
                          </m:r>
                          <m:r>
                            <a:rPr lang="cs-CZ" sz="2200" b="0" i="1" smtClean="0">
                              <a:latin typeface="Cambria Math"/>
                            </a:rPr>
                            <m:t>45</m:t>
                          </m:r>
                        </m:e>
                      </m:d>
                    </m:oMath>
                  </m:oMathPara>
                </a14:m>
                <a:endParaRPr lang="cs-CZ" sz="2200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3275" y="4781717"/>
                <a:ext cx="962817" cy="430887"/>
              </a:xfrm>
              <a:prstGeom prst="rect">
                <a:avLst/>
              </a:prstGeom>
              <a:blipFill rotWithShape="1">
                <a:blip r:embed="rId16"/>
                <a:stretch>
                  <a:fillRect l="-38608" t="-123944" b="-19154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2267743" y="5097609"/>
                <a:ext cx="2486355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20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7</m:t>
                          </m:r>
                        </m:e>
                        <m:sup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𝑥</m:t>
                          </m:r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−1</m:t>
                          </m:r>
                        </m:sup>
                      </m:sSup>
                      <m:r>
                        <a:rPr lang="cs-CZ" sz="2200" b="0" i="1" smtClean="0">
                          <a:latin typeface="Cambria Math"/>
                        </a:rPr>
                        <m:t>=1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7743" y="5097609"/>
                <a:ext cx="2486355" cy="430887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/>
              <p:nvPr/>
            </p:nvSpPr>
            <p:spPr>
              <a:xfrm>
                <a:off x="2760266" y="5418534"/>
                <a:ext cx="1561138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20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200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7</m:t>
                          </m:r>
                        </m:e>
                        <m:sup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𝑥</m:t>
                          </m:r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−1</m:t>
                          </m:r>
                        </m:sup>
                      </m:sSup>
                      <m:r>
                        <a:rPr lang="cs-CZ" sz="22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2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200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7</m:t>
                          </m:r>
                        </m:e>
                        <m:sup>
                          <m:r>
                            <a:rPr lang="cs-CZ" sz="2200" b="0" i="1" smtClean="0">
                              <a:latin typeface="Cambria Math"/>
                            </a:rPr>
                            <m:t>0</m:t>
                          </m:r>
                        </m:sup>
                      </m:sSup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0266" y="5418534"/>
                <a:ext cx="1561138" cy="430887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Ovál 29"/>
          <p:cNvSpPr/>
          <p:nvPr/>
        </p:nvSpPr>
        <p:spPr>
          <a:xfrm>
            <a:off x="3731154" y="5403098"/>
            <a:ext cx="346522" cy="419663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vál 32"/>
          <p:cNvSpPr/>
          <p:nvPr/>
        </p:nvSpPr>
        <p:spPr>
          <a:xfrm>
            <a:off x="2825137" y="5408711"/>
            <a:ext cx="346522" cy="419663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6" name="Přímá spojnice se šipkou 35"/>
          <p:cNvCxnSpPr/>
          <p:nvPr/>
        </p:nvCxnSpPr>
        <p:spPr>
          <a:xfrm>
            <a:off x="2070805" y="6005810"/>
            <a:ext cx="608500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ovéPole 36"/>
              <p:cNvSpPr txBox="1"/>
              <p:nvPr/>
            </p:nvSpPr>
            <p:spPr>
              <a:xfrm>
                <a:off x="2675665" y="5785899"/>
                <a:ext cx="164199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cs-CZ"/>
                </a:defPPr>
                <a:lvl1pPr>
                  <a:defRPr sz="2200" i="1">
                    <a:latin typeface="Cambria Math"/>
                  </a:defRPr>
                </a:lvl1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−1</m:t>
                      </m:r>
                      <m:r>
                        <a:rPr lang="cs-CZ" smtClean="0"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</a:rPr>
                        <m:t>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7" name="TextovéPole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75665" y="5785899"/>
                <a:ext cx="1641990" cy="430887"/>
              </a:xfrm>
              <a:prstGeom prst="rect">
                <a:avLst/>
              </a:prstGeom>
              <a:blipFill rotWithShape="1"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/>
              <p:cNvSpPr txBox="1"/>
              <p:nvPr/>
            </p:nvSpPr>
            <p:spPr>
              <a:xfrm>
                <a:off x="2883568" y="6093296"/>
                <a:ext cx="164199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cs-CZ"/>
                </a:defPPr>
                <a:lvl1pPr>
                  <a:defRPr sz="2200" i="1">
                    <a:latin typeface="Cambria Math"/>
                  </a:defRPr>
                </a:lvl1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smtClean="0"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</a:rPr>
                        <m:t>1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83568" y="6093296"/>
                <a:ext cx="1641990" cy="430887"/>
              </a:xfrm>
              <a:prstGeom prst="rect">
                <a:avLst/>
              </a:prstGeom>
              <a:blipFill rotWithShape="1"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9" name="Přímá spojnice se šipkou 38"/>
          <p:cNvCxnSpPr/>
          <p:nvPr/>
        </p:nvCxnSpPr>
        <p:spPr>
          <a:xfrm>
            <a:off x="4253115" y="6308739"/>
            <a:ext cx="608500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ovéPole 52"/>
              <p:cNvSpPr txBox="1"/>
              <p:nvPr/>
            </p:nvSpPr>
            <p:spPr>
              <a:xfrm>
                <a:off x="5175385" y="6093296"/>
                <a:ext cx="122608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US" sz="2200" b="0" i="1" smtClean="0">
                          <a:latin typeface="Cambria Math"/>
                          <a:ea typeface="Cambria Math"/>
                        </a:rPr>
                        <m:t>{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1</m:t>
                      </m:r>
                      <m:r>
                        <a:rPr lang="en-US" sz="2200" b="0" i="1" smtClean="0">
                          <a:latin typeface="Cambria Math"/>
                          <a:ea typeface="Cambria Math"/>
                        </a:rPr>
                        <m:t>}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53" name="TextovéPole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5385" y="6093296"/>
                <a:ext cx="1226080" cy="430887"/>
              </a:xfrm>
              <a:prstGeom prst="rect">
                <a:avLst/>
              </a:prstGeom>
              <a:blipFill rotWithShape="1">
                <a:blip r:embed="rId21"/>
                <a:stretch>
                  <a:fillRect r="-1493" b="-2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4" name="Přímá spojnice 53"/>
          <p:cNvCxnSpPr/>
          <p:nvPr/>
        </p:nvCxnSpPr>
        <p:spPr>
          <a:xfrm>
            <a:off x="5255846" y="6545145"/>
            <a:ext cx="1044346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Ovál 54"/>
          <p:cNvSpPr/>
          <p:nvPr/>
        </p:nvSpPr>
        <p:spPr>
          <a:xfrm>
            <a:off x="3704563" y="4438632"/>
            <a:ext cx="548552" cy="343085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Ovál 55"/>
          <p:cNvSpPr/>
          <p:nvPr/>
        </p:nvSpPr>
        <p:spPr>
          <a:xfrm>
            <a:off x="4419930" y="4394804"/>
            <a:ext cx="284034" cy="366484"/>
          </a:xfrm>
          <a:prstGeom prst="ellipse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8584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31" grpId="0"/>
      <p:bldP spid="5" grpId="0"/>
      <p:bldP spid="34" grpId="0"/>
      <p:bldP spid="40" grpId="0"/>
      <p:bldP spid="41" grpId="0"/>
      <p:bldP spid="42" grpId="0"/>
      <p:bldP spid="43" grpId="0"/>
      <p:bldP spid="44" grpId="0" animBg="1"/>
      <p:bldP spid="44" grpId="1" animBg="1"/>
      <p:bldP spid="45" grpId="0" animBg="1"/>
      <p:bldP spid="45" grpId="1" animBg="1"/>
      <p:bldP spid="48" grpId="0" animBg="1"/>
      <p:bldP spid="49" grpId="0" animBg="1"/>
      <p:bldP spid="50" grpId="0" animBg="1"/>
      <p:bldP spid="51" grpId="0" animBg="1"/>
      <p:bldP spid="23" grpId="0"/>
      <p:bldP spid="24" grpId="0" animBg="1"/>
      <p:bldP spid="25" grpId="0" animBg="1"/>
      <p:bldP spid="26" grpId="0"/>
      <p:bldP spid="27" grpId="0"/>
      <p:bldP spid="28" grpId="0"/>
      <p:bldP spid="29" grpId="0"/>
      <p:bldP spid="30" grpId="0" animBg="1"/>
      <p:bldP spid="30" grpId="1" animBg="1"/>
      <p:bldP spid="33" grpId="0" animBg="1"/>
      <p:bldP spid="33" grpId="1" animBg="1"/>
      <p:bldP spid="37" grpId="0"/>
      <p:bldP spid="38" grpId="0"/>
      <p:bldP spid="53" grpId="0"/>
      <p:bldP spid="55" grpId="0" animBg="1"/>
      <p:bldP spid="5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911334"/>
          </a:xfrm>
        </p:spPr>
        <p:txBody>
          <a:bodyPr/>
          <a:lstStyle/>
          <a:p>
            <a:pPr marL="457200" indent="-457200" algn="l"/>
            <a:r>
              <a:rPr lang="cs-CZ" sz="2800" dirty="0" smtClean="0">
                <a:latin typeface="Arial" pitchFamily="34" charset="0"/>
                <a:cs typeface="Arial" pitchFamily="34" charset="0"/>
              </a:rPr>
              <a:t>A. Exponenciální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rovnice, které lze převést na stejný základ mocniny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185972"/>
            <a:ext cx="8301608" cy="5339372"/>
          </a:xfrm>
        </p:spPr>
        <p:txBody>
          <a:bodyPr/>
          <a:lstStyle/>
          <a:p>
            <a:pPr marL="514350" indent="-514350">
              <a:buAutoNum type="romanUcPeriod" startAt="3"/>
            </a:pPr>
            <a:r>
              <a:rPr lang="cs-CZ" sz="2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Exponenciální rovnice řešené substitucí vedoucí         na kvadratickou rovnici</a:t>
            </a:r>
          </a:p>
          <a:p>
            <a:pPr marL="0" indent="0">
              <a:buNone/>
            </a:pPr>
            <a:endParaRPr lang="cs-CZ" sz="1000" dirty="0" smtClean="0">
              <a:solidFill>
                <a:srgbClr val="92D050"/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cs-CZ" sz="24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Jde o rovnice obsahující sčítání nebo odčítání mocnin, které lze převést na stejný základ mocniny, přitom jedna z dvojice mocnin bude mít dvojnásobný exponent.</a:t>
            </a:r>
          </a:p>
          <a:p>
            <a:pPr marL="0" indent="0">
              <a:buNone/>
            </a:pPr>
            <a:endParaRPr lang="cs-CZ" sz="2400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sz="24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Pro zjednodušení výpočtu užijeme substituci mocniny, pomocí které budeme počítat kvadratickou rovnici a po ní následně základní exponenciální rovnice.</a:t>
            </a:r>
          </a:p>
          <a:p>
            <a:pPr>
              <a:buFont typeface="Wingdings" pitchFamily="2" charset="2"/>
              <a:buChar char="§"/>
            </a:pPr>
            <a:endParaRPr lang="cs-CZ" sz="2400" b="1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endParaRPr lang="cs-CZ" sz="2400" b="1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b="1" dirty="0" smtClean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6" name="Přímá spojnice se šipkou 45"/>
          <p:cNvCxnSpPr/>
          <p:nvPr/>
        </p:nvCxnSpPr>
        <p:spPr>
          <a:xfrm>
            <a:off x="3491880" y="5457571"/>
            <a:ext cx="608500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817830" y="5121518"/>
                <a:ext cx="2530034" cy="589264"/>
              </a:xfrm>
              <a:prstGeom prst="rect">
                <a:avLst/>
              </a:prstGeom>
              <a:noFill/>
              <a:ln w="19050">
                <a:solidFill>
                  <a:srgbClr val="990033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sSup>
                            <m:sSupPr>
                              <m:ctrlP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  <m:t>2∙</m:t>
                              </m:r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  <m:t>𝑓</m:t>
                              </m:r>
                              <m:d>
                                <m:dPr>
                                  <m:ctrlPr>
                                    <a:rPr lang="cs-CZ" sz="2400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sz="2400" b="0" i="1" smtClean="0">
                                      <a:latin typeface="Cambria Math"/>
                                      <a:ea typeface="Cambria Math"/>
                                    </a:rPr>
                                    <m:t>𝑥</m:t>
                                  </m:r>
                                </m:e>
                              </m:d>
                            </m:sup>
                          </m:sSup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=</m:t>
                          </m:r>
                          <m:d>
                            <m:dPr>
                              <m:ctrlP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cs-CZ" sz="2400" i="1"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sz="2400" i="1">
                                      <a:latin typeface="Cambria Math"/>
                                      <a:ea typeface="Cambria Math"/>
                                    </a:rPr>
                                    <m:t>𝑎</m:t>
                                  </m:r>
                                </m:e>
                                <m:sup>
                                  <m:r>
                                    <a:rPr lang="cs-CZ" sz="2400" i="1">
                                      <a:latin typeface="Cambria Math"/>
                                      <a:ea typeface="Cambria Math"/>
                                    </a:rPr>
                                    <m:t>𝑓</m:t>
                                  </m:r>
                                  <m:d>
                                    <m:dPr>
                                      <m:ctrlPr>
                                        <a:rPr lang="cs-CZ" sz="2400" i="1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cs-CZ" sz="2400" i="1">
                                          <a:latin typeface="Cambria Math"/>
                                          <a:ea typeface="Cambria Math"/>
                                        </a:rPr>
                                        <m:t>𝑥</m:t>
                                      </m:r>
                                    </m:e>
                                  </m:d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7830" y="5121518"/>
                <a:ext cx="2530034" cy="589264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  <a:ln w="19050">
                <a:solidFill>
                  <a:srgbClr val="990033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Čárový popisek 2 23"/>
          <p:cNvSpPr/>
          <p:nvPr/>
        </p:nvSpPr>
        <p:spPr>
          <a:xfrm>
            <a:off x="4355976" y="5054821"/>
            <a:ext cx="3672408" cy="1209328"/>
          </a:xfrm>
          <a:prstGeom prst="borderCallout2">
            <a:avLst>
              <a:gd name="adj1" fmla="val 24936"/>
              <a:gd name="adj2" fmla="val -571"/>
              <a:gd name="adj3" fmla="val 105551"/>
              <a:gd name="adj4" fmla="val -27090"/>
              <a:gd name="adj5" fmla="val 59204"/>
              <a:gd name="adj6" fmla="val -62770"/>
            </a:avLst>
          </a:prstGeom>
          <a:ln>
            <a:solidFill>
              <a:srgbClr val="990033"/>
            </a:solidFill>
            <a:headEnd type="none" w="med" len="med"/>
            <a:tailEnd type="triangl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>
                <a:cs typeface="Arial" pitchFamily="34" charset="0"/>
              </a:rPr>
              <a:t>e</a:t>
            </a:r>
            <a:r>
              <a:rPr lang="cs-CZ" sz="2400" dirty="0" smtClean="0">
                <a:cs typeface="Arial" pitchFamily="34" charset="0"/>
              </a:rPr>
              <a:t>xponenty mocniny             se násobí, pokud ji umocňujeme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4216877" y="5185317"/>
            <a:ext cx="1670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s</a:t>
            </a:r>
            <a:r>
              <a:rPr lang="cs-CZ" sz="2400" dirty="0" smtClean="0"/>
              <a:t>ubstituce: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5886894" y="5172813"/>
                <a:ext cx="1747932" cy="486672"/>
              </a:xfrm>
              <a:prstGeom prst="rect">
                <a:avLst/>
              </a:prstGeom>
              <a:noFill/>
              <a:ln w="19050">
                <a:solidFill>
                  <a:srgbClr val="00B0F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𝑦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=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𝑓</m:t>
                          </m:r>
                          <m:d>
                            <m:dPr>
                              <m:ctrlP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  <m:t>𝑥</m:t>
                              </m:r>
                            </m:e>
                          </m:d>
                        </m:sup>
                      </m:sSup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86894" y="5172813"/>
                <a:ext cx="1747932" cy="48667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 w="19050"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36789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23" grpId="0" animBg="1"/>
      <p:bldP spid="24" grpId="0" animBg="1"/>
      <p:bldP spid="24" grpId="1" animBg="1"/>
      <p:bldP spid="2" grpId="0"/>
      <p:bldP spid="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185972"/>
                <a:ext cx="8301608" cy="5339372"/>
              </a:xfrm>
            </p:spPr>
            <p:txBody>
              <a:bodyPr/>
              <a:lstStyle/>
              <a:p>
                <a:pPr marL="0" indent="0">
                  <a:buNone/>
                </a:pPr>
                <a:endParaRPr lang="cs-CZ" sz="2400" dirty="0" smtClean="0">
                  <a:solidFill>
                    <a:srgbClr val="00B0F0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Př. 1a)</a:t>
                </a:r>
                <a:r>
                  <a:rPr lang="cs-CZ" sz="2400" b="1" dirty="0" smtClean="0"/>
                  <a:t> </a:t>
                </a:r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Řešte v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: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 smtClean="0"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4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𝑥</m:t>
                        </m:r>
                      </m:sup>
                    </m:sSup>
                    <m:r>
                      <a:rPr lang="cs-CZ" sz="2400" b="0" i="1" smtClean="0">
                        <a:solidFill>
                          <a:srgbClr val="990033"/>
                        </a:solidFill>
                        <a:latin typeface="Cambria Math"/>
                        <a:cs typeface="Arial" pitchFamily="34" charset="0"/>
                      </a:rPr>
                      <m:t>+</m:t>
                    </m:r>
                    <m:sSup>
                      <m:sSupPr>
                        <m:ctrlPr>
                          <a:rPr lang="cs-CZ" sz="2400" b="0" i="1" smtClean="0">
                            <a:solidFill>
                              <a:schemeClr val="tx1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solidFill>
                              <a:schemeClr val="tx1"/>
                            </a:solidFill>
                            <a:latin typeface="Cambria Math"/>
                            <a:cs typeface="Arial" pitchFamily="34" charset="0"/>
                          </a:rPr>
                          <m:t>2</m:t>
                        </m:r>
                      </m:e>
                      <m:sup>
                        <m:r>
                          <a:rPr lang="cs-CZ" sz="2400" b="0" i="1" smtClean="0">
                            <a:solidFill>
                              <a:schemeClr val="tx1"/>
                            </a:solidFill>
                            <a:latin typeface="Cambria Math"/>
                            <a:cs typeface="Arial" pitchFamily="34" charset="0"/>
                          </a:rPr>
                          <m:t>𝑥</m:t>
                        </m:r>
                      </m:sup>
                    </m:sSup>
                    <m:r>
                      <a:rPr lang="cs-CZ" sz="2400" b="0" i="1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−6</m:t>
                    </m:r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=0</m:t>
                    </m:r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 </a:t>
                </a:r>
                <a:endParaRPr lang="cs-CZ" sz="2400" dirty="0" smtClean="0">
                  <a:solidFill>
                    <a:srgbClr val="00B0F0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/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endParaRPr lang="cs-CZ" sz="2400" dirty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endParaRPr lang="cs-CZ" sz="2400" dirty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endParaRPr lang="cs-CZ" sz="2400" dirty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185972"/>
                <a:ext cx="8301608" cy="5339372"/>
              </a:xfrm>
              <a:blipFill rotWithShape="1">
                <a:blip r:embed="rId2"/>
                <a:stretch>
                  <a:fillRect l="-11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/>
              <p:cNvSpPr txBox="1"/>
              <p:nvPr/>
            </p:nvSpPr>
            <p:spPr>
              <a:xfrm>
                <a:off x="2062550" y="4131016"/>
                <a:ext cx="1656184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200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sz="2200" b="0" i="1" smtClean="0">
                              <a:latin typeface="Cambria Math"/>
                            </a:rPr>
                            <m:t>𝑥</m:t>
                          </m:r>
                        </m:sup>
                      </m:sSup>
                      <m:r>
                        <a:rPr lang="cs-CZ" sz="2200" b="0" i="1" smtClean="0">
                          <a:latin typeface="Cambria Math"/>
                        </a:rPr>
                        <m:t>=</m:t>
                      </m:r>
                      <m:r>
                        <a:rPr lang="cs-CZ" sz="2200" b="0" i="1" smtClean="0">
                          <a:solidFill>
                            <a:srgbClr val="990033"/>
                          </a:solidFill>
                          <a:latin typeface="Cambria Math"/>
                        </a:rPr>
                        <m:t>2</m:t>
                      </m:r>
                    </m:oMath>
                  </m:oMathPara>
                </a14:m>
                <a:endParaRPr lang="cs-CZ" sz="2200" dirty="0">
                  <a:solidFill>
                    <a:srgbClr val="990033"/>
                  </a:solidFill>
                </a:endParaRPr>
              </a:p>
            </p:txBody>
          </p:sp>
        </mc:Choice>
        <mc:Fallback xmlns=""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2550" y="4131016"/>
                <a:ext cx="1656184" cy="43088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Ovál 36"/>
          <p:cNvSpPr/>
          <p:nvPr/>
        </p:nvSpPr>
        <p:spPr>
          <a:xfrm>
            <a:off x="2379075" y="4159127"/>
            <a:ext cx="346522" cy="419663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911334"/>
          </a:xfrm>
        </p:spPr>
        <p:txBody>
          <a:bodyPr/>
          <a:lstStyle/>
          <a:p>
            <a:pPr marL="457200" indent="-457200" algn="l"/>
            <a:r>
              <a:rPr lang="cs-CZ" sz="2800" dirty="0" smtClean="0">
                <a:latin typeface="Arial" pitchFamily="34" charset="0"/>
                <a:cs typeface="Arial" pitchFamily="34" charset="0"/>
              </a:rPr>
              <a:t>A. Exponenciální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rovnice, které lze převést na stejný základ mocniny </a:t>
            </a:r>
          </a:p>
        </p:txBody>
      </p:sp>
      <p:cxnSp>
        <p:nvCxnSpPr>
          <p:cNvPr id="17" name="Přímá spojnice se šipkou 16"/>
          <p:cNvCxnSpPr/>
          <p:nvPr/>
        </p:nvCxnSpPr>
        <p:spPr>
          <a:xfrm flipV="1">
            <a:off x="5411636" y="3921435"/>
            <a:ext cx="554812" cy="1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3964715" y="4125403"/>
                <a:ext cx="1656184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sz="2200" b="0" i="1" smtClean="0">
                              <a:latin typeface="Cambria Math"/>
                            </a:rPr>
                            <m:t>𝑥</m:t>
                          </m:r>
                        </m:sup>
                      </m:sSup>
                      <m:r>
                        <a:rPr lang="cs-CZ" sz="2200" b="0" i="1" smtClean="0">
                          <a:latin typeface="Cambria Math"/>
                        </a:rPr>
                        <m:t>=−3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4715" y="4125403"/>
                <a:ext cx="1656184" cy="430887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3" name="Přímá spojnice se šipkou 22"/>
          <p:cNvCxnSpPr/>
          <p:nvPr/>
        </p:nvCxnSpPr>
        <p:spPr>
          <a:xfrm>
            <a:off x="5411636" y="2652953"/>
            <a:ext cx="608500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>
            <a:off x="1943836" y="4832019"/>
            <a:ext cx="608500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2726593" y="3266760"/>
                <a:ext cx="2651672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sz="22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𝑦</m:t>
                          </m:r>
                          <m:r>
                            <a:rPr lang="cs-CZ" sz="2200" b="0" i="1" smtClean="0">
                              <a:latin typeface="Cambria Math"/>
                            </a:rPr>
                            <m:t>−2</m:t>
                          </m:r>
                        </m:e>
                      </m:d>
                      <m:d>
                        <m:dPr>
                          <m:ctrlPr>
                            <a:rPr lang="cs-CZ" sz="22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𝑦</m:t>
                          </m:r>
                          <m:r>
                            <a:rPr lang="cs-CZ" sz="2200" b="0" i="1" smtClean="0">
                              <a:latin typeface="Cambria Math"/>
                            </a:rPr>
                            <m:t>+3</m:t>
                          </m:r>
                        </m:e>
                      </m:d>
                      <m:r>
                        <a:rPr lang="cs-CZ" sz="2200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26593" y="3266760"/>
                <a:ext cx="2651672" cy="430887"/>
              </a:xfrm>
              <a:prstGeom prst="rect">
                <a:avLst/>
              </a:prstGeom>
              <a:blipFill rotWithShape="1">
                <a:blip r:embed="rId5"/>
                <a:stretch>
                  <a:fillRect b="-112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2351980" y="3705792"/>
                <a:ext cx="3271256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200" b="0" i="1" smtClean="0">
                            <a:latin typeface="Cambria Math"/>
                          </a:rPr>
                          <m:t>𝑦</m:t>
                        </m:r>
                      </m:e>
                      <m:sub>
                        <m:r>
                          <a:rPr lang="cs-CZ" sz="2200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sz="2200" b="0" i="1" smtClean="0">
                        <a:latin typeface="Cambria Math"/>
                      </a:rPr>
                      <m:t>=2     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∨       </m:t>
                    </m:r>
                    <m:sSub>
                      <m:sSubPr>
                        <m:ctrlPr>
                          <a:rPr lang="cs-CZ" sz="2200" b="0" i="1" smtClean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𝑦</m:t>
                        </m:r>
                      </m:e>
                      <m:sub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sub>
                    </m:sSub>
                    <m:r>
                      <a:rPr lang="cs-CZ" sz="2200" b="0" i="1" smtClean="0">
                        <a:latin typeface="Cambria Math"/>
                        <a:ea typeface="Cambria Math"/>
                      </a:rPr>
                      <m:t>=−</m:t>
                    </m:r>
                    <m:r>
                      <a:rPr lang="cs-CZ" sz="2200" b="0" i="0" smtClean="0">
                        <a:latin typeface="Cambria Math"/>
                        <a:ea typeface="Cambria Math"/>
                      </a:rPr>
                      <m:t>3</m:t>
                    </m:r>
                  </m:oMath>
                </a14:m>
                <a:r>
                  <a:rPr lang="cs-CZ" sz="2200" dirty="0" smtClean="0"/>
                  <a:t> </a:t>
                </a:r>
                <a:endParaRPr lang="cs-CZ" sz="2200" dirty="0"/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1980" y="3705792"/>
                <a:ext cx="3271256" cy="430887"/>
              </a:xfrm>
              <a:prstGeom prst="rect">
                <a:avLst/>
              </a:prstGeom>
              <a:blipFill rotWithShape="1">
                <a:blip r:embed="rId6"/>
                <a:stretch>
                  <a:fillRect l="-373" b="-112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3146192" y="5116092"/>
                <a:ext cx="1259704" cy="43088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US" sz="2200" b="0" i="1" smtClean="0">
                          <a:latin typeface="Cambria Math"/>
                          <a:ea typeface="Cambria Math"/>
                        </a:rPr>
                        <m:t>{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1</m:t>
                      </m:r>
                      <m:r>
                        <a:rPr lang="en-US" sz="2200" b="0" i="1" smtClean="0">
                          <a:latin typeface="Cambria Math"/>
                          <a:ea typeface="Cambria Math"/>
                        </a:rPr>
                        <m:t>}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6192" y="5116092"/>
                <a:ext cx="1259704" cy="430887"/>
              </a:xfrm>
              <a:prstGeom prst="rect">
                <a:avLst/>
              </a:prstGeom>
              <a:blipFill rotWithShape="1">
                <a:blip r:embed="rId7"/>
                <a:stretch>
                  <a:fillRect r="-483" b="-1831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9" name="Přímá spojnice se šipkou 28"/>
          <p:cNvCxnSpPr/>
          <p:nvPr/>
        </p:nvCxnSpPr>
        <p:spPr>
          <a:xfrm>
            <a:off x="2422343" y="5334981"/>
            <a:ext cx="608500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 flipV="1">
            <a:off x="3278946" y="5559878"/>
            <a:ext cx="994196" cy="7202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Čárový popisek 2 34"/>
          <p:cNvSpPr/>
          <p:nvPr/>
        </p:nvSpPr>
        <p:spPr>
          <a:xfrm>
            <a:off x="6113885" y="3079948"/>
            <a:ext cx="2223570" cy="946200"/>
          </a:xfrm>
          <a:prstGeom prst="borderCallout2">
            <a:avLst>
              <a:gd name="adj1" fmla="val -554"/>
              <a:gd name="adj2" fmla="val 18787"/>
              <a:gd name="adj3" fmla="val -13163"/>
              <a:gd name="adj4" fmla="val 2236"/>
              <a:gd name="adj5" fmla="val -26653"/>
              <a:gd name="adj6" fmla="val 9147"/>
            </a:avLst>
          </a:prstGeom>
          <a:ln>
            <a:solidFill>
              <a:srgbClr val="990033"/>
            </a:solidFill>
            <a:headEnd type="none" w="med" len="med"/>
            <a:tailEnd type="triangl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200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racíme se zpět k substituci</a:t>
            </a:r>
            <a:endParaRPr lang="cs-CZ" sz="2200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ovéPole 32"/>
              <p:cNvSpPr txBox="1"/>
              <p:nvPr/>
            </p:nvSpPr>
            <p:spPr>
              <a:xfrm>
                <a:off x="2563581" y="2060848"/>
                <a:ext cx="2848055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2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2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cs-CZ" sz="2200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sz="2200" b="0" i="1" smtClean="0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e>
                                <m:sup>
                                  <m:r>
                                    <a:rPr lang="cs-CZ" sz="2200" b="0" i="1" smtClean="0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𝑥</m:t>
                          </m:r>
                        </m:sup>
                      </m:sSup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+</m:t>
                      </m:r>
                      <m:sSup>
                        <m:sSupPr>
                          <m:ctrlPr>
                            <a:rPr lang="cs-CZ" sz="22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sz="2200" b="0" i="1" smtClean="0">
                              <a:latin typeface="Cambria Math"/>
                            </a:rPr>
                            <m:t>𝑥</m:t>
                          </m:r>
                        </m:sup>
                      </m:sSup>
                      <m:r>
                        <a:rPr lang="cs-CZ" sz="2200" b="0" i="1" smtClean="0">
                          <a:latin typeface="Cambria Math"/>
                        </a:rPr>
                        <m:t>−6=0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33" name="TextovéPol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3581" y="2060848"/>
                <a:ext cx="2848055" cy="430887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ovéPole 33"/>
              <p:cNvSpPr txBox="1"/>
              <p:nvPr/>
            </p:nvSpPr>
            <p:spPr>
              <a:xfrm>
                <a:off x="2563580" y="2437510"/>
                <a:ext cx="2848055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2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2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cs-CZ" sz="2200" b="0" i="1" smtClean="0">
                                      <a:solidFill>
                                        <a:srgbClr val="00B0F0"/>
                                      </a:solidFill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sz="2200" b="0" i="1" smtClean="0">
                                      <a:solidFill>
                                        <a:srgbClr val="00B0F0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e>
                                <m:sup>
                                  <m:r>
                                    <a:rPr lang="cs-CZ" sz="2200" b="0" i="1" smtClean="0">
                                      <a:solidFill>
                                        <a:srgbClr val="00B0F0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𝑥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+</m:t>
                      </m:r>
                      <m:sSup>
                        <m:sSupPr>
                          <m:ctrlPr>
                            <a:rPr lang="cs-CZ" sz="2200" b="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200" b="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sz="2200" b="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  <m:t>𝑥</m:t>
                          </m:r>
                        </m:sup>
                      </m:sSup>
                      <m:r>
                        <a:rPr lang="cs-CZ" sz="2200" b="0" i="1" smtClean="0">
                          <a:latin typeface="Cambria Math"/>
                        </a:rPr>
                        <m:t>−6=0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34" name="TextovéPole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3580" y="2437510"/>
                <a:ext cx="2848055" cy="430887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6069092" y="2468287"/>
                <a:ext cx="1959292" cy="430887"/>
              </a:xfrm>
              <a:prstGeom prst="rect">
                <a:avLst/>
              </a:prstGeom>
              <a:noFill/>
              <a:ln>
                <a:solidFill>
                  <a:srgbClr val="00B0F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>
                    <a:solidFill>
                      <a:schemeClr val="tx1"/>
                    </a:solidFill>
                  </a:rPr>
                  <a:t>s</a:t>
                </a:r>
                <a:r>
                  <a:rPr lang="cs-CZ" sz="2200" dirty="0" err="1" smtClean="0">
                    <a:solidFill>
                      <a:schemeClr val="tx1"/>
                    </a:solidFill>
                  </a:rPr>
                  <a:t>ubst</a:t>
                </a:r>
                <a:r>
                  <a:rPr lang="cs-CZ" dirty="0" smtClean="0">
                    <a:solidFill>
                      <a:schemeClr val="tx1"/>
                    </a:solidFill>
                  </a:rPr>
                  <a:t>.: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2200" b="0" i="0" smtClean="0">
                        <a:solidFill>
                          <a:schemeClr val="tx1"/>
                        </a:solidFill>
                        <a:latin typeface="Cambria Math"/>
                      </a:rPr>
                      <m:t>y</m:t>
                    </m:r>
                    <m:r>
                      <a:rPr lang="cs-CZ" sz="2200" b="0" i="0" smtClean="0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cs-CZ" sz="22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sz="22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2</m:t>
                        </m:r>
                      </m:e>
                      <m:sup>
                        <m:r>
                          <a:rPr lang="cs-CZ" sz="22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𝑥</m:t>
                        </m:r>
                      </m:sup>
                    </m:sSup>
                  </m:oMath>
                </a14:m>
                <a:endParaRPr lang="cs-CZ" sz="22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69092" y="2468287"/>
                <a:ext cx="1959292" cy="430887"/>
              </a:xfrm>
              <a:prstGeom prst="rect">
                <a:avLst/>
              </a:prstGeom>
              <a:blipFill rotWithShape="1">
                <a:blip r:embed="rId10"/>
                <a:stretch>
                  <a:fillRect l="-3715" t="-5479" b="-26027"/>
                </a:stretch>
              </a:blipFill>
              <a:ln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/>
              <p:cNvSpPr txBox="1"/>
              <p:nvPr/>
            </p:nvSpPr>
            <p:spPr>
              <a:xfrm>
                <a:off x="3043312" y="2864505"/>
                <a:ext cx="2444673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2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𝑦</m:t>
                          </m:r>
                        </m:e>
                        <m:sup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𝑦</m:t>
                      </m:r>
                      <m:r>
                        <a:rPr lang="cs-CZ" sz="2200" b="0" i="1" smtClean="0">
                          <a:latin typeface="Cambria Math"/>
                        </a:rPr>
                        <m:t>−6=0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3312" y="2864505"/>
                <a:ext cx="2444673" cy="430887"/>
              </a:xfrm>
              <a:prstGeom prst="rect">
                <a:avLst/>
              </a:prstGeom>
              <a:blipFill rotWithShape="1">
                <a:blip r:embed="rId11"/>
                <a:stretch>
                  <a:fillRect b="-112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Volný tvar 13"/>
          <p:cNvSpPr/>
          <p:nvPr/>
        </p:nvSpPr>
        <p:spPr>
          <a:xfrm>
            <a:off x="5487985" y="2683730"/>
            <a:ext cx="3116463" cy="1685228"/>
          </a:xfrm>
          <a:custGeom>
            <a:avLst/>
            <a:gdLst>
              <a:gd name="connsiteX0" fmla="*/ 2820318 w 3602515"/>
              <a:gd name="connsiteY0" fmla="*/ 0 h 2148289"/>
              <a:gd name="connsiteX1" fmla="*/ 3602515 w 3602515"/>
              <a:gd name="connsiteY1" fmla="*/ 0 h 2148289"/>
              <a:gd name="connsiteX2" fmla="*/ 3580482 w 3602515"/>
              <a:gd name="connsiteY2" fmla="*/ 2126255 h 2148289"/>
              <a:gd name="connsiteX3" fmla="*/ 0 w 3602515"/>
              <a:gd name="connsiteY3" fmla="*/ 2148289 h 21482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02515" h="2148289">
                <a:moveTo>
                  <a:pt x="2820318" y="0"/>
                </a:moveTo>
                <a:lnTo>
                  <a:pt x="3602515" y="0"/>
                </a:lnTo>
                <a:lnTo>
                  <a:pt x="3580482" y="2126255"/>
                </a:lnTo>
                <a:lnTo>
                  <a:pt x="0" y="2148289"/>
                </a:lnTo>
              </a:path>
            </a:pathLst>
          </a:custGeom>
          <a:noFill/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2342578" y="4579776"/>
                <a:ext cx="1293318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𝑥</m:t>
                      </m:r>
                      <m:r>
                        <a:rPr lang="cs-CZ" sz="2200" b="0" i="1" smtClean="0">
                          <a:latin typeface="Cambria Math"/>
                        </a:rPr>
                        <m:t>=1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42578" y="4579776"/>
                <a:ext cx="1293318" cy="430887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ovéPole 42"/>
              <p:cNvSpPr txBox="1"/>
              <p:nvPr/>
            </p:nvSpPr>
            <p:spPr>
              <a:xfrm>
                <a:off x="4521047" y="4543054"/>
                <a:ext cx="543739" cy="43088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 b="0" i="1" smtClean="0">
                          <a:latin typeface="Cambria Math"/>
                          <a:ea typeface="Cambria Math"/>
                        </a:rPr>
                        <m:t>{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 </m:t>
                      </m:r>
                      <m:r>
                        <a:rPr lang="en-US" sz="2200" b="0" i="1" smtClean="0">
                          <a:latin typeface="Cambria Math"/>
                          <a:ea typeface="Cambria Math"/>
                        </a:rPr>
                        <m:t>}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43" name="TextovéPole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1047" y="4543054"/>
                <a:ext cx="543739" cy="430887"/>
              </a:xfrm>
              <a:prstGeom prst="rect">
                <a:avLst/>
              </a:prstGeom>
              <a:blipFill rotWithShape="1">
                <a:blip r:embed="rId13"/>
                <a:stretch>
                  <a:fillRect r="-1124" b="-1831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Ovál 37"/>
          <p:cNvSpPr/>
          <p:nvPr/>
        </p:nvSpPr>
        <p:spPr>
          <a:xfrm>
            <a:off x="3043312" y="4136627"/>
            <a:ext cx="346522" cy="419663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4" name="Přímá spojnice se šipkou 43"/>
          <p:cNvCxnSpPr/>
          <p:nvPr/>
        </p:nvCxnSpPr>
        <p:spPr>
          <a:xfrm>
            <a:off x="3965076" y="4795219"/>
            <a:ext cx="608500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5" name="Ovál 44"/>
          <p:cNvSpPr/>
          <p:nvPr/>
        </p:nvSpPr>
        <p:spPr>
          <a:xfrm>
            <a:off x="4966336" y="4123391"/>
            <a:ext cx="411929" cy="419663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Čárový popisek 2 45"/>
          <p:cNvSpPr/>
          <p:nvPr/>
        </p:nvSpPr>
        <p:spPr>
          <a:xfrm>
            <a:off x="4676628" y="5334981"/>
            <a:ext cx="3791620" cy="794251"/>
          </a:xfrm>
          <a:prstGeom prst="borderCallout2">
            <a:avLst>
              <a:gd name="adj1" fmla="val 31133"/>
              <a:gd name="adj2" fmla="val -1213"/>
              <a:gd name="adj3" fmla="val -7148"/>
              <a:gd name="adj4" fmla="val -6411"/>
              <a:gd name="adj5" fmla="val -42736"/>
              <a:gd name="adj6" fmla="val 1905"/>
            </a:avLst>
          </a:prstGeom>
          <a:ln>
            <a:solidFill>
              <a:srgbClr val="990033"/>
            </a:solidFill>
            <a:headEnd type="none" w="med" len="med"/>
            <a:tailEnd type="triangl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200" dirty="0" smtClean="0">
                <a:latin typeface="Arial" pitchFamily="34" charset="0"/>
                <a:cs typeface="Arial" pitchFamily="34" charset="0"/>
              </a:rPr>
              <a:t>protože jakákoli mocnina čísla 2 je kladná</a:t>
            </a:r>
            <a:endParaRPr lang="cs-CZ" sz="2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2488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2" grpId="0"/>
      <p:bldP spid="37" grpId="0" animBg="1"/>
      <p:bldP spid="37" grpId="1" animBg="1"/>
      <p:bldP spid="18" grpId="0"/>
      <p:bldP spid="26" grpId="0"/>
      <p:bldP spid="27" grpId="0"/>
      <p:bldP spid="28" grpId="0"/>
      <p:bldP spid="35" grpId="0" animBg="1"/>
      <p:bldP spid="35" grpId="1" animBg="1"/>
      <p:bldP spid="33" grpId="0"/>
      <p:bldP spid="34" grpId="0"/>
      <p:bldP spid="5" grpId="0" animBg="1"/>
      <p:bldP spid="40" grpId="0"/>
      <p:bldP spid="14" grpId="0" animBg="1"/>
      <p:bldP spid="15" grpId="0"/>
      <p:bldP spid="43" grpId="0"/>
      <p:bldP spid="38" grpId="0" animBg="1"/>
      <p:bldP spid="38" grpId="1" animBg="1"/>
      <p:bldP spid="45" grpId="0" animBg="1"/>
      <p:bldP spid="45" grpId="1" animBg="1"/>
      <p:bldP spid="46" grpId="0" animBg="1"/>
      <p:bldP spid="46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185972"/>
                <a:ext cx="8301608" cy="5339372"/>
              </a:xfrm>
            </p:spPr>
            <p:txBody>
              <a:bodyPr/>
              <a:lstStyle/>
              <a:p>
                <a:pPr marL="0" indent="0">
                  <a:buNone/>
                </a:pPr>
                <a:endParaRPr lang="cs-CZ" sz="2400" dirty="0" smtClean="0">
                  <a:solidFill>
                    <a:srgbClr val="00B0F0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Př. 1b)</a:t>
                </a:r>
                <a:r>
                  <a:rPr lang="cs-CZ" sz="2400" b="1" dirty="0" smtClean="0"/>
                  <a:t> </a:t>
                </a:r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Řešte v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: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 smtClean="0"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2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4</m:t>
                        </m:r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𝑥</m:t>
                        </m:r>
                      </m:sup>
                    </m:sSup>
                    <m:r>
                      <a:rPr lang="cs-CZ" sz="2400" b="0" i="1" smtClean="0">
                        <a:solidFill>
                          <a:srgbClr val="990033"/>
                        </a:solidFill>
                        <a:latin typeface="Cambria Math"/>
                        <a:cs typeface="Arial" pitchFamily="34" charset="0"/>
                      </a:rPr>
                      <m:t>−</m:t>
                    </m:r>
                    <m:r>
                      <a:rPr lang="cs-CZ" sz="2400" b="0" i="1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50</m:t>
                    </m:r>
                    <m:r>
                      <a:rPr lang="cs-CZ" sz="2400" b="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∙</m:t>
                    </m:r>
                    <m:sSup>
                      <m:sSupPr>
                        <m:ctrlPr>
                          <a:rPr lang="cs-CZ" sz="2400" b="0" i="1" smtClean="0">
                            <a:solidFill>
                              <a:schemeClr val="tx1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solidFill>
                              <a:schemeClr val="tx1"/>
                            </a:solidFill>
                            <a:latin typeface="Cambria Math"/>
                            <a:cs typeface="Arial" pitchFamily="34" charset="0"/>
                          </a:rPr>
                          <m:t>2</m:t>
                        </m:r>
                      </m:e>
                      <m:sup>
                        <m:r>
                          <a:rPr lang="cs-CZ" sz="2400" b="0" i="1" smtClean="0">
                            <a:solidFill>
                              <a:schemeClr val="tx1"/>
                            </a:solidFill>
                            <a:latin typeface="Cambria Math"/>
                            <a:cs typeface="Arial" pitchFamily="34" charset="0"/>
                          </a:rPr>
                          <m:t>2</m:t>
                        </m:r>
                        <m:r>
                          <a:rPr lang="cs-CZ" sz="2400" b="0" i="1" smtClean="0">
                            <a:solidFill>
                              <a:schemeClr val="tx1"/>
                            </a:solidFill>
                            <a:latin typeface="Cambria Math"/>
                            <a:cs typeface="Arial" pitchFamily="34" charset="0"/>
                          </a:rPr>
                          <m:t>𝑥</m:t>
                        </m:r>
                      </m:sup>
                    </m:sSup>
                    <m:r>
                      <a:rPr lang="cs-CZ" sz="2400" b="0" i="1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=896</m:t>
                    </m:r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 </a:t>
                </a:r>
                <a:endParaRPr lang="cs-CZ" sz="2400" dirty="0" smtClean="0">
                  <a:solidFill>
                    <a:srgbClr val="00B0F0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/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endParaRPr lang="cs-CZ" sz="2400" dirty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endParaRPr lang="cs-CZ" sz="2400" dirty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endParaRPr lang="cs-CZ" sz="2400" dirty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185972"/>
                <a:ext cx="8301608" cy="5339372"/>
              </a:xfrm>
              <a:blipFill rotWithShape="1">
                <a:blip r:embed="rId2"/>
                <a:stretch>
                  <a:fillRect l="-11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/>
              <p:cNvSpPr txBox="1"/>
              <p:nvPr/>
            </p:nvSpPr>
            <p:spPr>
              <a:xfrm>
                <a:off x="1684994" y="5339072"/>
                <a:ext cx="157849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200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  <m:r>
                            <a:rPr lang="cs-CZ" sz="2200" b="0" i="1" smtClean="0">
                              <a:latin typeface="Cambria Math"/>
                            </a:rPr>
                            <m:t>𝑥</m:t>
                          </m:r>
                        </m:sup>
                      </m:sSup>
                      <m:r>
                        <a:rPr lang="cs-CZ" sz="22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200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200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6</m:t>
                          </m:r>
                        </m:sup>
                      </m:sSup>
                    </m:oMath>
                  </m:oMathPara>
                </a14:m>
                <a:endParaRPr lang="cs-CZ" sz="2200" dirty="0">
                  <a:solidFill>
                    <a:srgbClr val="990033"/>
                  </a:solidFill>
                </a:endParaRPr>
              </a:p>
            </p:txBody>
          </p:sp>
        </mc:Choice>
        <mc:Fallback xmlns=""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4994" y="5339072"/>
                <a:ext cx="1578490" cy="43088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Ovál 36"/>
          <p:cNvSpPr/>
          <p:nvPr/>
        </p:nvSpPr>
        <p:spPr>
          <a:xfrm>
            <a:off x="1788745" y="5351688"/>
            <a:ext cx="346522" cy="419663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911334"/>
          </a:xfrm>
        </p:spPr>
        <p:txBody>
          <a:bodyPr/>
          <a:lstStyle/>
          <a:p>
            <a:pPr marL="457200" indent="-457200" algn="l"/>
            <a:r>
              <a:rPr lang="cs-CZ" sz="2800" dirty="0" smtClean="0">
                <a:latin typeface="Arial" pitchFamily="34" charset="0"/>
                <a:cs typeface="Arial" pitchFamily="34" charset="0"/>
              </a:rPr>
              <a:t>A. Exponenciální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rovnice, které lze převést na stejný základ mocniny </a:t>
            </a:r>
          </a:p>
        </p:txBody>
      </p:sp>
      <p:cxnSp>
        <p:nvCxnSpPr>
          <p:cNvPr id="17" name="Přímá spojnice se šipkou 16"/>
          <p:cNvCxnSpPr/>
          <p:nvPr/>
        </p:nvCxnSpPr>
        <p:spPr>
          <a:xfrm flipV="1">
            <a:off x="3467221" y="4575736"/>
            <a:ext cx="1534208" cy="18228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1659829" y="5013201"/>
                <a:ext cx="1656184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sz="2200" b="0" i="1" smtClean="0">
                              <a:latin typeface="Cambria Math"/>
                            </a:rPr>
                            <m:t>2</m:t>
                          </m:r>
                          <m:r>
                            <a:rPr lang="cs-CZ" sz="2200" b="0" i="1" smtClean="0">
                              <a:latin typeface="Cambria Math"/>
                            </a:rPr>
                            <m:t>𝑥</m:t>
                          </m:r>
                        </m:sup>
                      </m:sSup>
                      <m:r>
                        <a:rPr lang="cs-CZ" sz="2200" b="0" i="1" smtClean="0">
                          <a:latin typeface="Cambria Math"/>
                        </a:rPr>
                        <m:t>=64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9829" y="5013201"/>
                <a:ext cx="1656184" cy="430887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3" name="Přímá spojnice se šipkou 22"/>
          <p:cNvCxnSpPr/>
          <p:nvPr/>
        </p:nvCxnSpPr>
        <p:spPr>
          <a:xfrm>
            <a:off x="5620899" y="2252842"/>
            <a:ext cx="608500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>
            <a:off x="1335337" y="5864306"/>
            <a:ext cx="608500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5944909" y="5940822"/>
                <a:ext cx="1259704" cy="43088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US" sz="2200" b="0" i="1" smtClean="0">
                          <a:latin typeface="Cambria Math"/>
                          <a:ea typeface="Cambria Math"/>
                        </a:rPr>
                        <m:t>{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3</m:t>
                      </m:r>
                      <m:r>
                        <a:rPr lang="en-US" sz="2200" b="0" i="1" smtClean="0">
                          <a:latin typeface="Cambria Math"/>
                          <a:ea typeface="Cambria Math"/>
                        </a:rPr>
                        <m:t>}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4909" y="5940822"/>
                <a:ext cx="1259704" cy="430887"/>
              </a:xfrm>
              <a:prstGeom prst="rect">
                <a:avLst/>
              </a:prstGeom>
              <a:blipFill rotWithShape="1">
                <a:blip r:embed="rId5"/>
                <a:stretch>
                  <a:fillRect r="-483" b="-2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9" name="Přímá spojnice se šipkou 28"/>
          <p:cNvCxnSpPr/>
          <p:nvPr/>
        </p:nvCxnSpPr>
        <p:spPr>
          <a:xfrm>
            <a:off x="5292080" y="6194727"/>
            <a:ext cx="608500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 flipV="1">
            <a:off x="6077663" y="6386881"/>
            <a:ext cx="994196" cy="7202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Čárový popisek 2 34"/>
          <p:cNvSpPr/>
          <p:nvPr/>
        </p:nvSpPr>
        <p:spPr>
          <a:xfrm>
            <a:off x="5239712" y="3999243"/>
            <a:ext cx="2223570" cy="946200"/>
          </a:xfrm>
          <a:prstGeom prst="borderCallout2">
            <a:avLst>
              <a:gd name="adj1" fmla="val 29718"/>
              <a:gd name="adj2" fmla="val 100042"/>
              <a:gd name="adj3" fmla="val -57407"/>
              <a:gd name="adj4" fmla="val 127586"/>
              <a:gd name="adj5" fmla="val -158222"/>
              <a:gd name="adj6" fmla="val 98825"/>
            </a:avLst>
          </a:prstGeom>
          <a:ln>
            <a:solidFill>
              <a:srgbClr val="990033"/>
            </a:solidFill>
            <a:headEnd type="none" w="med" len="med"/>
            <a:tailEnd type="triangl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200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racíme se zpět k substituci</a:t>
            </a:r>
            <a:endParaRPr lang="cs-CZ" sz="2200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ovéPole 33"/>
              <p:cNvSpPr txBox="1"/>
              <p:nvPr/>
            </p:nvSpPr>
            <p:spPr>
              <a:xfrm>
                <a:off x="1943837" y="2037400"/>
                <a:ext cx="3677062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2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2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cs-CZ" sz="2200" b="0" i="1" smtClean="0">
                                      <a:solidFill>
                                        <a:srgbClr val="00B0F0"/>
                                      </a:solidFill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sz="2200" b="0" i="1" smtClean="0">
                                      <a:solidFill>
                                        <a:srgbClr val="00B0F0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e>
                                <m:sup>
                                  <m:r>
                                    <a:rPr lang="cs-CZ" sz="2200" b="0" i="1" smtClean="0">
                                      <a:solidFill>
                                        <a:srgbClr val="00B0F0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  <m:r>
                                    <a:rPr lang="cs-CZ" sz="2200" b="0" i="1" smtClean="0">
                                      <a:solidFill>
                                        <a:srgbClr val="00B0F0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𝑥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−50∙</m:t>
                      </m:r>
                      <m:sSup>
                        <m:sSupPr>
                          <m:ctrlPr>
                            <a:rPr lang="cs-CZ" sz="2200" b="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200" b="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sz="2200" b="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  <m:t>2</m:t>
                          </m:r>
                          <m:r>
                            <a:rPr lang="cs-CZ" sz="2200" b="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  <m:t>𝑥</m:t>
                          </m:r>
                        </m:sup>
                      </m:sSup>
                      <m:r>
                        <a:rPr lang="cs-CZ" sz="2200" b="0" i="1" smtClean="0">
                          <a:latin typeface="Cambria Math"/>
                        </a:rPr>
                        <m:t>−896=0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34" name="TextovéPole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43837" y="2037400"/>
                <a:ext cx="3677062" cy="430887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6351497" y="2037399"/>
                <a:ext cx="1959292" cy="430887"/>
              </a:xfrm>
              <a:prstGeom prst="rect">
                <a:avLst/>
              </a:prstGeom>
              <a:noFill/>
              <a:ln>
                <a:solidFill>
                  <a:srgbClr val="00B0F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>
                    <a:solidFill>
                      <a:schemeClr val="tx1"/>
                    </a:solidFill>
                  </a:rPr>
                  <a:t>s</a:t>
                </a:r>
                <a:r>
                  <a:rPr lang="cs-CZ" sz="2200" dirty="0" err="1" smtClean="0">
                    <a:solidFill>
                      <a:schemeClr val="tx1"/>
                    </a:solidFill>
                  </a:rPr>
                  <a:t>ubst</a:t>
                </a:r>
                <a:r>
                  <a:rPr lang="cs-CZ" dirty="0" smtClean="0">
                    <a:solidFill>
                      <a:schemeClr val="tx1"/>
                    </a:solidFill>
                  </a:rPr>
                  <a:t>.: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2200" b="0" i="0" smtClean="0">
                        <a:solidFill>
                          <a:schemeClr val="tx1"/>
                        </a:solidFill>
                        <a:latin typeface="Cambria Math"/>
                      </a:rPr>
                      <m:t>y</m:t>
                    </m:r>
                    <m:r>
                      <a:rPr lang="cs-CZ" sz="2200" b="0" i="0" smtClean="0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cs-CZ" sz="22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sz="22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2</m:t>
                        </m:r>
                      </m:e>
                      <m:sup>
                        <m:r>
                          <a:rPr lang="cs-CZ" sz="22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2</m:t>
                        </m:r>
                        <m:r>
                          <a:rPr lang="cs-CZ" sz="22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𝑥</m:t>
                        </m:r>
                      </m:sup>
                    </m:sSup>
                  </m:oMath>
                </a14:m>
                <a:endParaRPr lang="cs-CZ" sz="22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51497" y="2037399"/>
                <a:ext cx="1959292" cy="430887"/>
              </a:xfrm>
              <a:prstGeom prst="rect">
                <a:avLst/>
              </a:prstGeom>
              <a:blipFill rotWithShape="1">
                <a:blip r:embed="rId7"/>
                <a:stretch>
                  <a:fillRect l="-3715" t="-5479" b="-26027"/>
                </a:stretch>
              </a:blipFill>
              <a:ln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/>
              <p:cNvSpPr txBox="1"/>
              <p:nvPr/>
            </p:nvSpPr>
            <p:spPr>
              <a:xfrm>
                <a:off x="2934886" y="2448539"/>
                <a:ext cx="2615209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2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𝑦</m:t>
                          </m:r>
                        </m:e>
                        <m:sup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−50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𝑦</m:t>
                      </m:r>
                      <m:r>
                        <a:rPr lang="cs-CZ" sz="2200" b="0" i="1" smtClean="0">
                          <a:latin typeface="Cambria Math"/>
                        </a:rPr>
                        <m:t>−896=0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4886" y="2448539"/>
                <a:ext cx="2615209" cy="430887"/>
              </a:xfrm>
              <a:prstGeom prst="rect">
                <a:avLst/>
              </a:prstGeom>
              <a:blipFill rotWithShape="1">
                <a:blip r:embed="rId8"/>
                <a:stretch>
                  <a:fillRect b="-128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1825633" y="5648863"/>
                <a:ext cx="1293318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2</m:t>
                      </m:r>
                      <m:r>
                        <a:rPr lang="cs-CZ" sz="2200" b="0" i="1" smtClean="0">
                          <a:latin typeface="Cambria Math"/>
                        </a:rPr>
                        <m:t>𝑥</m:t>
                      </m:r>
                      <m:r>
                        <a:rPr lang="cs-CZ" sz="2200" b="0" i="1" smtClean="0">
                          <a:latin typeface="Cambria Math"/>
                        </a:rPr>
                        <m:t>=</m:t>
                      </m:r>
                      <m:r>
                        <a:rPr lang="cs-CZ" sz="2200" b="0" i="0" smtClean="0">
                          <a:latin typeface="Cambria Math"/>
                        </a:rPr>
                        <m:t>6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5633" y="5648863"/>
                <a:ext cx="1293318" cy="430887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ovéPole 42"/>
              <p:cNvSpPr txBox="1"/>
              <p:nvPr/>
            </p:nvSpPr>
            <p:spPr>
              <a:xfrm>
                <a:off x="4419147" y="5433419"/>
                <a:ext cx="543739" cy="43088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 b="0" i="1" smtClean="0">
                          <a:latin typeface="Cambria Math"/>
                          <a:ea typeface="Cambria Math"/>
                        </a:rPr>
                        <m:t>{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 </m:t>
                      </m:r>
                      <m:r>
                        <a:rPr lang="en-US" sz="2200" b="0" i="1" smtClean="0">
                          <a:latin typeface="Cambria Math"/>
                          <a:ea typeface="Cambria Math"/>
                        </a:rPr>
                        <m:t>}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43" name="TextovéPole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19147" y="5433419"/>
                <a:ext cx="543739" cy="430887"/>
              </a:xfrm>
              <a:prstGeom prst="rect">
                <a:avLst/>
              </a:prstGeom>
              <a:blipFill rotWithShape="1">
                <a:blip r:embed="rId10"/>
                <a:stretch>
                  <a:fillRect r="-1124" b="-1831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Ovál 37"/>
          <p:cNvSpPr/>
          <p:nvPr/>
        </p:nvSpPr>
        <p:spPr>
          <a:xfrm>
            <a:off x="2552336" y="5352503"/>
            <a:ext cx="346522" cy="419663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4" name="Přímá spojnice se šipkou 43"/>
          <p:cNvCxnSpPr/>
          <p:nvPr/>
        </p:nvCxnSpPr>
        <p:spPr>
          <a:xfrm>
            <a:off x="3837447" y="5667436"/>
            <a:ext cx="608500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/>
              <p:cNvSpPr txBox="1"/>
              <p:nvPr/>
            </p:nvSpPr>
            <p:spPr>
              <a:xfrm>
                <a:off x="569094" y="2879426"/>
                <a:ext cx="3268353" cy="8168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20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1,2</m:t>
                          </m:r>
                        </m:sub>
                      </m:sSub>
                      <m:r>
                        <a:rPr lang="cs-CZ" sz="2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𝑏</m:t>
                          </m:r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cs-CZ" sz="2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sSup>
                                <m:sSupPr>
                                  <m:ctrlPr>
                                    <a:rPr lang="cs-CZ" sz="22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sz="22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𝑏</m:t>
                                  </m:r>
                                </m:e>
                                <m:sup>
                                  <m:r>
                                    <a:rPr lang="cs-CZ" sz="22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cs-CZ" sz="2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−4</m:t>
                              </m:r>
                              <m:r>
                                <a:rPr lang="cs-CZ" sz="2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𝑎𝑐</m:t>
                              </m:r>
                            </m:e>
                          </m:rad>
                        </m:num>
                        <m:den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𝑎</m:t>
                          </m:r>
                        </m:den>
                      </m:f>
                    </m:oMath>
                  </m:oMathPara>
                </a14:m>
                <a:endParaRPr lang="cs-CZ" sz="22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9094" y="2879426"/>
                <a:ext cx="3268353" cy="816890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ovéPole 35"/>
              <p:cNvSpPr txBox="1"/>
              <p:nvPr/>
            </p:nvSpPr>
            <p:spPr>
              <a:xfrm>
                <a:off x="3467221" y="2900423"/>
                <a:ext cx="4465289" cy="8301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2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200" b="0" i="1" smtClean="0">
                              <a:latin typeface="Cambria Math"/>
                            </a:rPr>
                            <m:t>50</m:t>
                          </m:r>
                          <m:r>
                            <a:rPr lang="cs-CZ" sz="2200" i="1">
                              <a:latin typeface="Cambria Math"/>
                              <a:ea typeface="Cambria Math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cs-CZ" sz="2200" i="1"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sSup>
                                <m:sSupPr>
                                  <m:ctrlPr>
                                    <a:rPr lang="cs-CZ" sz="220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cs-CZ" sz="2200" i="1" smtClean="0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cs-CZ" sz="2200" b="0" i="1" smtClean="0">
                                          <a:latin typeface="Cambria Math"/>
                                          <a:ea typeface="Cambria Math"/>
                                        </a:rPr>
                                        <m:t>−50</m:t>
                                      </m:r>
                                    </m:e>
                                  </m:d>
                                </m:e>
                                <m:sup>
                                  <m:r>
                                    <a:rPr lang="cs-CZ" sz="2200" b="0" i="1" smtClean="0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cs-CZ" sz="2200" i="1">
                                  <a:latin typeface="Cambria Math"/>
                                  <a:ea typeface="Cambria Math"/>
                                </a:rPr>
                                <m:t>−4</m:t>
                              </m:r>
                              <m:r>
                                <a:rPr lang="cs-CZ" sz="2200" i="1" smtClean="0">
                                  <a:latin typeface="Cambria Math"/>
                                  <a:ea typeface="Cambria Math"/>
                                </a:rPr>
                                <m:t>∙</m:t>
                              </m:r>
                              <m:r>
                                <a:rPr lang="cs-CZ" sz="2200" b="0" i="1" smtClean="0">
                                  <a:latin typeface="Cambria Math"/>
                                  <a:ea typeface="Cambria Math"/>
                                </a:rPr>
                                <m:t>1∙</m:t>
                              </m:r>
                              <m:d>
                                <m:dPr>
                                  <m:ctrlPr>
                                    <a:rPr lang="cs-CZ" sz="2200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sz="2200" b="0" i="1" smtClean="0">
                                      <a:latin typeface="Cambria Math"/>
                                      <a:ea typeface="Cambria Math"/>
                                    </a:rPr>
                                    <m:t>−896</m:t>
                                  </m:r>
                                </m:e>
                              </m:d>
                            </m:e>
                          </m:rad>
                        </m:num>
                        <m:den>
                          <m:r>
                            <a:rPr lang="cs-CZ" sz="2200" i="1">
                              <a:latin typeface="Cambria Math"/>
                            </a:rPr>
                            <m:t>2</m:t>
                          </m:r>
                          <m:r>
                            <a:rPr lang="cs-CZ" sz="220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den>
                      </m:f>
                      <m:r>
                        <a:rPr lang="cs-CZ" sz="2200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36" name="TextovéPole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67221" y="2900423"/>
                <a:ext cx="4465289" cy="830164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ovéPole 38"/>
              <p:cNvSpPr txBox="1"/>
              <p:nvPr/>
            </p:nvSpPr>
            <p:spPr>
              <a:xfrm>
                <a:off x="702243" y="3563778"/>
                <a:ext cx="3268380" cy="8301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2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200" b="0" i="1" smtClean="0">
                              <a:latin typeface="Cambria Math"/>
                            </a:rPr>
                            <m:t>50</m:t>
                          </m:r>
                          <m:r>
                            <a:rPr lang="cs-CZ" sz="2200" i="1">
                              <a:latin typeface="Cambria Math"/>
                              <a:ea typeface="Cambria Math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cs-CZ" sz="2200" i="1"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200" b="0" i="1" smtClean="0">
                                  <a:latin typeface="Cambria Math"/>
                                  <a:ea typeface="Cambria Math"/>
                                </a:rPr>
                                <m:t>2500+3584</m:t>
                              </m:r>
                            </m:e>
                          </m:rad>
                        </m:num>
                        <m:den>
                          <m:r>
                            <a:rPr lang="cs-CZ" sz="2200" i="1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sz="2200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39" name="TextovéPole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2243" y="3563778"/>
                <a:ext cx="3268380" cy="830164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/>
              <p:cNvSpPr txBox="1"/>
              <p:nvPr/>
            </p:nvSpPr>
            <p:spPr>
              <a:xfrm>
                <a:off x="3715320" y="3641602"/>
                <a:ext cx="1576760" cy="7330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200" b="0" i="1" smtClean="0">
                              <a:latin typeface="Cambria Math"/>
                            </a:rPr>
                            <m:t>50</m:t>
                          </m:r>
                          <m:r>
                            <a:rPr lang="cs-CZ" sz="2200" i="1">
                              <a:latin typeface="Cambria Math"/>
                              <a:ea typeface="Cambria Math"/>
                            </a:rPr>
                            <m:t>±</m:t>
                          </m:r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78</m:t>
                          </m:r>
                        </m:num>
                        <m:den>
                          <m:r>
                            <a:rPr lang="cs-CZ" sz="2200" i="1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sz="2200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5320" y="3641602"/>
                <a:ext cx="1576760" cy="733021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7" name="Přímá spojnice se šipkou 46"/>
          <p:cNvCxnSpPr/>
          <p:nvPr/>
        </p:nvCxnSpPr>
        <p:spPr>
          <a:xfrm flipV="1">
            <a:off x="1162446" y="4472343"/>
            <a:ext cx="758680" cy="199138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8" name="Přímá spojnice se šipkou 47"/>
          <p:cNvCxnSpPr/>
          <p:nvPr/>
        </p:nvCxnSpPr>
        <p:spPr>
          <a:xfrm>
            <a:off x="1162446" y="4671481"/>
            <a:ext cx="758680" cy="188245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ovéPole 48"/>
              <p:cNvSpPr txBox="1"/>
              <p:nvPr/>
            </p:nvSpPr>
            <p:spPr>
              <a:xfrm>
                <a:off x="1677100" y="4207170"/>
                <a:ext cx="1488494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 </m:t>
                          </m:r>
                          <m:r>
                            <a:rPr lang="cs-CZ" sz="2200" b="0" i="1" smtClean="0"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cs-CZ" sz="220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2200" b="0" i="1" smtClean="0">
                          <a:latin typeface="Cambria Math"/>
                        </a:rPr>
                        <m:t>=64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49" name="TextovéPole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7100" y="4207170"/>
                <a:ext cx="1488494" cy="430887"/>
              </a:xfrm>
              <a:prstGeom prst="rect">
                <a:avLst/>
              </a:prstGeom>
              <a:blipFill rotWithShape="1">
                <a:blip r:embed="rId15"/>
                <a:stretch>
                  <a:fillRect b="-112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ovéPole 49"/>
              <p:cNvSpPr txBox="1"/>
              <p:nvPr/>
            </p:nvSpPr>
            <p:spPr>
              <a:xfrm>
                <a:off x="1759532" y="4566622"/>
                <a:ext cx="1503952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 </m:t>
                          </m:r>
                          <m:r>
                            <a:rPr lang="cs-CZ" sz="2200" b="0" i="1" smtClean="0"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cs-CZ" sz="2200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2200" b="0" i="1" smtClean="0">
                          <a:latin typeface="Cambria Math"/>
                        </a:rPr>
                        <m:t>=−14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50" name="TextovéPole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9532" y="4566622"/>
                <a:ext cx="1503952" cy="430887"/>
              </a:xfrm>
              <a:prstGeom prst="rect">
                <a:avLst/>
              </a:prstGeom>
              <a:blipFill rotWithShape="1">
                <a:blip r:embed="rId16"/>
                <a:stretch>
                  <a:fillRect b="-112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ovéPole 52"/>
              <p:cNvSpPr txBox="1"/>
              <p:nvPr/>
            </p:nvSpPr>
            <p:spPr>
              <a:xfrm>
                <a:off x="1962006" y="5937319"/>
                <a:ext cx="1244257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𝑥</m:t>
                      </m:r>
                      <m:r>
                        <a:rPr lang="cs-CZ" sz="2200" b="0" i="1" smtClean="0">
                          <a:latin typeface="Cambria Math"/>
                        </a:rPr>
                        <m:t>=3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53" name="TextovéPole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2006" y="5937319"/>
                <a:ext cx="1244257" cy="430887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Volný tvar 9"/>
          <p:cNvSpPr/>
          <p:nvPr/>
        </p:nvSpPr>
        <p:spPr>
          <a:xfrm>
            <a:off x="5662670" y="2225407"/>
            <a:ext cx="2919470" cy="2996588"/>
          </a:xfrm>
          <a:custGeom>
            <a:avLst/>
            <a:gdLst>
              <a:gd name="connsiteX0" fmla="*/ 2699132 w 2919470"/>
              <a:gd name="connsiteY0" fmla="*/ 0 h 2996588"/>
              <a:gd name="connsiteX1" fmla="*/ 2919470 w 2919470"/>
              <a:gd name="connsiteY1" fmla="*/ 0 h 2996588"/>
              <a:gd name="connsiteX2" fmla="*/ 2875402 w 2919470"/>
              <a:gd name="connsiteY2" fmla="*/ 2963538 h 2996588"/>
              <a:gd name="connsiteX3" fmla="*/ 0 w 2919470"/>
              <a:gd name="connsiteY3" fmla="*/ 2996588 h 2996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19470" h="2996588">
                <a:moveTo>
                  <a:pt x="2699132" y="0"/>
                </a:moveTo>
                <a:lnTo>
                  <a:pt x="2919470" y="0"/>
                </a:lnTo>
                <a:lnTo>
                  <a:pt x="2875402" y="2963538"/>
                </a:lnTo>
                <a:lnTo>
                  <a:pt x="0" y="2996588"/>
                </a:lnTo>
              </a:path>
            </a:pathLst>
          </a:custGeom>
          <a:noFill/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ovéPole 53"/>
              <p:cNvSpPr txBox="1"/>
              <p:nvPr/>
            </p:nvSpPr>
            <p:spPr>
              <a:xfrm>
                <a:off x="3782368" y="5022908"/>
                <a:ext cx="1656184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sz="2200" b="0" i="1" smtClean="0">
                              <a:latin typeface="Cambria Math"/>
                            </a:rPr>
                            <m:t>2</m:t>
                          </m:r>
                          <m:r>
                            <a:rPr lang="cs-CZ" sz="2200" b="0" i="1" smtClean="0">
                              <a:latin typeface="Cambria Math"/>
                            </a:rPr>
                            <m:t>𝑥</m:t>
                          </m:r>
                        </m:sup>
                      </m:sSup>
                      <m:r>
                        <a:rPr lang="cs-CZ" sz="2200" b="0" i="1" smtClean="0">
                          <a:latin typeface="Cambria Math"/>
                        </a:rPr>
                        <m:t>=−14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54" name="TextovéPole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82368" y="5022908"/>
                <a:ext cx="1656184" cy="430887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05326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2" grpId="0"/>
      <p:bldP spid="37" grpId="0" animBg="1"/>
      <p:bldP spid="37" grpId="1" animBg="1"/>
      <p:bldP spid="18" grpId="0"/>
      <p:bldP spid="28" grpId="0"/>
      <p:bldP spid="35" grpId="0" animBg="1"/>
      <p:bldP spid="35" grpId="1" animBg="1"/>
      <p:bldP spid="34" grpId="0"/>
      <p:bldP spid="5" grpId="0" animBg="1"/>
      <p:bldP spid="40" grpId="0"/>
      <p:bldP spid="15" grpId="0"/>
      <p:bldP spid="43" grpId="0"/>
      <p:bldP spid="38" grpId="0" animBg="1"/>
      <p:bldP spid="38" grpId="1" animBg="1"/>
      <p:bldP spid="31" grpId="0"/>
      <p:bldP spid="36" grpId="0"/>
      <p:bldP spid="39" grpId="0"/>
      <p:bldP spid="41" grpId="0"/>
      <p:bldP spid="49" grpId="0"/>
      <p:bldP spid="50" grpId="0"/>
      <p:bldP spid="53" grpId="0"/>
      <p:bldP spid="10" grpId="0" animBg="1"/>
      <p:bldP spid="5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911334"/>
          </a:xfrm>
        </p:spPr>
        <p:txBody>
          <a:bodyPr/>
          <a:lstStyle/>
          <a:p>
            <a:pPr marL="457200" indent="-457200" algn="l"/>
            <a:r>
              <a:rPr lang="cs-CZ" sz="2800" dirty="0" smtClean="0">
                <a:latin typeface="Arial" pitchFamily="34" charset="0"/>
                <a:cs typeface="Arial" pitchFamily="34" charset="0"/>
              </a:rPr>
              <a:t>B.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Exponenciální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rovnice, které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nelze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převést na stejný základ mocniny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185972"/>
            <a:ext cx="8301608" cy="5339372"/>
          </a:xfrm>
          <a:ln>
            <a:noFill/>
          </a:ln>
        </p:spPr>
        <p:txBody>
          <a:bodyPr/>
          <a:lstStyle/>
          <a:p>
            <a:pPr marL="0" indent="0">
              <a:buNone/>
            </a:pPr>
            <a:endParaRPr lang="cs-CZ" sz="800" dirty="0" smtClean="0">
              <a:solidFill>
                <a:srgbClr val="92D050"/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cs-CZ" sz="24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Některé exponenciální </a:t>
            </a:r>
            <a:r>
              <a:rPr lang="cs-CZ" sz="2400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rovnice </a:t>
            </a:r>
            <a:r>
              <a:rPr lang="cs-CZ" sz="24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nelze převést na tvar,          </a:t>
            </a:r>
            <a:r>
              <a:rPr lang="cs-CZ" sz="2400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ve kterém bychom na obou stranách rovnice dostali mocniny se stejným </a:t>
            </a:r>
            <a:r>
              <a:rPr lang="cs-CZ" sz="24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základem.</a:t>
            </a:r>
            <a:endParaRPr lang="cs-CZ" sz="2400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               </a:t>
            </a:r>
            <a:r>
              <a:rPr lang="cs-CZ" sz="24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  obě strany rovnice zlogaritmujeme</a:t>
            </a:r>
          </a:p>
          <a:p>
            <a:pPr marL="0" indent="0">
              <a:buNone/>
            </a:pPr>
            <a:endParaRPr lang="cs-CZ" sz="800" dirty="0" smtClean="0">
              <a:solidFill>
                <a:srgbClr val="990033"/>
              </a:solidFill>
            </a:endParaRPr>
          </a:p>
          <a:p>
            <a:pPr marL="514350" indent="-514350">
              <a:buFont typeface="+mj-lt"/>
              <a:buAutoNum type="romanUcPeriod"/>
            </a:pPr>
            <a:r>
              <a:rPr lang="cs-CZ" sz="2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Exponenciální rovnice, které lze ekvivalentními úpravami převést na tvar </a:t>
            </a:r>
            <a:endParaRPr lang="cs-CZ" sz="24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1000" dirty="0">
              <a:solidFill>
                <a:srgbClr val="92D050"/>
              </a:solidFill>
            </a:endParaRPr>
          </a:p>
          <a:p>
            <a:pPr marL="0" indent="0">
              <a:buNone/>
            </a:pPr>
            <a:endParaRPr lang="cs-CZ" sz="1600" dirty="0" smtClean="0">
              <a:solidFill>
                <a:srgbClr val="92D050"/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cs-CZ" sz="24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Je-li               , rovnici zlogaritmujeme: </a:t>
            </a:r>
          </a:p>
          <a:p>
            <a:pPr marL="457200" indent="-457200">
              <a:buFont typeface="+mj-lt"/>
              <a:buAutoNum type="alphaUcPeriod"/>
            </a:pPr>
            <a:endParaRPr lang="cs-CZ" sz="2400" dirty="0" smtClean="0">
              <a:solidFill>
                <a:srgbClr val="92D050"/>
              </a:solidFill>
            </a:endParaRPr>
          </a:p>
          <a:p>
            <a:pPr marL="0" indent="0">
              <a:buNone/>
            </a:pPr>
            <a:endParaRPr lang="cs-CZ" sz="2400" dirty="0" smtClean="0">
              <a:solidFill>
                <a:srgbClr val="00B0F0"/>
              </a:solidFill>
            </a:endParaRPr>
          </a:p>
        </p:txBody>
      </p:sp>
      <p:cxnSp>
        <p:nvCxnSpPr>
          <p:cNvPr id="17" name="Přímá spojnice se šipkou 16"/>
          <p:cNvCxnSpPr/>
          <p:nvPr/>
        </p:nvCxnSpPr>
        <p:spPr>
          <a:xfrm>
            <a:off x="971600" y="2780928"/>
            <a:ext cx="608500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1820752" y="3973080"/>
                <a:ext cx="2114195" cy="471860"/>
              </a:xfrm>
              <a:prstGeom prst="rect">
                <a:avLst/>
              </a:prstGeom>
              <a:noFill/>
              <a:ln w="19050">
                <a:solidFill>
                  <a:srgbClr val="00B0F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r>
                        <a:rPr lang="cs-CZ" sz="2400" b="0" i="1" smtClean="0">
                          <a:latin typeface="Cambria Math"/>
                        </a:rPr>
                        <m:t>𝑏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0752" y="3973080"/>
                <a:ext cx="2114195" cy="47186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  <a:ln w="19050"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4395575" y="4019780"/>
                <a:ext cx="3923591" cy="461665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cs-CZ" sz="2400" i="1" smtClean="0">
                        <a:solidFill>
                          <a:schemeClr val="tx1"/>
                        </a:solidFill>
                        <a:latin typeface="Cambria Math"/>
                      </a:rPr>
                      <m:t>𝑎</m:t>
                    </m:r>
                    <m:r>
                      <a:rPr lang="cs-CZ" sz="2400" i="1" smtClean="0">
                        <a:solidFill>
                          <a:schemeClr val="tx1"/>
                        </a:solidFill>
                        <a:latin typeface="Cambria Math"/>
                      </a:rPr>
                      <m:t> ∈</m:t>
                    </m:r>
                    <m:d>
                      <m:dPr>
                        <m:ctrlPr>
                          <a:rPr lang="cs-CZ" sz="2400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400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0, 1</m:t>
                        </m:r>
                      </m:e>
                    </m:d>
                    <m:r>
                      <a:rPr lang="cs-CZ" sz="2400" i="1">
                        <a:solidFill>
                          <a:schemeClr val="tx1"/>
                        </a:solidFill>
                        <a:latin typeface="Cambria Math"/>
                      </a:rPr>
                      <m:t>∪</m:t>
                    </m:r>
                    <m:d>
                      <m:dPr>
                        <m:ctrlPr>
                          <a:rPr lang="cs-CZ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cs-CZ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1, </m:t>
                        </m:r>
                        <m:r>
                          <a:rPr lang="cs-CZ" sz="2400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∞</m:t>
                        </m:r>
                      </m:e>
                    </m:d>
                    <m:r>
                      <a:rPr lang="cs-CZ" sz="2400" b="0" i="0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, </m:t>
                    </m:r>
                    <m:r>
                      <m:rPr>
                        <m:sty m:val="p"/>
                      </m:rPr>
                      <a:rPr lang="cs-CZ" sz="2400" b="0" i="0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b</m:t>
                    </m:r>
                    <m:r>
                      <a:rPr lang="cs-CZ" sz="2400" b="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∈</m:t>
                    </m:r>
                    <m:r>
                      <a:rPr lang="cs-CZ" sz="2400" b="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400" dirty="0" smtClean="0"/>
                  <a:t>             </a:t>
                </a:r>
                <a:endParaRPr lang="cs-CZ" sz="2400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95575" y="4019780"/>
                <a:ext cx="3923591" cy="46166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 w="19050"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1580100" y="4440089"/>
                <a:ext cx="1049209" cy="461665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cs-CZ" sz="2400" b="0" i="1" smtClean="0">
                          <a:solidFill>
                            <a:srgbClr val="990033"/>
                          </a:solidFill>
                          <a:latin typeface="Cambria Math"/>
                        </a:rPr>
                        <m:t>𝑏</m:t>
                      </m:r>
                      <m:r>
                        <a:rPr lang="cs-CZ" sz="2400" b="0" i="1" smtClean="0">
                          <a:solidFill>
                            <a:srgbClr val="990033"/>
                          </a:solidFill>
                          <a:latin typeface="Cambria Math"/>
                          <a:ea typeface="Cambria Math"/>
                        </a:rPr>
                        <m:t>&gt;0</m:t>
                      </m:r>
                    </m:oMath>
                  </m:oMathPara>
                </a14:m>
                <a:endParaRPr lang="cs-CZ" sz="2400" dirty="0">
                  <a:solidFill>
                    <a:srgbClr val="990033"/>
                  </a:solidFill>
                </a:endParaRPr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80100" y="4440089"/>
                <a:ext cx="1049209" cy="46166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ln w="19050"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1451921" y="4905223"/>
                <a:ext cx="2851855" cy="461665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400" i="0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log</m:t>
                          </m:r>
                        </m:fName>
                        <m:e>
                          <m:sSup>
                            <m:sSupPr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sz="2400" i="1">
                                  <a:latin typeface="Cambria Math"/>
                                </a:rPr>
                                <m:t>𝑥</m:t>
                              </m:r>
                            </m:sup>
                          </m:sSup>
                        </m:e>
                      </m:func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func>
                        <m:func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400" b="0" i="0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log</m:t>
                          </m:r>
                        </m:fName>
                        <m:e>
                          <m:r>
                            <a:rPr lang="cs-CZ" sz="2400" i="1">
                              <a:latin typeface="Cambria Math"/>
                            </a:rPr>
                            <m:t>𝑏</m:t>
                          </m:r>
                          <m:r>
                            <m:rPr>
                              <m:nor/>
                            </m:rPr>
                            <a:rPr lang="cs-CZ" sz="2400" dirty="0"/>
                            <m:t> </m:t>
                          </m:r>
                        </m:e>
                      </m:func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1921" y="4905223"/>
                <a:ext cx="2851855" cy="461665"/>
              </a:xfrm>
              <a:prstGeom prst="rect">
                <a:avLst/>
              </a:prstGeom>
              <a:blipFill rotWithShape="1">
                <a:blip r:embed="rId5"/>
                <a:stretch>
                  <a:fillRect b="-21333"/>
                </a:stretch>
              </a:blipFill>
              <a:ln w="19050"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1580101" y="5366603"/>
                <a:ext cx="2487844" cy="461665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func>
                        <m:func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400" b="0" i="0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log</m:t>
                          </m:r>
                        </m:fName>
                        <m:e>
                          <m:r>
                            <a:rPr lang="cs-CZ" sz="2400" i="1">
                              <a:latin typeface="Cambria Math"/>
                            </a:rPr>
                            <m:t>𝑎</m:t>
                          </m:r>
                        </m:e>
                      </m:func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func>
                        <m:func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400" b="0" i="0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log</m:t>
                          </m:r>
                        </m:fName>
                        <m:e>
                          <m:r>
                            <a:rPr lang="cs-CZ" sz="2400" i="1">
                              <a:latin typeface="Cambria Math"/>
                            </a:rPr>
                            <m:t>𝑏</m:t>
                          </m:r>
                          <m:r>
                            <m:rPr>
                              <m:nor/>
                            </m:rPr>
                            <a:rPr lang="cs-CZ" sz="2400" dirty="0"/>
                            <m:t> </m:t>
                          </m:r>
                        </m:e>
                      </m:func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80101" y="5366603"/>
                <a:ext cx="2487844" cy="461665"/>
              </a:xfrm>
              <a:prstGeom prst="rect">
                <a:avLst/>
              </a:prstGeom>
              <a:blipFill rotWithShape="1">
                <a:blip r:embed="rId6"/>
                <a:stretch>
                  <a:fillRect b="-19737"/>
                </a:stretch>
              </a:blipFill>
              <a:ln w="19050"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5" name="TextovéPole 24"/>
              <p:cNvSpPr txBox="1"/>
              <p:nvPr/>
            </p:nvSpPr>
            <p:spPr>
              <a:xfrm>
                <a:off x="1451921" y="5747882"/>
                <a:ext cx="1967952" cy="858505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fPr>
                        <m:num>
                          <m:func>
                            <m:func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sz="2400" b="0" i="0" smtClean="0">
                                  <a:solidFill>
                                    <a:srgbClr val="990033"/>
                                  </a:solidFill>
                                  <a:latin typeface="Cambria Math"/>
                                </a:rPr>
                                <m:t>log</m:t>
                              </m:r>
                            </m:fName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𝑏</m:t>
                              </m:r>
                            </m:e>
                          </m:func>
                        </m:num>
                        <m:den>
                          <m:r>
                            <a:rPr lang="cs-CZ" sz="2400" b="0" i="1" smtClean="0">
                              <a:latin typeface="Cambria Math"/>
                            </a:rPr>
                            <m:t>  </m:t>
                          </m:r>
                          <m:func>
                            <m:func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sz="2400" b="0" i="0" smtClean="0">
                                  <a:solidFill>
                                    <a:srgbClr val="990033"/>
                                  </a:solidFill>
                                  <a:latin typeface="Cambria Math"/>
                                </a:rPr>
                                <m:t>log</m:t>
                              </m:r>
                            </m:fName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𝑎</m:t>
                              </m:r>
                            </m:e>
                          </m:func>
                          <m:r>
                            <m:rPr>
                              <m:nor/>
                            </m:rPr>
                            <a:rPr lang="cs-CZ" sz="2400" dirty="0"/>
                            <m:t> </m:t>
                          </m:r>
                        </m:den>
                      </m:f>
                    </m:oMath>
                  </m:oMathPara>
                </a14:m>
                <a:endParaRPr lang="cs-CZ" sz="2400" dirty="0"/>
              </a:p>
            </p:txBody>
          </p:sp>
        </mc:Choice>
        <mc:Fallback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1921" y="5747882"/>
                <a:ext cx="1967952" cy="85850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  <a:ln w="19050"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6" name="TextovéPole 25"/>
              <p:cNvSpPr txBox="1"/>
              <p:nvPr/>
            </p:nvSpPr>
            <p:spPr>
              <a:xfrm>
                <a:off x="3242620" y="5946301"/>
                <a:ext cx="1455105" cy="461665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func>
                        <m:func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funcPr>
                        <m:fName>
                          <m:sSub>
                            <m:sSub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cs-CZ" sz="2400" b="0" i="0" smtClean="0">
                                  <a:solidFill>
                                    <a:srgbClr val="990033"/>
                                  </a:solidFill>
                                  <a:latin typeface="Cambria Math"/>
                                </a:rPr>
                                <m:t>log</m:t>
                              </m:r>
                            </m:e>
                            <m:sub>
                              <m:r>
                                <a:rPr lang="cs-CZ" sz="2400" b="0" i="1" smtClean="0">
                                  <a:latin typeface="Cambria Math"/>
                                </a:rPr>
                                <m:t>𝑎</m:t>
                              </m:r>
                            </m:sub>
                          </m:sSub>
                        </m:fName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𝑏</m:t>
                          </m:r>
                        </m:e>
                      </m:func>
                    </m:oMath>
                  </m:oMathPara>
                </a14:m>
                <a:endParaRPr lang="cs-CZ" sz="2400" dirty="0"/>
              </a:p>
            </p:txBody>
          </p:sp>
        </mc:Choice>
        <mc:Fallback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2620" y="5946301"/>
                <a:ext cx="1455105" cy="461665"/>
              </a:xfrm>
              <a:prstGeom prst="rect">
                <a:avLst/>
              </a:prstGeom>
              <a:blipFill rotWithShape="1">
                <a:blip r:embed="rId8"/>
                <a:stretch>
                  <a:fillRect b="-19737"/>
                </a:stretch>
              </a:blipFill>
              <a:ln w="19050"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ovéPole 1"/>
          <p:cNvSpPr txBox="1"/>
          <p:nvPr/>
        </p:nvSpPr>
        <p:spPr>
          <a:xfrm>
            <a:off x="6328454" y="4491885"/>
            <a:ext cx="21047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>
                <a:solidFill>
                  <a:srgbClr val="990033"/>
                </a:solidFill>
              </a:rPr>
              <a:t>Je-li           ,         </a:t>
            </a:r>
            <a:endParaRPr lang="cs-CZ" sz="2400" dirty="0">
              <a:solidFill>
                <a:srgbClr val="990033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7383949" y="4491885"/>
                <a:ext cx="1049209" cy="461665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cs-CZ" sz="2400" b="0" i="1" smtClean="0">
                          <a:solidFill>
                            <a:srgbClr val="990033"/>
                          </a:solidFill>
                          <a:latin typeface="Cambria Math"/>
                        </a:rPr>
                        <m:t>𝑏</m:t>
                      </m:r>
                      <m:r>
                        <a:rPr lang="cs-CZ" sz="2400" b="0" i="1" smtClean="0">
                          <a:solidFill>
                            <a:srgbClr val="990033"/>
                          </a:solidFill>
                          <a:latin typeface="Cambria Math"/>
                          <a:ea typeface="Cambria Math"/>
                        </a:rPr>
                        <m:t>≤0</m:t>
                      </m:r>
                    </m:oMath>
                  </m:oMathPara>
                </a14:m>
                <a:endParaRPr lang="cs-CZ" sz="2400" dirty="0">
                  <a:solidFill>
                    <a:srgbClr val="990033"/>
                  </a:solidFill>
                </a:endParaRPr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83949" y="4491885"/>
                <a:ext cx="1049209" cy="461665"/>
              </a:xfrm>
              <a:prstGeom prst="rect">
                <a:avLst/>
              </a:prstGeom>
              <a:blipFill rotWithShape="1">
                <a:blip r:embed="rId9"/>
                <a:stretch>
                  <a:fillRect b="-1316"/>
                </a:stretch>
              </a:blipFill>
              <a:ln w="19050"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ovéPole 27"/>
          <p:cNvSpPr txBox="1"/>
          <p:nvPr/>
        </p:nvSpPr>
        <p:spPr>
          <a:xfrm>
            <a:off x="6588224" y="4942549"/>
            <a:ext cx="21047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990033"/>
                </a:solidFill>
              </a:rPr>
              <a:t>r</a:t>
            </a:r>
            <a:r>
              <a:rPr lang="cs-CZ" sz="2400" dirty="0" smtClean="0">
                <a:solidFill>
                  <a:srgbClr val="990033"/>
                </a:solidFill>
              </a:rPr>
              <a:t>ovnice nemá řešení         </a:t>
            </a:r>
            <a:endParaRPr lang="cs-CZ" sz="2400" dirty="0">
              <a:solidFill>
                <a:srgbClr val="990033"/>
              </a:solidFill>
            </a:endParaRPr>
          </a:p>
        </p:txBody>
      </p:sp>
      <p:sp>
        <p:nvSpPr>
          <p:cNvPr id="30" name="Volný tvar 29"/>
          <p:cNvSpPr/>
          <p:nvPr/>
        </p:nvSpPr>
        <p:spPr>
          <a:xfrm>
            <a:off x="1741715" y="4830467"/>
            <a:ext cx="841828" cy="224164"/>
          </a:xfrm>
          <a:custGeom>
            <a:avLst/>
            <a:gdLst>
              <a:gd name="connsiteX0" fmla="*/ 841828 w 841828"/>
              <a:gd name="connsiteY0" fmla="*/ 122564 h 224164"/>
              <a:gd name="connsiteX1" fmla="*/ 769257 w 841828"/>
              <a:gd name="connsiteY1" fmla="*/ 35479 h 224164"/>
              <a:gd name="connsiteX2" fmla="*/ 754742 w 841828"/>
              <a:gd name="connsiteY2" fmla="*/ 35479 h 224164"/>
              <a:gd name="connsiteX3" fmla="*/ 682171 w 841828"/>
              <a:gd name="connsiteY3" fmla="*/ 6450 h 224164"/>
              <a:gd name="connsiteX4" fmla="*/ 551542 w 841828"/>
              <a:gd name="connsiteY4" fmla="*/ 6450 h 224164"/>
              <a:gd name="connsiteX5" fmla="*/ 449942 w 841828"/>
              <a:gd name="connsiteY5" fmla="*/ 6450 h 224164"/>
              <a:gd name="connsiteX6" fmla="*/ 174171 w 841828"/>
              <a:gd name="connsiteY6" fmla="*/ 6450 h 224164"/>
              <a:gd name="connsiteX7" fmla="*/ 43542 w 841828"/>
              <a:gd name="connsiteY7" fmla="*/ 93536 h 224164"/>
              <a:gd name="connsiteX8" fmla="*/ 0 w 841828"/>
              <a:gd name="connsiteY8" fmla="*/ 224164 h 224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41828" h="224164">
                <a:moveTo>
                  <a:pt x="841828" y="122564"/>
                </a:moveTo>
                <a:cubicBezTo>
                  <a:pt x="817638" y="93536"/>
                  <a:pt x="783771" y="49993"/>
                  <a:pt x="769257" y="35479"/>
                </a:cubicBezTo>
                <a:cubicBezTo>
                  <a:pt x="754743" y="20965"/>
                  <a:pt x="769256" y="40317"/>
                  <a:pt x="754742" y="35479"/>
                </a:cubicBezTo>
                <a:cubicBezTo>
                  <a:pt x="740228" y="30641"/>
                  <a:pt x="716038" y="11288"/>
                  <a:pt x="682171" y="6450"/>
                </a:cubicBezTo>
                <a:cubicBezTo>
                  <a:pt x="648304" y="1612"/>
                  <a:pt x="551542" y="6450"/>
                  <a:pt x="551542" y="6450"/>
                </a:cubicBezTo>
                <a:lnTo>
                  <a:pt x="449942" y="6450"/>
                </a:lnTo>
                <a:cubicBezTo>
                  <a:pt x="387047" y="6450"/>
                  <a:pt x="241904" y="-8064"/>
                  <a:pt x="174171" y="6450"/>
                </a:cubicBezTo>
                <a:cubicBezTo>
                  <a:pt x="106438" y="20964"/>
                  <a:pt x="72570" y="57250"/>
                  <a:pt x="43542" y="93536"/>
                </a:cubicBezTo>
                <a:cubicBezTo>
                  <a:pt x="14514" y="129822"/>
                  <a:pt x="7257" y="176993"/>
                  <a:pt x="0" y="224164"/>
                </a:cubicBezTo>
              </a:path>
            </a:pathLst>
          </a:custGeom>
          <a:noFill/>
          <a:ln w="1270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8012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18" grpId="0" animBg="1"/>
      <p:bldP spid="19" grpId="0"/>
      <p:bldP spid="20" grpId="0"/>
      <p:bldP spid="21" grpId="0"/>
      <p:bldP spid="22" grpId="0"/>
      <p:bldP spid="25" grpId="0"/>
      <p:bldP spid="26" grpId="0"/>
      <p:bldP spid="2" grpId="0"/>
      <p:bldP spid="27" grpId="0"/>
      <p:bldP spid="28" grpId="0"/>
      <p:bldP spid="3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911334"/>
          </a:xfrm>
        </p:spPr>
        <p:txBody>
          <a:bodyPr/>
          <a:lstStyle/>
          <a:p>
            <a:pPr marL="457200" indent="-457200" algn="l"/>
            <a:r>
              <a:rPr lang="cs-CZ" sz="2800" dirty="0" smtClean="0">
                <a:latin typeface="Arial" pitchFamily="34" charset="0"/>
                <a:cs typeface="Arial" pitchFamily="34" charset="0"/>
              </a:rPr>
              <a:t>B.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Exponenciální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rovnice, které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nelze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převést na stejný základ mocniny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185972"/>
                <a:ext cx="8301608" cy="5339372"/>
              </a:xfrm>
            </p:spPr>
            <p:txBody>
              <a:bodyPr/>
              <a:lstStyle/>
              <a:p>
                <a:pPr marL="0" indent="0">
                  <a:buNone/>
                </a:pPr>
                <a:endParaRPr lang="cs-CZ" sz="2400" dirty="0" smtClean="0">
                  <a:solidFill>
                    <a:srgbClr val="00B0F0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Př. 1a)</a:t>
                </a:r>
                <a:r>
                  <a:rPr lang="cs-CZ" sz="2400" b="1" dirty="0" smtClean="0"/>
                  <a:t> </a:t>
                </a:r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Řešte v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: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 smtClean="0"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3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𝑥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=2</m:t>
                    </m:r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  </a:t>
                </a:r>
                <a:endParaRPr lang="cs-CZ" sz="2400" dirty="0" smtClean="0">
                  <a:solidFill>
                    <a:srgbClr val="00B0F0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/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endParaRPr lang="cs-CZ" sz="2400" dirty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endParaRPr lang="cs-CZ" sz="2400" dirty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endParaRPr lang="cs-CZ" sz="2400" dirty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Př. 1b)</a:t>
                </a:r>
                <a:r>
                  <a:rPr lang="cs-CZ" sz="2400" b="1" dirty="0" smtClean="0"/>
                  <a:t> </a:t>
                </a:r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Řešte v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: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 smtClean="0"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2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𝑥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=0</m:t>
                    </m:r>
                  </m:oMath>
                </a14:m>
                <a:endParaRPr lang="cs-CZ" sz="2400" dirty="0" smtClean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00B0F0"/>
                  </a:solidFill>
                </a:endParaRPr>
              </a:p>
              <a:p>
                <a:pPr marL="0" indent="0">
                  <a:buNone/>
                </a:pPr>
                <a:endParaRPr lang="cs-CZ" sz="2400" dirty="0">
                  <a:solidFill>
                    <a:srgbClr val="00B0F0"/>
                  </a:solidFill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185972"/>
                <a:ext cx="8301608" cy="5339372"/>
              </a:xfrm>
              <a:blipFill rotWithShape="1">
                <a:blip r:embed="rId2"/>
                <a:stretch>
                  <a:fillRect l="-11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2677947" y="2018428"/>
                <a:ext cx="165618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3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r>
                        <a:rPr lang="cs-CZ" sz="2400" b="0" i="1" smtClean="0">
                          <a:solidFill>
                            <a:srgbClr val="00B0F0"/>
                          </a:solidFill>
                          <a:latin typeface="Cambria Math"/>
                        </a:rPr>
                        <m:t>2</m:t>
                      </m:r>
                    </m:oMath>
                  </m:oMathPara>
                </a14:m>
                <a:endParaRPr lang="cs-CZ" sz="2400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77947" y="2018428"/>
                <a:ext cx="1656184" cy="46166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7" name="Přímá spojnice se šipkou 16"/>
          <p:cNvCxnSpPr/>
          <p:nvPr/>
        </p:nvCxnSpPr>
        <p:spPr>
          <a:xfrm>
            <a:off x="1704095" y="2708458"/>
            <a:ext cx="608500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2865226" y="4673433"/>
                <a:ext cx="201235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</a:rPr>
                        <m:t>𝑥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≐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0,6309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65226" y="4673433"/>
                <a:ext cx="2012355" cy="46166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6012160" y="4688031"/>
                <a:ext cx="209890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{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0,6309</m:t>
                      </m:r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}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12160" y="4688031"/>
                <a:ext cx="2098908" cy="461665"/>
              </a:xfrm>
              <a:prstGeom prst="rect">
                <a:avLst/>
              </a:prstGeom>
              <a:blipFill rotWithShape="1">
                <a:blip r:embed="rId5"/>
                <a:stretch>
                  <a:fillRect b="-197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9" name="Přímá spojnice se šipkou 28"/>
          <p:cNvCxnSpPr/>
          <p:nvPr/>
        </p:nvCxnSpPr>
        <p:spPr>
          <a:xfrm>
            <a:off x="4986363" y="4917110"/>
            <a:ext cx="608500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/>
              <p:cNvSpPr txBox="1"/>
              <p:nvPr/>
            </p:nvSpPr>
            <p:spPr>
              <a:xfrm>
                <a:off x="2917953" y="5589240"/>
                <a:ext cx="125412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{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 </m:t>
                      </m:r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}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7953" y="5589240"/>
                <a:ext cx="1254125" cy="461665"/>
              </a:xfrm>
              <a:prstGeom prst="rect">
                <a:avLst/>
              </a:prstGeom>
              <a:blipFill rotWithShape="1">
                <a:blip r:embed="rId6"/>
                <a:stretch>
                  <a:fillRect r="-488" b="-197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Ovál 35"/>
          <p:cNvSpPr/>
          <p:nvPr/>
        </p:nvSpPr>
        <p:spPr>
          <a:xfrm>
            <a:off x="2966963" y="2078474"/>
            <a:ext cx="346522" cy="419663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vál 36"/>
          <p:cNvSpPr/>
          <p:nvPr/>
        </p:nvSpPr>
        <p:spPr>
          <a:xfrm>
            <a:off x="3698143" y="2078473"/>
            <a:ext cx="346522" cy="419663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ovéPole 32"/>
              <p:cNvSpPr txBox="1"/>
              <p:nvPr/>
            </p:nvSpPr>
            <p:spPr>
              <a:xfrm>
                <a:off x="2259507" y="2477625"/>
                <a:ext cx="237002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400" i="0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log</m:t>
                          </m:r>
                        </m:fName>
                        <m:e>
                          <m:sSup>
                            <m:sSupPr>
                              <m:ctrlPr>
                                <a:rPr lang="cs-CZ" sz="240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sz="2400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𝑥</m:t>
                              </m:r>
                            </m:sup>
                          </m:sSup>
                        </m:e>
                      </m:func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func>
                        <m:func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400" b="0" i="0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log</m:t>
                          </m:r>
                        </m:fName>
                        <m:e>
                          <m:r>
                            <a:rPr lang="cs-CZ" sz="240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  <m:r>
                            <m:rPr>
                              <m:nor/>
                            </m:rPr>
                            <a:rPr lang="cs-CZ" sz="2400" dirty="0">
                              <a:solidFill>
                                <a:srgbClr val="00B0F0"/>
                              </a:solidFill>
                            </a:rPr>
                            <m:t> </m:t>
                          </m:r>
                        </m:e>
                      </m:func>
                    </m:oMath>
                  </m:oMathPara>
                </a14:m>
                <a:endParaRPr lang="cs-CZ" sz="2400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33" name="TextovéPol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9507" y="2477625"/>
                <a:ext cx="2370023" cy="461665"/>
              </a:xfrm>
              <a:prstGeom prst="rect">
                <a:avLst/>
              </a:prstGeom>
              <a:blipFill rotWithShape="1">
                <a:blip r:embed="rId7"/>
                <a:stretch>
                  <a:fillRect b="-197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ovéPole 33"/>
              <p:cNvSpPr txBox="1"/>
              <p:nvPr/>
            </p:nvSpPr>
            <p:spPr>
              <a:xfrm>
                <a:off x="2259507" y="2961209"/>
                <a:ext cx="237002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func>
                        <m:funcPr>
                          <m:ctrlPr>
                            <a:rPr lang="cs-CZ" sz="240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400" i="0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log</m:t>
                          </m:r>
                        </m:fName>
                        <m:e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3</m:t>
                          </m:r>
                        </m:e>
                      </m:func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unc>
                        <m:func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400" b="0" i="0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log</m:t>
                          </m:r>
                        </m:fName>
                        <m:e>
                          <m:r>
                            <a:rPr lang="cs-CZ" sz="2400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  <m:r>
                            <m:rPr>
                              <m:nor/>
                            </m:rPr>
                            <a:rPr lang="cs-CZ" sz="2400" dirty="0">
                              <a:solidFill>
                                <a:schemeClr val="tx1"/>
                              </a:solidFill>
                            </a:rPr>
                            <m:t> </m:t>
                          </m:r>
                        </m:e>
                      </m:func>
                    </m:oMath>
                  </m:oMathPara>
                </a14:m>
                <a:endParaRPr lang="cs-CZ" sz="2400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34" name="TextovéPole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9507" y="2961209"/>
                <a:ext cx="2370023" cy="461665"/>
              </a:xfrm>
              <a:prstGeom prst="rect">
                <a:avLst/>
              </a:prstGeom>
              <a:blipFill rotWithShape="1">
                <a:blip r:embed="rId8"/>
                <a:stretch>
                  <a:fillRect b="-21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/>
              <p:cNvSpPr txBox="1"/>
              <p:nvPr/>
            </p:nvSpPr>
            <p:spPr>
              <a:xfrm>
                <a:off x="5003746" y="2956087"/>
                <a:ext cx="75417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"/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:</m:t>
                          </m:r>
                          <m:func>
                            <m:func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sz="2400" b="0" i="0" smtClean="0">
                                  <a:latin typeface="Cambria Math"/>
                                </a:rPr>
                                <m:t>log</m:t>
                              </m:r>
                            </m:fName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3</m:t>
                              </m:r>
                            </m:e>
                          </m:func>
                        </m:e>
                      </m:d>
                    </m:oMath>
                  </m:oMathPara>
                </a14:m>
                <a:endParaRPr lang="cs-CZ" sz="2400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3746" y="2956087"/>
                <a:ext cx="754171" cy="461665"/>
              </a:xfrm>
              <a:prstGeom prst="rect">
                <a:avLst/>
              </a:prstGeom>
              <a:blipFill rotWithShape="1">
                <a:blip r:embed="rId9"/>
                <a:stretch>
                  <a:fillRect l="-62903" t="-127632" r="-37903" b="-1973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/>
              <p:cNvSpPr txBox="1"/>
              <p:nvPr/>
            </p:nvSpPr>
            <p:spPr>
              <a:xfrm>
                <a:off x="2609161" y="3345648"/>
                <a:ext cx="2370023" cy="8585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func>
                            <m:funcPr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sz="2400">
                                  <a:latin typeface="Cambria Math"/>
                                </a:rPr>
                                <m:t>log</m:t>
                              </m:r>
                            </m:fName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2</m:t>
                              </m:r>
                              <m:r>
                                <m:rPr>
                                  <m:nor/>
                                </m:rPr>
                                <a:rPr lang="cs-CZ" sz="2400" dirty="0"/>
                                <m:t> </m:t>
                              </m:r>
                            </m:e>
                          </m:func>
                        </m:num>
                        <m:den>
                          <m:func>
                            <m:funcPr>
                              <m:ctrlP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sz="2400" b="0" i="0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log</m:t>
                              </m:r>
                            </m:fName>
                            <m:e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3</m:t>
                              </m:r>
                            </m:e>
                          </m:func>
                        </m:den>
                      </m:f>
                    </m:oMath>
                  </m:oMathPara>
                </a14:m>
                <a:endParaRPr lang="cs-CZ" sz="2400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9161" y="3345648"/>
                <a:ext cx="2370023" cy="858505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/>
              <p:cNvSpPr txBox="1"/>
              <p:nvPr/>
            </p:nvSpPr>
            <p:spPr>
              <a:xfrm>
                <a:off x="2802331" y="4204153"/>
                <a:ext cx="206123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unc>
                        <m:func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sSub>
                            <m:sSubPr>
                              <m:ctrlP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cs-CZ" sz="2400" b="0" i="0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log</m:t>
                              </m:r>
                            </m:e>
                            <m:sub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3</m:t>
                              </m:r>
                            </m:sub>
                          </m:sSub>
                        </m:fName>
                        <m:e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e>
                      </m:func>
                    </m:oMath>
                  </m:oMathPara>
                </a14:m>
                <a:endParaRPr lang="cs-CZ" sz="2400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2331" y="4204153"/>
                <a:ext cx="2061231" cy="461665"/>
              </a:xfrm>
              <a:prstGeom prst="rect">
                <a:avLst/>
              </a:prstGeom>
              <a:blipFill rotWithShape="1">
                <a:blip r:embed="rId11"/>
                <a:stretch>
                  <a:fillRect b="-21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Čárový popisek 2 43"/>
          <p:cNvSpPr/>
          <p:nvPr/>
        </p:nvSpPr>
        <p:spPr>
          <a:xfrm>
            <a:off x="4860033" y="5371053"/>
            <a:ext cx="3600400" cy="1071670"/>
          </a:xfrm>
          <a:prstGeom prst="borderCallout2">
            <a:avLst>
              <a:gd name="adj1" fmla="val 75519"/>
              <a:gd name="adj2" fmla="val -2085"/>
              <a:gd name="adj3" fmla="val 79047"/>
              <a:gd name="adj4" fmla="val -10190"/>
              <a:gd name="adj5" fmla="val 54261"/>
              <a:gd name="adj6" fmla="val -21706"/>
            </a:avLst>
          </a:prstGeom>
          <a:ln>
            <a:solidFill>
              <a:srgbClr val="990033"/>
            </a:solidFill>
            <a:headEnd type="none" w="med" len="med"/>
            <a:tailEnd type="triangl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protože jakákoli mocnina čísla 2 je kladná 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5" name="Přímá spojnice 44"/>
          <p:cNvCxnSpPr/>
          <p:nvPr/>
        </p:nvCxnSpPr>
        <p:spPr>
          <a:xfrm>
            <a:off x="6132036" y="5154762"/>
            <a:ext cx="1896348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45"/>
          <p:cNvCxnSpPr/>
          <p:nvPr/>
        </p:nvCxnSpPr>
        <p:spPr>
          <a:xfrm flipV="1">
            <a:off x="2994869" y="6077740"/>
            <a:ext cx="1056393" cy="1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6995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2" grpId="0"/>
      <p:bldP spid="27" grpId="0"/>
      <p:bldP spid="28" grpId="0"/>
      <p:bldP spid="31" grpId="0"/>
      <p:bldP spid="36" grpId="0" animBg="1"/>
      <p:bldP spid="36" grpId="1" animBg="1"/>
      <p:bldP spid="37" grpId="0" animBg="1"/>
      <p:bldP spid="37" grpId="1" animBg="1"/>
      <p:bldP spid="33" grpId="0"/>
      <p:bldP spid="34" grpId="0"/>
      <p:bldP spid="40" grpId="0"/>
      <p:bldP spid="41" grpId="0"/>
      <p:bldP spid="42" grpId="0"/>
      <p:bldP spid="4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911334"/>
          </a:xfrm>
        </p:spPr>
        <p:txBody>
          <a:bodyPr/>
          <a:lstStyle/>
          <a:p>
            <a:pPr marL="457200" indent="-457200" algn="l"/>
            <a:r>
              <a:rPr lang="cs-CZ" sz="2800" dirty="0" smtClean="0">
                <a:latin typeface="Arial" pitchFamily="34" charset="0"/>
                <a:cs typeface="Arial" pitchFamily="34" charset="0"/>
              </a:rPr>
              <a:t>B.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Exponenciální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rovnice, které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nelze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převést na stejný základ mocniny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185972"/>
                <a:ext cx="8301608" cy="5339372"/>
              </a:xfrm>
            </p:spPr>
            <p:txBody>
              <a:bodyPr/>
              <a:lstStyle/>
              <a:p>
                <a:pPr marL="0" indent="0">
                  <a:buNone/>
                </a:pPr>
                <a:endParaRPr lang="cs-CZ" sz="2400" dirty="0" smtClean="0">
                  <a:solidFill>
                    <a:srgbClr val="00B0F0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Př. 1c)</a:t>
                </a:r>
                <a:r>
                  <a:rPr lang="cs-CZ" sz="2400" b="1" dirty="0" smtClean="0"/>
                  <a:t> </a:t>
                </a:r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Řešte v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: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 smtClean="0"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5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𝑥</m:t>
                        </m:r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−1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=3</m:t>
                    </m:r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  </a:t>
                </a:r>
                <a:endParaRPr lang="cs-CZ" sz="2400" dirty="0" smtClean="0">
                  <a:solidFill>
                    <a:srgbClr val="00B0F0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/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endParaRPr lang="cs-CZ" sz="2400" dirty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endParaRPr lang="cs-CZ" sz="2400" dirty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endParaRPr lang="cs-CZ" sz="2400" dirty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00B0F0"/>
                  </a:solidFill>
                </a:endParaRPr>
              </a:p>
              <a:p>
                <a:pPr marL="0" indent="0">
                  <a:buNone/>
                </a:pPr>
                <a:endParaRPr lang="cs-CZ" sz="2400" dirty="0">
                  <a:solidFill>
                    <a:srgbClr val="00B0F0"/>
                  </a:solidFill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185972"/>
                <a:ext cx="8301608" cy="5339372"/>
              </a:xfrm>
              <a:blipFill rotWithShape="1">
                <a:blip r:embed="rId2"/>
                <a:stretch>
                  <a:fillRect l="-11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2870050" y="2772644"/>
                <a:ext cx="165618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5</m:t>
                          </m:r>
                        </m:e>
                        <m:sup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𝑥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r>
                        <a:rPr lang="cs-CZ" sz="2400" b="0" i="1" smtClean="0">
                          <a:solidFill>
                            <a:srgbClr val="00B0F0"/>
                          </a:solidFill>
                          <a:latin typeface="Cambria Math"/>
                        </a:rPr>
                        <m:t>15</m:t>
                      </m:r>
                    </m:oMath>
                  </m:oMathPara>
                </a14:m>
                <a:endParaRPr lang="cs-CZ" sz="2400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70050" y="2772644"/>
                <a:ext cx="1656184" cy="46166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7" name="Přímá spojnice se šipkou 16"/>
          <p:cNvCxnSpPr/>
          <p:nvPr/>
        </p:nvCxnSpPr>
        <p:spPr>
          <a:xfrm>
            <a:off x="1904631" y="3538818"/>
            <a:ext cx="608500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2795173" y="5777332"/>
                <a:ext cx="201235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</a:rPr>
                        <m:t>𝑥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≐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1,6826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5173" y="5777332"/>
                <a:ext cx="2012355" cy="46166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5594863" y="5748064"/>
                <a:ext cx="209890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{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1,6826</m:t>
                      </m:r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}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94863" y="5748064"/>
                <a:ext cx="2098908" cy="461665"/>
              </a:xfrm>
              <a:prstGeom prst="rect">
                <a:avLst/>
              </a:prstGeom>
              <a:blipFill rotWithShape="1">
                <a:blip r:embed="rId5"/>
                <a:stretch>
                  <a:fillRect b="-197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9" name="Přímá spojnice se šipkou 28"/>
          <p:cNvCxnSpPr/>
          <p:nvPr/>
        </p:nvCxnSpPr>
        <p:spPr>
          <a:xfrm>
            <a:off x="4864956" y="6008164"/>
            <a:ext cx="608500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6" name="Ovál 35"/>
          <p:cNvSpPr/>
          <p:nvPr/>
        </p:nvSpPr>
        <p:spPr>
          <a:xfrm>
            <a:off x="3014049" y="2772644"/>
            <a:ext cx="346522" cy="419663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vál 36"/>
          <p:cNvSpPr/>
          <p:nvPr/>
        </p:nvSpPr>
        <p:spPr>
          <a:xfrm>
            <a:off x="3890268" y="2772644"/>
            <a:ext cx="346522" cy="419663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ovéPole 32"/>
              <p:cNvSpPr txBox="1"/>
              <p:nvPr/>
            </p:nvSpPr>
            <p:spPr>
              <a:xfrm>
                <a:off x="2513131" y="3307986"/>
                <a:ext cx="237002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400" i="0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log</m:t>
                          </m:r>
                        </m:fName>
                        <m:e>
                          <m:sSup>
                            <m:sSupPr>
                              <m:ctrlPr>
                                <a:rPr lang="cs-CZ" sz="240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sz="2400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𝑥</m:t>
                              </m:r>
                            </m:sup>
                          </m:sSup>
                        </m:e>
                      </m:func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func>
                        <m:func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400" b="0" i="0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log</m:t>
                          </m:r>
                        </m:fName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15</m:t>
                          </m:r>
                          <m:r>
                            <m:rPr>
                              <m:nor/>
                            </m:rPr>
                            <a:rPr lang="cs-CZ" sz="2400" dirty="0">
                              <a:solidFill>
                                <a:srgbClr val="00B0F0"/>
                              </a:solidFill>
                            </a:rPr>
                            <m:t> </m:t>
                          </m:r>
                        </m:e>
                      </m:func>
                    </m:oMath>
                  </m:oMathPara>
                </a14:m>
                <a:endParaRPr lang="cs-CZ" sz="2400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33" name="TextovéPol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3131" y="3307986"/>
                <a:ext cx="2370023" cy="461665"/>
              </a:xfrm>
              <a:prstGeom prst="rect">
                <a:avLst/>
              </a:prstGeom>
              <a:blipFill rotWithShape="1">
                <a:blip r:embed="rId6"/>
                <a:stretch>
                  <a:fillRect b="-21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ovéPole 33"/>
              <p:cNvSpPr txBox="1"/>
              <p:nvPr/>
            </p:nvSpPr>
            <p:spPr>
              <a:xfrm>
                <a:off x="2452073" y="3786599"/>
                <a:ext cx="262320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𝑥</m:t>
                      </m:r>
                      <m:func>
                        <m:funcPr>
                          <m:ctrlPr>
                            <a:rPr lang="cs-CZ" sz="240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r>
                            <a:rPr lang="cs-CZ" sz="240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m:rPr>
                              <m:sty m:val="p"/>
                            </m:rPr>
                            <a:rPr lang="cs-CZ" sz="2400" i="0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log</m:t>
                          </m:r>
                        </m:fName>
                        <m:e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5</m:t>
                          </m:r>
                        </m:e>
                      </m:func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unc>
                        <m:func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400" b="0" i="0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log</m:t>
                          </m:r>
                        </m:fName>
                        <m:e>
                          <m:r>
                            <m:rPr>
                              <m:nor/>
                            </m:rPr>
                            <a:rPr lang="cs-CZ" sz="2400" b="0" i="0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15</m:t>
                          </m:r>
                          <m:r>
                            <m:rPr>
                              <m:nor/>
                            </m:rPr>
                            <a:rPr lang="cs-CZ" sz="2400" dirty="0">
                              <a:solidFill>
                                <a:schemeClr val="tx1"/>
                              </a:solidFill>
                            </a:rPr>
                            <m:t> </m:t>
                          </m:r>
                        </m:e>
                      </m:func>
                    </m:oMath>
                  </m:oMathPara>
                </a14:m>
                <a:endParaRPr lang="cs-CZ" sz="2400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34" name="TextovéPole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2073" y="3786599"/>
                <a:ext cx="2623207" cy="461665"/>
              </a:xfrm>
              <a:prstGeom prst="rect">
                <a:avLst/>
              </a:prstGeom>
              <a:blipFill rotWithShape="1">
                <a:blip r:embed="rId7"/>
                <a:stretch>
                  <a:fillRect b="-197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/>
              <p:cNvSpPr txBox="1"/>
              <p:nvPr/>
            </p:nvSpPr>
            <p:spPr>
              <a:xfrm>
                <a:off x="5594863" y="3786599"/>
                <a:ext cx="106536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"/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:</m:t>
                          </m:r>
                          <m:func>
                            <m:func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sz="2400" b="0" i="0" smtClean="0">
                                  <a:latin typeface="Cambria Math"/>
                                </a:rPr>
                                <m:t>log</m:t>
                              </m:r>
                            </m:fName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5</m:t>
                              </m:r>
                            </m:e>
                          </m:func>
                        </m:e>
                      </m:d>
                    </m:oMath>
                  </m:oMathPara>
                </a14:m>
                <a:endParaRPr lang="cs-CZ" sz="2400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94863" y="3786599"/>
                <a:ext cx="1065369" cy="461665"/>
              </a:xfrm>
              <a:prstGeom prst="rect">
                <a:avLst/>
              </a:prstGeom>
              <a:blipFill rotWithShape="1">
                <a:blip r:embed="rId8"/>
                <a:stretch>
                  <a:fillRect l="-42857" t="-127632" b="-1973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/>
              <p:cNvSpPr txBox="1"/>
              <p:nvPr/>
            </p:nvSpPr>
            <p:spPr>
              <a:xfrm>
                <a:off x="2616340" y="4272658"/>
                <a:ext cx="2370023" cy="8585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func>
                            <m:funcPr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sz="2400">
                                  <a:latin typeface="Cambria Math"/>
                                </a:rPr>
                                <m:t>log</m:t>
                              </m:r>
                            </m:fName>
                            <m:e>
                              <m:r>
                                <m:rPr>
                                  <m:nor/>
                                </m:rPr>
                                <a:rPr lang="cs-CZ" sz="2400" b="0" i="0" smtClean="0">
                                  <a:latin typeface="Cambria Math"/>
                                </a:rPr>
                                <m:t>15</m:t>
                              </m:r>
                              <m:r>
                                <m:rPr>
                                  <m:nor/>
                                </m:rPr>
                                <a:rPr lang="cs-CZ" sz="2400" dirty="0"/>
                                <m:t> </m:t>
                              </m:r>
                            </m:e>
                          </m:func>
                        </m:num>
                        <m:den>
                          <m:func>
                            <m:funcPr>
                              <m:ctrlP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sz="2400" b="0" i="0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log</m:t>
                              </m:r>
                            </m:fName>
                            <m:e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5</m:t>
                              </m:r>
                            </m:e>
                          </m:func>
                        </m:den>
                      </m:f>
                    </m:oMath>
                  </m:oMathPara>
                </a14:m>
                <a:endParaRPr lang="cs-CZ" sz="2400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6340" y="4272658"/>
                <a:ext cx="2370023" cy="858505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/>
              <p:cNvSpPr txBox="1"/>
              <p:nvPr/>
            </p:nvSpPr>
            <p:spPr>
              <a:xfrm>
                <a:off x="2821923" y="5114857"/>
                <a:ext cx="206123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unc>
                        <m:func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sSub>
                            <m:sSubPr>
                              <m:ctrlP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cs-CZ" sz="2400" b="0" i="0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log</m:t>
                              </m:r>
                            </m:e>
                            <m:sub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5</m:t>
                              </m:r>
                            </m:sub>
                          </m:sSub>
                        </m:fName>
                        <m:e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15</m:t>
                          </m:r>
                        </m:e>
                      </m:func>
                    </m:oMath>
                  </m:oMathPara>
                </a14:m>
                <a:endParaRPr lang="cs-CZ" sz="2400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21923" y="5114857"/>
                <a:ext cx="2061231" cy="461665"/>
              </a:xfrm>
              <a:prstGeom prst="rect">
                <a:avLst/>
              </a:prstGeom>
              <a:blipFill rotWithShape="1">
                <a:blip r:embed="rId10"/>
                <a:stretch>
                  <a:fillRect b="-197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2870050" y="1988840"/>
                <a:ext cx="1656184" cy="7838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5</m:t>
                          </m:r>
                        </m:e>
                        <m:sup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𝑥</m:t>
                          </m:r>
                        </m:sup>
                      </m:sSup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5</m:t>
                          </m:r>
                        </m:den>
                      </m:f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=3</m:t>
                      </m:r>
                    </m:oMath>
                  </m:oMathPara>
                </a14:m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70050" y="1988840"/>
                <a:ext cx="1656184" cy="783804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5096371" y="2149909"/>
                <a:ext cx="75417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"/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e>
                      </m:d>
                    </m:oMath>
                  </m:oMathPara>
                </a14:m>
                <a:endParaRPr lang="cs-CZ" sz="2400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96371" y="2149909"/>
                <a:ext cx="754171" cy="461665"/>
              </a:xfrm>
              <a:prstGeom prst="rect">
                <a:avLst/>
              </a:prstGeom>
              <a:blipFill rotWithShape="1">
                <a:blip r:embed="rId12"/>
                <a:stretch>
                  <a:fillRect l="-51613" t="-129333" r="-10484" b="-201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1" name="Přímá spojnice 20"/>
          <p:cNvCxnSpPr/>
          <p:nvPr/>
        </p:nvCxnSpPr>
        <p:spPr>
          <a:xfrm flipV="1">
            <a:off x="5729919" y="6238997"/>
            <a:ext cx="1866417" cy="5068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6447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  <p:bldP spid="27" grpId="0"/>
      <p:bldP spid="28" grpId="0"/>
      <p:bldP spid="36" grpId="0" animBg="1"/>
      <p:bldP spid="36" grpId="1" animBg="1"/>
      <p:bldP spid="37" grpId="0" animBg="1"/>
      <p:bldP spid="37" grpId="1" animBg="1"/>
      <p:bldP spid="33" grpId="0"/>
      <p:bldP spid="34" grpId="0"/>
      <p:bldP spid="40" grpId="0"/>
      <p:bldP spid="41" grpId="0"/>
      <p:bldP spid="42" grpId="0"/>
      <p:bldP spid="19" grpId="0"/>
      <p:bldP spid="2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911334"/>
          </a:xfrm>
        </p:spPr>
        <p:txBody>
          <a:bodyPr/>
          <a:lstStyle/>
          <a:p>
            <a:pPr marL="457200" indent="-457200" algn="l"/>
            <a:r>
              <a:rPr lang="cs-CZ" sz="2800" dirty="0" smtClean="0">
                <a:latin typeface="Arial" pitchFamily="34" charset="0"/>
                <a:cs typeface="Arial" pitchFamily="34" charset="0"/>
              </a:rPr>
              <a:t>B.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Exponenciální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rovnice, které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nelze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převést na stejný základ mocniny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185972"/>
            <a:ext cx="8301608" cy="5339372"/>
          </a:xfrm>
          <a:ln>
            <a:noFill/>
          </a:ln>
        </p:spPr>
        <p:txBody>
          <a:bodyPr/>
          <a:lstStyle/>
          <a:p>
            <a:pPr marL="0" indent="0">
              <a:buNone/>
            </a:pPr>
            <a:endParaRPr lang="cs-CZ" sz="800" dirty="0" smtClean="0">
              <a:solidFill>
                <a:srgbClr val="92D050"/>
              </a:solidFill>
            </a:endParaRPr>
          </a:p>
          <a:p>
            <a:pPr marL="0" indent="0">
              <a:buNone/>
            </a:pPr>
            <a:endParaRPr lang="cs-CZ" sz="800" dirty="0" smtClean="0">
              <a:solidFill>
                <a:srgbClr val="990033"/>
              </a:solidFill>
            </a:endParaRPr>
          </a:p>
          <a:p>
            <a:pPr marL="514350" indent="-514350">
              <a:buAutoNum type="romanUcPeriod" startAt="2"/>
            </a:pPr>
            <a:r>
              <a:rPr lang="cs-CZ" sz="2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Exponenciální rovnice, které lze ekvivalentními  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     úpravami převést na tvar </a:t>
            </a:r>
            <a:endParaRPr lang="cs-CZ" sz="24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1000" dirty="0">
              <a:solidFill>
                <a:srgbClr val="92D050"/>
              </a:solidFill>
            </a:endParaRPr>
          </a:p>
          <a:p>
            <a:pPr marL="0" indent="0">
              <a:buNone/>
            </a:pPr>
            <a:endParaRPr lang="cs-CZ" sz="1600" dirty="0" smtClean="0">
              <a:solidFill>
                <a:srgbClr val="92D050"/>
              </a:solidFill>
            </a:endParaRPr>
          </a:p>
          <a:p>
            <a:pPr>
              <a:buFont typeface="Wingdings" pitchFamily="2" charset="2"/>
              <a:buChar char="§"/>
            </a:pPr>
            <a:endParaRPr lang="cs-CZ" sz="2400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sz="24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Rovnici zlogaritmujeme: </a:t>
            </a:r>
          </a:p>
          <a:p>
            <a:pPr marL="457200" indent="-457200">
              <a:buFont typeface="+mj-lt"/>
              <a:buAutoNum type="alphaUcPeriod"/>
            </a:pPr>
            <a:endParaRPr lang="cs-CZ" sz="2400" dirty="0" smtClean="0">
              <a:solidFill>
                <a:srgbClr val="92D050"/>
              </a:solidFill>
            </a:endParaRPr>
          </a:p>
          <a:p>
            <a:pPr marL="0" indent="0">
              <a:buNone/>
            </a:pPr>
            <a:endParaRPr lang="cs-CZ" sz="2400" dirty="0" smtClean="0">
              <a:solidFill>
                <a:srgbClr val="00B0F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1962066" y="2636912"/>
                <a:ext cx="2114195" cy="493277"/>
              </a:xfrm>
              <a:prstGeom prst="rect">
                <a:avLst/>
              </a:prstGeom>
              <a:noFill/>
              <a:ln w="19050">
                <a:solidFill>
                  <a:srgbClr val="00B0F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𝑓</m:t>
                          </m:r>
                          <m:d>
                            <m:d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</m:d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𝑔</m:t>
                          </m:r>
                          <m:d>
                            <m:d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</m:d>
                        </m:sup>
                      </m:sSup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2066" y="2636912"/>
                <a:ext cx="2114195" cy="493277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  <a:ln w="19050"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4690922" y="2634080"/>
                <a:ext cx="3210828" cy="461665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cs-CZ" sz="2400" i="1" smtClean="0">
                        <a:solidFill>
                          <a:schemeClr val="tx1"/>
                        </a:solidFill>
                        <a:latin typeface="Cambria Math"/>
                      </a:rPr>
                      <m:t>𝑎</m:t>
                    </m:r>
                    <m:r>
                      <a:rPr lang="cs-CZ" sz="2400" b="0" i="1" smtClean="0">
                        <a:solidFill>
                          <a:schemeClr val="tx1"/>
                        </a:solidFill>
                        <a:latin typeface="Cambria Math"/>
                      </a:rPr>
                      <m:t>,</m:t>
                    </m:r>
                    <m:r>
                      <a:rPr lang="cs-CZ" sz="2400" i="1" smtClean="0">
                        <a:solidFill>
                          <a:schemeClr val="tx1"/>
                        </a:solidFill>
                        <a:latin typeface="Cambria Math"/>
                      </a:rPr>
                      <m:t> </m:t>
                    </m:r>
                    <m:r>
                      <a:rPr lang="cs-CZ" sz="2400" b="0" i="1" smtClean="0">
                        <a:solidFill>
                          <a:schemeClr val="tx1"/>
                        </a:solidFill>
                        <a:latin typeface="Cambria Math"/>
                      </a:rPr>
                      <m:t>𝑏</m:t>
                    </m:r>
                    <m:r>
                      <a:rPr lang="cs-CZ" sz="2400" i="1" smtClean="0">
                        <a:solidFill>
                          <a:schemeClr val="tx1"/>
                        </a:solidFill>
                        <a:latin typeface="Cambria Math"/>
                      </a:rPr>
                      <m:t>∈</m:t>
                    </m:r>
                    <m:d>
                      <m:dPr>
                        <m:ctrlPr>
                          <a:rPr lang="cs-CZ" sz="2400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400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0, 1</m:t>
                        </m:r>
                      </m:e>
                    </m:d>
                    <m:r>
                      <a:rPr lang="cs-CZ" sz="2400" i="1">
                        <a:solidFill>
                          <a:schemeClr val="tx1"/>
                        </a:solidFill>
                        <a:latin typeface="Cambria Math"/>
                      </a:rPr>
                      <m:t>∪</m:t>
                    </m:r>
                    <m:d>
                      <m:dPr>
                        <m:ctrlPr>
                          <a:rPr lang="cs-CZ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cs-CZ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1, </m:t>
                        </m:r>
                        <m:r>
                          <a:rPr lang="cs-CZ" sz="2400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∞</m:t>
                        </m:r>
                      </m:e>
                    </m:d>
                  </m:oMath>
                </a14:m>
                <a:r>
                  <a:rPr lang="cs-CZ" sz="2400" dirty="0" smtClean="0"/>
                  <a:t>             </a:t>
                </a:r>
                <a:endParaRPr lang="cs-CZ" sz="2400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0922" y="2634080"/>
                <a:ext cx="3210828" cy="46166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 w="19050"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1962066" y="5135770"/>
                <a:ext cx="3690053" cy="461665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𝑓</m:t>
                      </m:r>
                      <m:d>
                        <m:d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func>
                        <m:func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400" b="0" i="0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log</m:t>
                          </m:r>
                        </m:fName>
                        <m:e>
                          <m:r>
                            <a:rPr lang="cs-CZ" sz="2400" i="1">
                              <a:latin typeface="Cambria Math"/>
                            </a:rPr>
                            <m:t>𝑎</m:t>
                          </m:r>
                        </m:e>
                      </m:func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r>
                        <a:rPr lang="cs-CZ" sz="2400" b="0" i="1" smtClean="0">
                          <a:latin typeface="Cambria Math"/>
                        </a:rPr>
                        <m:t>𝑔</m:t>
                      </m:r>
                      <m:d>
                        <m:dPr>
                          <m:ctrlPr>
                            <a:rPr lang="cs-CZ" sz="24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i="1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cs-CZ" sz="2400" i="1">
                          <a:latin typeface="Cambria Math"/>
                          <a:ea typeface="Cambria Math"/>
                        </a:rPr>
                        <m:t>∙</m:t>
                      </m:r>
                      <m:func>
                        <m:func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400" b="0" i="0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log</m:t>
                          </m:r>
                        </m:fName>
                        <m:e>
                          <m:r>
                            <a:rPr lang="cs-CZ" sz="2400" i="1">
                              <a:latin typeface="Cambria Math"/>
                            </a:rPr>
                            <m:t>𝑏</m:t>
                          </m:r>
                          <m:r>
                            <m:rPr>
                              <m:nor/>
                            </m:rPr>
                            <a:rPr lang="cs-CZ" sz="2400" dirty="0"/>
                            <m:t> </m:t>
                          </m:r>
                        </m:e>
                      </m:func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2066" y="5135770"/>
                <a:ext cx="3690053" cy="461665"/>
              </a:xfrm>
              <a:prstGeom prst="rect">
                <a:avLst/>
              </a:prstGeom>
              <a:blipFill rotWithShape="1">
                <a:blip r:embed="rId4"/>
                <a:stretch>
                  <a:fillRect l="-496" b="-19737"/>
                </a:stretch>
              </a:blipFill>
              <a:ln w="19050"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Volný tvar 29"/>
          <p:cNvSpPr/>
          <p:nvPr/>
        </p:nvSpPr>
        <p:spPr>
          <a:xfrm>
            <a:off x="2014983" y="4395615"/>
            <a:ext cx="841828" cy="224164"/>
          </a:xfrm>
          <a:custGeom>
            <a:avLst/>
            <a:gdLst>
              <a:gd name="connsiteX0" fmla="*/ 841828 w 841828"/>
              <a:gd name="connsiteY0" fmla="*/ 122564 h 224164"/>
              <a:gd name="connsiteX1" fmla="*/ 769257 w 841828"/>
              <a:gd name="connsiteY1" fmla="*/ 35479 h 224164"/>
              <a:gd name="connsiteX2" fmla="*/ 754742 w 841828"/>
              <a:gd name="connsiteY2" fmla="*/ 35479 h 224164"/>
              <a:gd name="connsiteX3" fmla="*/ 682171 w 841828"/>
              <a:gd name="connsiteY3" fmla="*/ 6450 h 224164"/>
              <a:gd name="connsiteX4" fmla="*/ 551542 w 841828"/>
              <a:gd name="connsiteY4" fmla="*/ 6450 h 224164"/>
              <a:gd name="connsiteX5" fmla="*/ 449942 w 841828"/>
              <a:gd name="connsiteY5" fmla="*/ 6450 h 224164"/>
              <a:gd name="connsiteX6" fmla="*/ 174171 w 841828"/>
              <a:gd name="connsiteY6" fmla="*/ 6450 h 224164"/>
              <a:gd name="connsiteX7" fmla="*/ 43542 w 841828"/>
              <a:gd name="connsiteY7" fmla="*/ 93536 h 224164"/>
              <a:gd name="connsiteX8" fmla="*/ 0 w 841828"/>
              <a:gd name="connsiteY8" fmla="*/ 224164 h 224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41828" h="224164">
                <a:moveTo>
                  <a:pt x="841828" y="122564"/>
                </a:moveTo>
                <a:cubicBezTo>
                  <a:pt x="817638" y="93536"/>
                  <a:pt x="783771" y="49993"/>
                  <a:pt x="769257" y="35479"/>
                </a:cubicBezTo>
                <a:cubicBezTo>
                  <a:pt x="754743" y="20965"/>
                  <a:pt x="769256" y="40317"/>
                  <a:pt x="754742" y="35479"/>
                </a:cubicBezTo>
                <a:cubicBezTo>
                  <a:pt x="740228" y="30641"/>
                  <a:pt x="716038" y="11288"/>
                  <a:pt x="682171" y="6450"/>
                </a:cubicBezTo>
                <a:cubicBezTo>
                  <a:pt x="648304" y="1612"/>
                  <a:pt x="551542" y="6450"/>
                  <a:pt x="551542" y="6450"/>
                </a:cubicBezTo>
                <a:lnTo>
                  <a:pt x="449942" y="6450"/>
                </a:lnTo>
                <a:cubicBezTo>
                  <a:pt x="387047" y="6450"/>
                  <a:pt x="241904" y="-8064"/>
                  <a:pt x="174171" y="6450"/>
                </a:cubicBezTo>
                <a:cubicBezTo>
                  <a:pt x="106438" y="20964"/>
                  <a:pt x="72570" y="57250"/>
                  <a:pt x="43542" y="93536"/>
                </a:cubicBezTo>
                <a:cubicBezTo>
                  <a:pt x="14514" y="129822"/>
                  <a:pt x="7257" y="176993"/>
                  <a:pt x="0" y="224164"/>
                </a:cubicBezTo>
              </a:path>
            </a:pathLst>
          </a:custGeom>
          <a:noFill/>
          <a:ln w="1270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1773828" y="4507697"/>
                <a:ext cx="3292087" cy="486672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400" b="0" i="0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log</m:t>
                          </m:r>
                        </m:fName>
                        <m:e>
                          <m:sSup>
                            <m:sSupPr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sz="2400" i="1">
                                  <a:latin typeface="Cambria Math"/>
                                </a:rPr>
                                <m:t>𝑓</m:t>
                              </m:r>
                              <m:d>
                                <m:dPr>
                                  <m:ctrlPr>
                                    <a:rPr lang="cs-CZ" sz="2400" i="1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sz="2400" i="1"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</m:d>
                            </m:sup>
                          </m:sSup>
                        </m:e>
                      </m:func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func>
                        <m:func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400" b="0" i="0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log</m:t>
                          </m:r>
                        </m:fName>
                        <m:e>
                          <m:sSup>
                            <m:sSupPr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𝑏</m:t>
                              </m:r>
                            </m:e>
                            <m:sup>
                              <m:r>
                                <a:rPr lang="cs-CZ" sz="2400" i="1">
                                  <a:latin typeface="Cambria Math"/>
                                </a:rPr>
                                <m:t>𝑔</m:t>
                              </m:r>
                              <m:d>
                                <m:dPr>
                                  <m:ctrlPr>
                                    <a:rPr lang="cs-CZ" sz="2400" i="1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sz="2400" i="1"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</m:d>
                            </m:sup>
                          </m:sSup>
                        </m:e>
                      </m:func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3828" y="4507697"/>
                <a:ext cx="3292087" cy="48667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ln w="19050"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Volný tvar 23"/>
          <p:cNvSpPr/>
          <p:nvPr/>
        </p:nvSpPr>
        <p:spPr>
          <a:xfrm>
            <a:off x="3549258" y="4395615"/>
            <a:ext cx="841828" cy="224164"/>
          </a:xfrm>
          <a:custGeom>
            <a:avLst/>
            <a:gdLst>
              <a:gd name="connsiteX0" fmla="*/ 841828 w 841828"/>
              <a:gd name="connsiteY0" fmla="*/ 122564 h 224164"/>
              <a:gd name="connsiteX1" fmla="*/ 769257 w 841828"/>
              <a:gd name="connsiteY1" fmla="*/ 35479 h 224164"/>
              <a:gd name="connsiteX2" fmla="*/ 754742 w 841828"/>
              <a:gd name="connsiteY2" fmla="*/ 35479 h 224164"/>
              <a:gd name="connsiteX3" fmla="*/ 682171 w 841828"/>
              <a:gd name="connsiteY3" fmla="*/ 6450 h 224164"/>
              <a:gd name="connsiteX4" fmla="*/ 551542 w 841828"/>
              <a:gd name="connsiteY4" fmla="*/ 6450 h 224164"/>
              <a:gd name="connsiteX5" fmla="*/ 449942 w 841828"/>
              <a:gd name="connsiteY5" fmla="*/ 6450 h 224164"/>
              <a:gd name="connsiteX6" fmla="*/ 174171 w 841828"/>
              <a:gd name="connsiteY6" fmla="*/ 6450 h 224164"/>
              <a:gd name="connsiteX7" fmla="*/ 43542 w 841828"/>
              <a:gd name="connsiteY7" fmla="*/ 93536 h 224164"/>
              <a:gd name="connsiteX8" fmla="*/ 0 w 841828"/>
              <a:gd name="connsiteY8" fmla="*/ 224164 h 224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41828" h="224164">
                <a:moveTo>
                  <a:pt x="841828" y="122564"/>
                </a:moveTo>
                <a:cubicBezTo>
                  <a:pt x="817638" y="93536"/>
                  <a:pt x="783771" y="49993"/>
                  <a:pt x="769257" y="35479"/>
                </a:cubicBezTo>
                <a:cubicBezTo>
                  <a:pt x="754743" y="20965"/>
                  <a:pt x="769256" y="40317"/>
                  <a:pt x="754742" y="35479"/>
                </a:cubicBezTo>
                <a:cubicBezTo>
                  <a:pt x="740228" y="30641"/>
                  <a:pt x="716038" y="11288"/>
                  <a:pt x="682171" y="6450"/>
                </a:cubicBezTo>
                <a:cubicBezTo>
                  <a:pt x="648304" y="1612"/>
                  <a:pt x="551542" y="6450"/>
                  <a:pt x="551542" y="6450"/>
                </a:cubicBezTo>
                <a:lnTo>
                  <a:pt x="449942" y="6450"/>
                </a:lnTo>
                <a:cubicBezTo>
                  <a:pt x="387047" y="6450"/>
                  <a:pt x="241904" y="-8064"/>
                  <a:pt x="174171" y="6450"/>
                </a:cubicBezTo>
                <a:cubicBezTo>
                  <a:pt x="106438" y="20964"/>
                  <a:pt x="72570" y="57250"/>
                  <a:pt x="43542" y="93536"/>
                </a:cubicBezTo>
                <a:cubicBezTo>
                  <a:pt x="14514" y="129822"/>
                  <a:pt x="7257" y="176993"/>
                  <a:pt x="0" y="224164"/>
                </a:cubicBezTo>
              </a:path>
            </a:pathLst>
          </a:custGeom>
          <a:noFill/>
          <a:ln w="1270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2177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18" grpId="0" animBg="1"/>
      <p:bldP spid="19" grpId="0"/>
      <p:bldP spid="22" grpId="0"/>
      <p:bldP spid="30" grpId="0" animBg="1"/>
      <p:bldP spid="23" grpId="0"/>
      <p:bldP spid="2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911334"/>
          </a:xfrm>
        </p:spPr>
        <p:txBody>
          <a:bodyPr/>
          <a:lstStyle/>
          <a:p>
            <a:pPr marL="457200" indent="-457200" algn="l"/>
            <a:r>
              <a:rPr lang="cs-CZ" sz="2800" dirty="0" smtClean="0">
                <a:latin typeface="Arial" pitchFamily="34" charset="0"/>
                <a:cs typeface="Arial" pitchFamily="34" charset="0"/>
              </a:rPr>
              <a:t>B.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Exponenciální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rovnice, které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nelze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převést na stejný základ mocniny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185972"/>
                <a:ext cx="8301608" cy="5339372"/>
              </a:xfrm>
            </p:spPr>
            <p:txBody>
              <a:bodyPr/>
              <a:lstStyle/>
              <a:p>
                <a:pPr marL="0" indent="0">
                  <a:buNone/>
                </a:pPr>
                <a:endParaRPr lang="cs-CZ" sz="2400" dirty="0" smtClean="0">
                  <a:solidFill>
                    <a:srgbClr val="00B0F0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Př. 1a)</a:t>
                </a:r>
                <a:r>
                  <a:rPr lang="cs-CZ" sz="2400" b="1" dirty="0" smtClean="0"/>
                  <a:t> </a:t>
                </a:r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Řešte v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: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 smtClean="0"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2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3</m:t>
                        </m:r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𝑥</m:t>
                        </m:r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−1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=</m:t>
                    </m:r>
                    <m:sSup>
                      <m:sSupPr>
                        <m:ctrlP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3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2</m:t>
                        </m:r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𝑥</m:t>
                        </m:r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  </a:t>
                </a:r>
                <a:endParaRPr lang="cs-CZ" sz="2400" dirty="0" smtClean="0">
                  <a:solidFill>
                    <a:srgbClr val="00B0F0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/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endParaRPr lang="cs-CZ" sz="2400" dirty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endParaRPr lang="cs-CZ" sz="2400" dirty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endParaRPr lang="cs-CZ" sz="2400" dirty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00B0F0"/>
                  </a:solidFill>
                </a:endParaRPr>
              </a:p>
              <a:p>
                <a:pPr marL="0" indent="0">
                  <a:buNone/>
                </a:pPr>
                <a:endParaRPr lang="cs-CZ" sz="2400" dirty="0">
                  <a:solidFill>
                    <a:srgbClr val="00B0F0"/>
                  </a:solidFill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185972"/>
                <a:ext cx="8301608" cy="5339372"/>
              </a:xfrm>
              <a:blipFill rotWithShape="1">
                <a:blip r:embed="rId2"/>
                <a:stretch>
                  <a:fillRect l="-11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2756483" y="2018428"/>
                <a:ext cx="254212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3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−1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  <m:t>3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sz="2400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6483" y="2018428"/>
                <a:ext cx="2542125" cy="46166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7" name="Přímá spojnice se šipkou 16"/>
          <p:cNvCxnSpPr/>
          <p:nvPr/>
        </p:nvCxnSpPr>
        <p:spPr>
          <a:xfrm>
            <a:off x="1835696" y="2703860"/>
            <a:ext cx="608500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3313485" y="5625170"/>
                <a:ext cx="201235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</a:rPr>
                        <m:t>𝑥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≐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3,4425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13485" y="5625170"/>
                <a:ext cx="2012355" cy="46166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6126872" y="5616075"/>
                <a:ext cx="209890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{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3,4425</m:t>
                      </m:r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}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26872" y="5616075"/>
                <a:ext cx="2098908" cy="461665"/>
              </a:xfrm>
              <a:prstGeom prst="rect">
                <a:avLst/>
              </a:prstGeom>
              <a:blipFill rotWithShape="1">
                <a:blip r:embed="rId5"/>
                <a:stretch>
                  <a:fillRect r="-291" b="-197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9" name="Přímá spojnice se šipkou 28"/>
          <p:cNvCxnSpPr/>
          <p:nvPr/>
        </p:nvCxnSpPr>
        <p:spPr>
          <a:xfrm>
            <a:off x="5298608" y="5847563"/>
            <a:ext cx="608500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6" name="Ovál 35"/>
          <p:cNvSpPr/>
          <p:nvPr/>
        </p:nvSpPr>
        <p:spPr>
          <a:xfrm>
            <a:off x="2966963" y="2078474"/>
            <a:ext cx="346522" cy="419663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vál 36"/>
          <p:cNvSpPr/>
          <p:nvPr/>
        </p:nvSpPr>
        <p:spPr>
          <a:xfrm>
            <a:off x="4065880" y="2057962"/>
            <a:ext cx="346522" cy="419663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ovéPole 32"/>
              <p:cNvSpPr txBox="1"/>
              <p:nvPr/>
            </p:nvSpPr>
            <p:spPr>
              <a:xfrm>
                <a:off x="2387559" y="2477625"/>
                <a:ext cx="333535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400" i="0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log</m:t>
                          </m:r>
                        </m:fName>
                        <m:e>
                          <m:sSup>
                            <m:sSupPr>
                              <m:ctrlPr>
                                <a:rPr lang="cs-CZ" sz="240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3</m:t>
                              </m:r>
                              <m:r>
                                <a:rPr lang="cs-CZ" sz="2400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𝑥</m:t>
                              </m:r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−1</m:t>
                              </m:r>
                            </m:sup>
                          </m:sSup>
                        </m:e>
                      </m:func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func>
                        <m:func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400" b="0" i="0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log</m:t>
                          </m:r>
                        </m:fName>
                        <m:e>
                          <m:sSup>
                            <m:sSupPr>
                              <m:ctrlP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2</m:t>
                              </m:r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𝑥</m:t>
                              </m:r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−1</m:t>
                              </m:r>
                            </m:sup>
                          </m:sSup>
                          <m:r>
                            <m:rPr>
                              <m:nor/>
                            </m:rPr>
                            <a:rPr lang="cs-CZ" sz="2400" dirty="0">
                              <a:solidFill>
                                <a:srgbClr val="00B0F0"/>
                              </a:solidFill>
                            </a:rPr>
                            <m:t> </m:t>
                          </m:r>
                        </m:e>
                      </m:func>
                    </m:oMath>
                  </m:oMathPara>
                </a14:m>
                <a:endParaRPr lang="cs-CZ" sz="2400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33" name="TextovéPol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7559" y="2477625"/>
                <a:ext cx="3335356" cy="461665"/>
              </a:xfrm>
              <a:prstGeom prst="rect">
                <a:avLst/>
              </a:prstGeom>
              <a:blipFill rotWithShape="1">
                <a:blip r:embed="rId6"/>
                <a:stretch>
                  <a:fillRect b="-197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ovéPole 33"/>
              <p:cNvSpPr txBox="1"/>
              <p:nvPr/>
            </p:nvSpPr>
            <p:spPr>
              <a:xfrm>
                <a:off x="1663045" y="2976871"/>
                <a:ext cx="456510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3</m:t>
                          </m:r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𝑥</m:t>
                          </m:r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−1</m:t>
                          </m:r>
                        </m:e>
                      </m:d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func>
                        <m:funcPr>
                          <m:ctrlPr>
                            <a:rPr lang="cs-CZ" sz="240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400" i="0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log</m:t>
                          </m:r>
                        </m:fName>
                        <m:e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e>
                      </m:func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unc>
                        <m:func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d>
                            <m:dPr>
                              <m:ctrlP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2</m:t>
                              </m:r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𝑥</m:t>
                              </m:r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−1</m:t>
                              </m:r>
                            </m:e>
                          </m:d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m:rPr>
                              <m:sty m:val="p"/>
                            </m:rPr>
                            <a:rPr lang="cs-CZ" sz="2400" b="0" i="0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log</m:t>
                          </m:r>
                        </m:fName>
                        <m:e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3</m:t>
                          </m:r>
                          <m:r>
                            <m:rPr>
                              <m:nor/>
                            </m:rPr>
                            <a:rPr lang="cs-CZ" sz="2400" dirty="0">
                              <a:solidFill>
                                <a:schemeClr val="tx1"/>
                              </a:solidFill>
                            </a:rPr>
                            <m:t> </m:t>
                          </m:r>
                        </m:e>
                      </m:func>
                    </m:oMath>
                  </m:oMathPara>
                </a14:m>
                <a:endParaRPr lang="cs-CZ" sz="2400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34" name="TextovéPole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63045" y="2976871"/>
                <a:ext cx="4565107" cy="461665"/>
              </a:xfrm>
              <a:prstGeom prst="rect">
                <a:avLst/>
              </a:prstGeom>
              <a:blipFill rotWithShape="1">
                <a:blip r:embed="rId7"/>
                <a:stretch>
                  <a:fillRect b="-197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/>
              <p:cNvSpPr txBox="1"/>
              <p:nvPr/>
            </p:nvSpPr>
            <p:spPr>
              <a:xfrm>
                <a:off x="6037026" y="4383565"/>
                <a:ext cx="278344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"/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:</m:t>
                          </m:r>
                          <m:d>
                            <m:d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unc>
                                <m:funcPr>
                                  <m:ctrlPr>
                                    <a:rPr lang="cs-CZ" sz="2400" i="1">
                                      <a:latin typeface="Cambria Math"/>
                                    </a:rPr>
                                  </m:ctrlPr>
                                </m:funcPr>
                                <m:fName>
                                  <m:r>
                                    <a:rPr lang="cs-CZ" sz="2400" i="1">
                                      <a:latin typeface="Cambria Math"/>
                                    </a:rPr>
                                    <m:t>3</m:t>
                                  </m:r>
                                  <m:func>
                                    <m:funcPr>
                                      <m:ctrlPr>
                                        <a:rPr lang="cs-CZ" sz="2400" i="1" smtClean="0">
                                          <a:latin typeface="Cambria Math"/>
                                        </a:rPr>
                                      </m:ctrlPr>
                                    </m:funcPr>
                                    <m:fName>
                                      <m:r>
                                        <m:rPr>
                                          <m:sty m:val="p"/>
                                        </m:rPr>
                                        <a:rPr lang="cs-CZ" sz="2400" i="0" smtClean="0">
                                          <a:latin typeface="Cambria Math"/>
                                        </a:rPr>
                                        <m:t>log</m:t>
                                      </m:r>
                                    </m:fName>
                                    <m:e>
                                      <m:r>
                                        <a:rPr lang="cs-CZ" sz="2400" b="0" i="1" smtClean="0">
                                          <a:latin typeface="Cambria Math"/>
                                        </a:rPr>
                                        <m:t>2</m:t>
                                      </m:r>
                                    </m:e>
                                  </m:func>
                                  <m:r>
                                    <a:rPr lang="cs-CZ" sz="2400" b="0" i="1" smtClean="0">
                                      <a:latin typeface="Cambria Math"/>
                                    </a:rPr>
                                    <m:t>−2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cs-CZ" sz="2400">
                                      <a:latin typeface="Cambria Math"/>
                                    </a:rPr>
                                    <m:t>log</m:t>
                                  </m:r>
                                </m:fName>
                                <m:e>
                                  <m:r>
                                    <a:rPr lang="cs-CZ" sz="2400" i="1">
                                      <a:latin typeface="Cambria Math"/>
                                    </a:rPr>
                                    <m:t>3</m:t>
                                  </m:r>
                                </m:e>
                              </m:func>
                            </m:e>
                          </m:d>
                        </m:e>
                      </m:d>
                    </m:oMath>
                  </m:oMathPara>
                </a14:m>
                <a:endParaRPr lang="cs-CZ" sz="2400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37026" y="4383565"/>
                <a:ext cx="2783445" cy="461665"/>
              </a:xfrm>
              <a:prstGeom prst="rect">
                <a:avLst/>
              </a:prstGeom>
              <a:blipFill rotWithShape="1">
                <a:blip r:embed="rId8"/>
                <a:stretch>
                  <a:fillRect l="-14223" t="-127632" b="-1973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/>
              <p:cNvSpPr txBox="1"/>
              <p:nvPr/>
            </p:nvSpPr>
            <p:spPr>
              <a:xfrm>
                <a:off x="3325203" y="4757570"/>
                <a:ext cx="3032081" cy="8585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func>
                            <m:funcPr>
                              <m:ctrlP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sz="2400" b="0" i="0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log</m:t>
                              </m:r>
                            </m:fName>
                            <m:e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2−</m:t>
                              </m:r>
                              <m:func>
                                <m:funcPr>
                                  <m:ctrlPr>
                                    <a:rPr lang="cs-CZ" sz="24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</m:ctrlPr>
                                </m:funcPr>
                                <m:fName>
                                  <m:r>
                                    <m:rPr>
                                      <m:sty m:val="p"/>
                                    </m:rPr>
                                    <a:rPr lang="cs-CZ" sz="2400" b="0" i="0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log</m:t>
                                  </m:r>
                                </m:fName>
                                <m:e>
                                  <m:r>
                                    <a:rPr lang="cs-CZ" sz="24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3</m:t>
                                  </m:r>
                                </m:e>
                              </m:func>
                            </m:e>
                          </m:func>
                        </m:num>
                        <m:den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3</m:t>
                          </m:r>
                          <m:func>
                            <m:funcPr>
                              <m:ctrlP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sz="2400" b="0" i="0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log</m:t>
                              </m:r>
                            </m:fName>
                            <m:e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2</m:t>
                              </m:r>
                            </m:e>
                          </m:func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−2</m:t>
                          </m:r>
                          <m:func>
                            <m:funcPr>
                              <m:ctrlP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sz="2400" b="0" i="0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log</m:t>
                              </m:r>
                            </m:fName>
                            <m:e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3</m:t>
                              </m:r>
                            </m:e>
                          </m:func>
                        </m:den>
                      </m:f>
                    </m:oMath>
                  </m:oMathPara>
                </a14:m>
                <a:endParaRPr lang="cs-CZ" sz="2400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5203" y="4757570"/>
                <a:ext cx="3032081" cy="858505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5" name="Přímá spojnice 44"/>
          <p:cNvCxnSpPr/>
          <p:nvPr/>
        </p:nvCxnSpPr>
        <p:spPr>
          <a:xfrm>
            <a:off x="6251483" y="6086835"/>
            <a:ext cx="1896348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Volný tvar 19"/>
          <p:cNvSpPr/>
          <p:nvPr/>
        </p:nvSpPr>
        <p:spPr>
          <a:xfrm>
            <a:off x="2546049" y="2386055"/>
            <a:ext cx="841828" cy="224164"/>
          </a:xfrm>
          <a:custGeom>
            <a:avLst/>
            <a:gdLst>
              <a:gd name="connsiteX0" fmla="*/ 841828 w 841828"/>
              <a:gd name="connsiteY0" fmla="*/ 122564 h 224164"/>
              <a:gd name="connsiteX1" fmla="*/ 769257 w 841828"/>
              <a:gd name="connsiteY1" fmla="*/ 35479 h 224164"/>
              <a:gd name="connsiteX2" fmla="*/ 754742 w 841828"/>
              <a:gd name="connsiteY2" fmla="*/ 35479 h 224164"/>
              <a:gd name="connsiteX3" fmla="*/ 682171 w 841828"/>
              <a:gd name="connsiteY3" fmla="*/ 6450 h 224164"/>
              <a:gd name="connsiteX4" fmla="*/ 551542 w 841828"/>
              <a:gd name="connsiteY4" fmla="*/ 6450 h 224164"/>
              <a:gd name="connsiteX5" fmla="*/ 449942 w 841828"/>
              <a:gd name="connsiteY5" fmla="*/ 6450 h 224164"/>
              <a:gd name="connsiteX6" fmla="*/ 174171 w 841828"/>
              <a:gd name="connsiteY6" fmla="*/ 6450 h 224164"/>
              <a:gd name="connsiteX7" fmla="*/ 43542 w 841828"/>
              <a:gd name="connsiteY7" fmla="*/ 93536 h 224164"/>
              <a:gd name="connsiteX8" fmla="*/ 0 w 841828"/>
              <a:gd name="connsiteY8" fmla="*/ 224164 h 224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41828" h="224164">
                <a:moveTo>
                  <a:pt x="841828" y="122564"/>
                </a:moveTo>
                <a:cubicBezTo>
                  <a:pt x="817638" y="93536"/>
                  <a:pt x="783771" y="49993"/>
                  <a:pt x="769257" y="35479"/>
                </a:cubicBezTo>
                <a:cubicBezTo>
                  <a:pt x="754743" y="20965"/>
                  <a:pt x="769256" y="40317"/>
                  <a:pt x="754742" y="35479"/>
                </a:cubicBezTo>
                <a:cubicBezTo>
                  <a:pt x="740228" y="30641"/>
                  <a:pt x="716038" y="11288"/>
                  <a:pt x="682171" y="6450"/>
                </a:cubicBezTo>
                <a:cubicBezTo>
                  <a:pt x="648304" y="1612"/>
                  <a:pt x="551542" y="6450"/>
                  <a:pt x="551542" y="6450"/>
                </a:cubicBezTo>
                <a:lnTo>
                  <a:pt x="449942" y="6450"/>
                </a:lnTo>
                <a:cubicBezTo>
                  <a:pt x="387047" y="6450"/>
                  <a:pt x="241904" y="-8064"/>
                  <a:pt x="174171" y="6450"/>
                </a:cubicBezTo>
                <a:cubicBezTo>
                  <a:pt x="106438" y="20964"/>
                  <a:pt x="72570" y="57250"/>
                  <a:pt x="43542" y="93536"/>
                </a:cubicBezTo>
                <a:cubicBezTo>
                  <a:pt x="14514" y="129822"/>
                  <a:pt x="7257" y="176993"/>
                  <a:pt x="0" y="224164"/>
                </a:cubicBezTo>
              </a:path>
            </a:pathLst>
          </a:custGeom>
          <a:noFill/>
          <a:ln w="1270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olný tvar 20"/>
          <p:cNvSpPr/>
          <p:nvPr/>
        </p:nvSpPr>
        <p:spPr>
          <a:xfrm>
            <a:off x="4085382" y="2386055"/>
            <a:ext cx="841828" cy="224164"/>
          </a:xfrm>
          <a:custGeom>
            <a:avLst/>
            <a:gdLst>
              <a:gd name="connsiteX0" fmla="*/ 841828 w 841828"/>
              <a:gd name="connsiteY0" fmla="*/ 122564 h 224164"/>
              <a:gd name="connsiteX1" fmla="*/ 769257 w 841828"/>
              <a:gd name="connsiteY1" fmla="*/ 35479 h 224164"/>
              <a:gd name="connsiteX2" fmla="*/ 754742 w 841828"/>
              <a:gd name="connsiteY2" fmla="*/ 35479 h 224164"/>
              <a:gd name="connsiteX3" fmla="*/ 682171 w 841828"/>
              <a:gd name="connsiteY3" fmla="*/ 6450 h 224164"/>
              <a:gd name="connsiteX4" fmla="*/ 551542 w 841828"/>
              <a:gd name="connsiteY4" fmla="*/ 6450 h 224164"/>
              <a:gd name="connsiteX5" fmla="*/ 449942 w 841828"/>
              <a:gd name="connsiteY5" fmla="*/ 6450 h 224164"/>
              <a:gd name="connsiteX6" fmla="*/ 174171 w 841828"/>
              <a:gd name="connsiteY6" fmla="*/ 6450 h 224164"/>
              <a:gd name="connsiteX7" fmla="*/ 43542 w 841828"/>
              <a:gd name="connsiteY7" fmla="*/ 93536 h 224164"/>
              <a:gd name="connsiteX8" fmla="*/ 0 w 841828"/>
              <a:gd name="connsiteY8" fmla="*/ 224164 h 224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41828" h="224164">
                <a:moveTo>
                  <a:pt x="841828" y="122564"/>
                </a:moveTo>
                <a:cubicBezTo>
                  <a:pt x="817638" y="93536"/>
                  <a:pt x="783771" y="49993"/>
                  <a:pt x="769257" y="35479"/>
                </a:cubicBezTo>
                <a:cubicBezTo>
                  <a:pt x="754743" y="20965"/>
                  <a:pt x="769256" y="40317"/>
                  <a:pt x="754742" y="35479"/>
                </a:cubicBezTo>
                <a:cubicBezTo>
                  <a:pt x="740228" y="30641"/>
                  <a:pt x="716038" y="11288"/>
                  <a:pt x="682171" y="6450"/>
                </a:cubicBezTo>
                <a:cubicBezTo>
                  <a:pt x="648304" y="1612"/>
                  <a:pt x="551542" y="6450"/>
                  <a:pt x="551542" y="6450"/>
                </a:cubicBezTo>
                <a:lnTo>
                  <a:pt x="449942" y="6450"/>
                </a:lnTo>
                <a:cubicBezTo>
                  <a:pt x="387047" y="6450"/>
                  <a:pt x="241904" y="-8064"/>
                  <a:pt x="174171" y="6450"/>
                </a:cubicBezTo>
                <a:cubicBezTo>
                  <a:pt x="106438" y="20964"/>
                  <a:pt x="72570" y="57250"/>
                  <a:pt x="43542" y="93536"/>
                </a:cubicBezTo>
                <a:cubicBezTo>
                  <a:pt x="14514" y="129822"/>
                  <a:pt x="7257" y="176993"/>
                  <a:pt x="0" y="224164"/>
                </a:cubicBezTo>
              </a:path>
            </a:pathLst>
          </a:custGeom>
          <a:noFill/>
          <a:ln w="1270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1240510" y="3431542"/>
                <a:ext cx="552582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3</m:t>
                      </m:r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𝑥</m:t>
                      </m:r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∙</m:t>
                      </m:r>
                      <m:func>
                        <m:funcPr>
                          <m:ctrlPr>
                            <a:rPr lang="cs-CZ" sz="2400" i="1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400">
                              <a:latin typeface="Cambria Math"/>
                            </a:rPr>
                            <m:t>log</m:t>
                          </m:r>
                        </m:fName>
                        <m:e>
                          <m:r>
                            <a:rPr lang="cs-CZ" sz="2400" i="1">
                              <a:latin typeface="Cambria Math"/>
                            </a:rPr>
                            <m:t>2</m:t>
                          </m:r>
                        </m:e>
                      </m:func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−</m:t>
                      </m:r>
                      <m:func>
                        <m:funcPr>
                          <m:ctrlPr>
                            <a:rPr lang="cs-CZ" sz="240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400" i="0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log</m:t>
                          </m:r>
                        </m:fName>
                        <m:e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e>
                      </m:func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unc>
                        <m:func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𝑥</m:t>
                          </m:r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∙</m:t>
                          </m:r>
                          <m:func>
                            <m:funcPr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sz="2400">
                                  <a:latin typeface="Cambria Math"/>
                                </a:rPr>
                                <m:t>log</m:t>
                              </m:r>
                            </m:fName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3</m:t>
                              </m:r>
                            </m:e>
                          </m:func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m:rPr>
                              <m:sty m:val="p"/>
                            </m:rPr>
                            <a:rPr lang="cs-CZ" sz="2400" b="0" i="0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log</m:t>
                          </m:r>
                        </m:fName>
                        <m:e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3</m:t>
                          </m:r>
                          <m:r>
                            <m:rPr>
                              <m:nor/>
                            </m:rPr>
                            <a:rPr lang="cs-CZ" sz="2400" dirty="0">
                              <a:solidFill>
                                <a:schemeClr val="tx1"/>
                              </a:solidFill>
                            </a:rPr>
                            <m:t> </m:t>
                          </m:r>
                        </m:e>
                      </m:func>
                    </m:oMath>
                  </m:oMathPara>
                </a14:m>
                <a:endParaRPr lang="cs-CZ" sz="2400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40510" y="3431542"/>
                <a:ext cx="5525821" cy="461665"/>
              </a:xfrm>
              <a:prstGeom prst="rect">
                <a:avLst/>
              </a:prstGeom>
              <a:blipFill rotWithShape="1">
                <a:blip r:embed="rId10"/>
                <a:stretch>
                  <a:fillRect b="-197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652767" y="3893207"/>
                <a:ext cx="552582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3</m:t>
                      </m:r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𝑥</m:t>
                      </m:r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∙</m:t>
                      </m:r>
                      <m:func>
                        <m:funcPr>
                          <m:ctrlPr>
                            <a:rPr lang="cs-CZ" sz="2400" i="1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400">
                              <a:latin typeface="Cambria Math"/>
                            </a:rPr>
                            <m:t>log</m:t>
                          </m:r>
                        </m:fName>
                        <m:e>
                          <m:r>
                            <a:rPr lang="cs-CZ" sz="2400" i="1">
                              <a:latin typeface="Cambria Math"/>
                            </a:rPr>
                            <m:t>2</m:t>
                          </m:r>
                        </m:e>
                      </m:func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−2</m:t>
                      </m:r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𝑥</m:t>
                      </m:r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func>
                        <m:func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400" b="0" i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log</m:t>
                          </m:r>
                        </m:fName>
                        <m:e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3</m:t>
                          </m:r>
                        </m:e>
                      </m:func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unc>
                        <m:func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400" b="0" i="0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log</m:t>
                          </m:r>
                        </m:fName>
                        <m:e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e>
                      </m:func>
                      <m:func>
                        <m:func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m:rPr>
                              <m:sty m:val="p"/>
                            </m:rPr>
                            <a:rPr lang="cs-CZ" sz="2400" b="0" i="0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log</m:t>
                          </m:r>
                        </m:fName>
                        <m:e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3</m:t>
                          </m:r>
                          <m:r>
                            <m:rPr>
                              <m:nor/>
                            </m:rPr>
                            <a:rPr lang="cs-CZ" sz="2400" dirty="0">
                              <a:solidFill>
                                <a:schemeClr val="tx1"/>
                              </a:solidFill>
                            </a:rPr>
                            <m:t> </m:t>
                          </m:r>
                        </m:e>
                      </m:func>
                    </m:oMath>
                  </m:oMathPara>
                </a14:m>
                <a:endParaRPr lang="cs-CZ" sz="2400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2767" y="3893207"/>
                <a:ext cx="5525821" cy="461665"/>
              </a:xfrm>
              <a:prstGeom prst="rect">
                <a:avLst/>
              </a:prstGeom>
              <a:blipFill rotWithShape="1">
                <a:blip r:embed="rId11"/>
                <a:stretch>
                  <a:fillRect b="-21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725662" y="4383565"/>
                <a:ext cx="552582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𝑥</m:t>
                      </m:r>
                      <m:d>
                        <m:dPr>
                          <m:ctrlPr>
                            <a:rPr lang="cs-CZ" sz="240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3</m:t>
                          </m:r>
                          <m:func>
                            <m:funcPr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sz="2400">
                                  <a:latin typeface="Cambria Math"/>
                                </a:rPr>
                                <m:t>log</m:t>
                              </m:r>
                            </m:fName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2</m:t>
                              </m:r>
                            </m:e>
                          </m:func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−2</m:t>
                          </m:r>
                          <m:func>
                            <m:funcPr>
                              <m:ctrlPr>
                                <a:rPr lang="cs-CZ" sz="2400" i="1">
                                  <a:latin typeface="Cambria Math"/>
                                  <a:ea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sz="2400">
                                  <a:latin typeface="Cambria Math"/>
                                  <a:ea typeface="Cambria Math"/>
                                </a:rPr>
                                <m:t>log</m:t>
                              </m:r>
                            </m:fName>
                            <m:e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</m:func>
                        </m:e>
                      </m:d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unc>
                        <m:func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400" b="0" i="0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log</m:t>
                          </m:r>
                        </m:fName>
                        <m:e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e>
                      </m:func>
                      <m:func>
                        <m:func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m:rPr>
                              <m:sty m:val="p"/>
                            </m:rPr>
                            <a:rPr lang="cs-CZ" sz="2400" b="0" i="0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log</m:t>
                          </m:r>
                        </m:fName>
                        <m:e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3</m:t>
                          </m:r>
                          <m:r>
                            <m:rPr>
                              <m:nor/>
                            </m:rPr>
                            <a:rPr lang="cs-CZ" sz="2400" dirty="0">
                              <a:solidFill>
                                <a:schemeClr val="tx1"/>
                              </a:solidFill>
                            </a:rPr>
                            <m:t> </m:t>
                          </m:r>
                        </m:e>
                      </m:func>
                    </m:oMath>
                  </m:oMathPara>
                </a14:m>
                <a:endParaRPr lang="cs-CZ" sz="2400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5662" y="4383565"/>
                <a:ext cx="5525821" cy="461665"/>
              </a:xfrm>
              <a:prstGeom prst="rect">
                <a:avLst/>
              </a:prstGeom>
              <a:blipFill rotWithShape="1">
                <a:blip r:embed="rId12"/>
                <a:stretch>
                  <a:fillRect b="-197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Ovál 25"/>
          <p:cNvSpPr/>
          <p:nvPr/>
        </p:nvSpPr>
        <p:spPr>
          <a:xfrm>
            <a:off x="3214991" y="2498137"/>
            <a:ext cx="654214" cy="281489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vál 29"/>
          <p:cNvSpPr/>
          <p:nvPr/>
        </p:nvSpPr>
        <p:spPr>
          <a:xfrm>
            <a:off x="4770790" y="2498137"/>
            <a:ext cx="654214" cy="281489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4322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  <p:bldP spid="27" grpId="0"/>
      <p:bldP spid="28" grpId="0"/>
      <p:bldP spid="36" grpId="0" animBg="1"/>
      <p:bldP spid="36" grpId="1" animBg="1"/>
      <p:bldP spid="37" grpId="0" animBg="1"/>
      <p:bldP spid="37" grpId="1" animBg="1"/>
      <p:bldP spid="33" grpId="0"/>
      <p:bldP spid="34" grpId="0"/>
      <p:bldP spid="40" grpId="0"/>
      <p:bldP spid="41" grpId="0"/>
      <p:bldP spid="20" grpId="0" animBg="1"/>
      <p:bldP spid="21" grpId="0" animBg="1"/>
      <p:bldP spid="22" grpId="0"/>
      <p:bldP spid="23" grpId="0"/>
      <p:bldP spid="24" grpId="0"/>
      <p:bldP spid="26" grpId="0" animBg="1"/>
      <p:bldP spid="3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911334"/>
          </a:xfrm>
        </p:spPr>
        <p:txBody>
          <a:bodyPr/>
          <a:lstStyle/>
          <a:p>
            <a:pPr marL="457200" indent="-457200" algn="l"/>
            <a:r>
              <a:rPr lang="cs-CZ" sz="2800" dirty="0" smtClean="0">
                <a:latin typeface="Arial" pitchFamily="34" charset="0"/>
                <a:cs typeface="Arial" pitchFamily="34" charset="0"/>
              </a:rPr>
              <a:t>B.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Exponenciální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rovnice, které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nelze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převést na stejný základ mocniny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185972"/>
                <a:ext cx="8301608" cy="5339372"/>
              </a:xfrm>
            </p:spPr>
            <p:txBody>
              <a:bodyPr/>
              <a:lstStyle/>
              <a:p>
                <a:pPr marL="0" indent="0">
                  <a:buNone/>
                </a:pPr>
                <a:endParaRPr lang="cs-CZ" sz="2400" dirty="0" smtClean="0">
                  <a:solidFill>
                    <a:srgbClr val="00B0F0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Př. 1b)</a:t>
                </a:r>
                <a:r>
                  <a:rPr lang="cs-CZ" sz="2400" b="1" dirty="0" smtClean="0"/>
                  <a:t> </a:t>
                </a:r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Řešte v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: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 smtClean="0"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2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𝑥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  <a:ea typeface="Cambria Math"/>
                        <a:cs typeface="Arial" pitchFamily="34" charset="0"/>
                      </a:rPr>
                      <m:t>∙</m:t>
                    </m:r>
                    <m:sSup>
                      <m:sSupPr>
                        <m:ctrlPr>
                          <a:rPr lang="cs-CZ" sz="2400" b="0" i="1" smtClean="0">
                            <a:latin typeface="Cambria Math"/>
                            <a:ea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  <a:ea typeface="Cambria Math"/>
                            <a:cs typeface="Arial" pitchFamily="34" charset="0"/>
                          </a:rPr>
                          <m:t>3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  <a:ea typeface="Cambria Math"/>
                            <a:cs typeface="Arial" pitchFamily="34" charset="0"/>
                          </a:rPr>
                          <m:t>3</m:t>
                        </m:r>
                        <m:r>
                          <a:rPr lang="cs-CZ" sz="2400" b="0" i="1" smtClean="0">
                            <a:latin typeface="Cambria Math"/>
                            <a:ea typeface="Cambria Math"/>
                            <a:cs typeface="Arial" pitchFamily="34" charset="0"/>
                          </a:rPr>
                          <m:t>𝑥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=</m:t>
                    </m:r>
                    <m:sSup>
                      <m:sSupPr>
                        <m:ctrlP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4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𝑥</m:t>
                        </m:r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  </a:t>
                </a:r>
                <a:endParaRPr lang="cs-CZ" sz="2400" dirty="0" smtClean="0">
                  <a:solidFill>
                    <a:srgbClr val="00B0F0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/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endParaRPr lang="cs-CZ" sz="2400" dirty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endParaRPr lang="cs-CZ" sz="2400" dirty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endParaRPr lang="cs-CZ" sz="2400" dirty="0">
                  <a:solidFill>
                    <a:srgbClr val="92D050"/>
                  </a:solidFill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00B0F0"/>
                  </a:solidFill>
                </a:endParaRPr>
              </a:p>
              <a:p>
                <a:pPr marL="0" indent="0">
                  <a:buNone/>
                </a:pPr>
                <a:endParaRPr lang="cs-CZ" sz="2400" dirty="0">
                  <a:solidFill>
                    <a:srgbClr val="00B0F0"/>
                  </a:solidFill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185972"/>
                <a:ext cx="8301608" cy="5339372"/>
              </a:xfrm>
              <a:blipFill rotWithShape="1">
                <a:blip r:embed="rId2"/>
                <a:stretch>
                  <a:fillRect l="-11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3042840" y="2348880"/>
                <a:ext cx="254212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3</m:t>
                          </m:r>
                        </m:e>
                        <m:sup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3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−2</m:t>
                          </m:r>
                        </m:sup>
                      </m:sSup>
                    </m:oMath>
                  </m:oMathPara>
                </a14:m>
                <a:endParaRPr lang="cs-CZ" sz="2400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2840" y="2348880"/>
                <a:ext cx="2542125" cy="46166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7" name="Přímá spojnice se šipkou 16"/>
          <p:cNvCxnSpPr/>
          <p:nvPr/>
        </p:nvCxnSpPr>
        <p:spPr>
          <a:xfrm>
            <a:off x="2340190" y="3092033"/>
            <a:ext cx="608500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3369604" y="6063644"/>
                <a:ext cx="201235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</a:rPr>
                        <m:t>𝑥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≐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−0,5326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9604" y="6063644"/>
                <a:ext cx="2012355" cy="46166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6126872" y="6063644"/>
                <a:ext cx="232813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{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−0,5326</m:t>
                      </m:r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}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26872" y="6063644"/>
                <a:ext cx="2328138" cy="461665"/>
              </a:xfrm>
              <a:prstGeom prst="rect">
                <a:avLst/>
              </a:prstGeom>
              <a:blipFill rotWithShape="1">
                <a:blip r:embed="rId5"/>
                <a:stretch>
                  <a:fillRect r="-262" b="-21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9" name="Přímá spojnice se šipkou 28"/>
          <p:cNvCxnSpPr/>
          <p:nvPr/>
        </p:nvCxnSpPr>
        <p:spPr>
          <a:xfrm>
            <a:off x="5518372" y="6292564"/>
            <a:ext cx="608500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6" name="Ovál 35"/>
          <p:cNvSpPr/>
          <p:nvPr/>
        </p:nvSpPr>
        <p:spPr>
          <a:xfrm>
            <a:off x="3419872" y="2390882"/>
            <a:ext cx="346522" cy="419663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vál 36"/>
          <p:cNvSpPr/>
          <p:nvPr/>
        </p:nvSpPr>
        <p:spPr>
          <a:xfrm>
            <a:off x="4308479" y="2390881"/>
            <a:ext cx="346522" cy="419663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ovéPole 32"/>
              <p:cNvSpPr txBox="1"/>
              <p:nvPr/>
            </p:nvSpPr>
            <p:spPr>
              <a:xfrm>
                <a:off x="2615447" y="2853929"/>
                <a:ext cx="333535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400" i="0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log</m:t>
                          </m:r>
                        </m:fName>
                        <m:e>
                          <m:sSup>
                            <m:sSupPr>
                              <m:ctrlPr>
                                <a:rPr lang="cs-CZ" sz="240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3</m:t>
                              </m:r>
                              <m:r>
                                <a:rPr lang="cs-CZ" sz="2400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𝑥</m:t>
                              </m:r>
                            </m:sup>
                          </m:sSup>
                        </m:e>
                      </m:func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func>
                        <m:func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400" b="0" i="0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log</m:t>
                          </m:r>
                        </m:fName>
                        <m:e>
                          <m:sSup>
                            <m:sSupPr>
                              <m:ctrlP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𝑥</m:t>
                              </m:r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−2</m:t>
                              </m:r>
                            </m:sup>
                          </m:sSup>
                          <m:r>
                            <m:rPr>
                              <m:nor/>
                            </m:rPr>
                            <a:rPr lang="cs-CZ" sz="2400" dirty="0">
                              <a:solidFill>
                                <a:srgbClr val="00B0F0"/>
                              </a:solidFill>
                            </a:rPr>
                            <m:t> </m:t>
                          </m:r>
                        </m:e>
                      </m:func>
                    </m:oMath>
                  </m:oMathPara>
                </a14:m>
                <a:endParaRPr lang="cs-CZ" sz="2400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33" name="TextovéPol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5447" y="2853929"/>
                <a:ext cx="3335356" cy="461665"/>
              </a:xfrm>
              <a:prstGeom prst="rect">
                <a:avLst/>
              </a:prstGeom>
              <a:blipFill rotWithShape="1">
                <a:blip r:embed="rId6"/>
                <a:stretch>
                  <a:fillRect b="-197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ovéPole 33"/>
              <p:cNvSpPr txBox="1"/>
              <p:nvPr/>
            </p:nvSpPr>
            <p:spPr>
              <a:xfrm>
                <a:off x="2200449" y="3212976"/>
                <a:ext cx="456510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3</m:t>
                      </m:r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𝑥</m:t>
                      </m:r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func>
                        <m:funcPr>
                          <m:ctrlPr>
                            <a:rPr lang="cs-CZ" sz="240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400" i="0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log</m:t>
                          </m:r>
                        </m:fName>
                        <m:e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3</m:t>
                          </m:r>
                        </m:e>
                      </m:func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unc>
                        <m:funcPr>
                          <m:ctrlP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d>
                            <m:dPr>
                              <m:ctrlP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𝑥</m:t>
                              </m:r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−2</m:t>
                              </m:r>
                            </m:e>
                          </m:d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m:rPr>
                              <m:sty m:val="p"/>
                            </m:rPr>
                            <a:rPr lang="cs-CZ" sz="2400" b="0" i="0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log</m:t>
                          </m:r>
                        </m:fName>
                        <m:e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  <m:r>
                            <m:rPr>
                              <m:nor/>
                            </m:rPr>
                            <a:rPr lang="cs-CZ" sz="2400" dirty="0">
                              <a:solidFill>
                                <a:srgbClr val="990033"/>
                              </a:solidFill>
                            </a:rPr>
                            <m:t> </m:t>
                          </m:r>
                        </m:e>
                      </m:func>
                    </m:oMath>
                  </m:oMathPara>
                </a14:m>
                <a:endParaRPr lang="cs-CZ" sz="2400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34" name="TextovéPole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0449" y="3212976"/>
                <a:ext cx="4565107" cy="461665"/>
              </a:xfrm>
              <a:prstGeom prst="rect">
                <a:avLst/>
              </a:prstGeom>
              <a:blipFill rotWithShape="1">
                <a:blip r:embed="rId7"/>
                <a:stretch>
                  <a:fillRect b="-197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/>
              <p:cNvSpPr txBox="1"/>
              <p:nvPr/>
            </p:nvSpPr>
            <p:spPr>
              <a:xfrm>
                <a:off x="5896526" y="4252213"/>
                <a:ext cx="278344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"/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:</m:t>
                          </m:r>
                          <m:d>
                            <m:d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unc>
                                <m:funcPr>
                                  <m:ctrlPr>
                                    <a:rPr lang="cs-CZ" sz="2400" i="1">
                                      <a:latin typeface="Cambria Math"/>
                                    </a:rPr>
                                  </m:ctrlPr>
                                </m:funcPr>
                                <m:fName>
                                  <m:r>
                                    <a:rPr lang="cs-CZ" sz="2400" i="1">
                                      <a:latin typeface="Cambria Math"/>
                                    </a:rPr>
                                    <m:t>3</m:t>
                                  </m:r>
                                  <m:func>
                                    <m:funcPr>
                                      <m:ctrlPr>
                                        <a:rPr lang="cs-CZ" sz="2400" i="1" smtClean="0">
                                          <a:latin typeface="Cambria Math"/>
                                        </a:rPr>
                                      </m:ctrlPr>
                                    </m:funcPr>
                                    <m:fName>
                                      <m:r>
                                        <m:rPr>
                                          <m:sty m:val="p"/>
                                        </m:rPr>
                                        <a:rPr lang="cs-CZ" sz="2400" i="0" smtClean="0">
                                          <a:latin typeface="Cambria Math"/>
                                        </a:rPr>
                                        <m:t>log</m:t>
                                      </m:r>
                                    </m:fName>
                                    <m:e>
                                      <m:r>
                                        <a:rPr lang="cs-CZ" sz="2400" b="0" i="1" smtClean="0">
                                          <a:latin typeface="Cambria Math"/>
                                        </a:rPr>
                                        <m:t>3</m:t>
                                      </m:r>
                                    </m:e>
                                  </m:func>
                                  <m:r>
                                    <a:rPr lang="cs-CZ" sz="2400" b="0" i="1" smtClean="0">
                                      <a:latin typeface="Cambria Math"/>
                                    </a:rPr>
                                    <m:t>−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cs-CZ" sz="2400">
                                      <a:latin typeface="Cambria Math"/>
                                    </a:rPr>
                                    <m:t>log</m:t>
                                  </m:r>
                                </m:fName>
                                <m:e>
                                  <m:r>
                                    <a:rPr lang="cs-CZ" sz="2400" b="0" i="1" smtClean="0">
                                      <a:latin typeface="Cambria Math"/>
                                    </a:rPr>
                                    <m:t>2</m:t>
                                  </m:r>
                                </m:e>
                              </m:func>
                            </m:e>
                          </m:d>
                        </m:e>
                      </m:d>
                    </m:oMath>
                  </m:oMathPara>
                </a14:m>
                <a:endParaRPr lang="cs-CZ" sz="2400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6526" y="4252213"/>
                <a:ext cx="2783445" cy="461665"/>
              </a:xfrm>
              <a:prstGeom prst="rect">
                <a:avLst/>
              </a:prstGeom>
              <a:blipFill rotWithShape="1">
                <a:blip r:embed="rId8"/>
                <a:stretch>
                  <a:fillRect l="-11379" t="-129333" b="-201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/>
              <p:cNvSpPr txBox="1"/>
              <p:nvPr/>
            </p:nvSpPr>
            <p:spPr>
              <a:xfrm>
                <a:off x="3497335" y="4614397"/>
                <a:ext cx="2880175" cy="8585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func>
                            <m:funcPr>
                              <m:ctrlP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a:rPr lang="cs-CZ" sz="2400" b="0" i="0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−2</m:t>
                              </m:r>
                              <m:r>
                                <m:rPr>
                                  <m:sty m:val="p"/>
                                </m:rPr>
                                <a:rPr lang="cs-CZ" sz="2400" b="0" i="0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log</m:t>
                              </m:r>
                            </m:fName>
                            <m:e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2</m:t>
                              </m:r>
                            </m:e>
                          </m:func>
                        </m:num>
                        <m:den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3</m:t>
                          </m:r>
                          <m:func>
                            <m:funcPr>
                              <m:ctrlP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sz="2400" b="0" i="0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log</m:t>
                              </m:r>
                            </m:fName>
                            <m:e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3</m:t>
                              </m:r>
                            </m:e>
                          </m:func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−</m:t>
                          </m:r>
                          <m:func>
                            <m:funcPr>
                              <m:ctrlP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sz="2400" b="0" i="0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log</m:t>
                              </m:r>
                            </m:fName>
                            <m:e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2</m:t>
                              </m:r>
                            </m:e>
                          </m:func>
                        </m:den>
                      </m:f>
                    </m:oMath>
                  </m:oMathPara>
                </a14:m>
                <a:endParaRPr lang="cs-CZ" sz="2400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7335" y="4614397"/>
                <a:ext cx="2880175" cy="858505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5" name="Přímá spojnice 44"/>
          <p:cNvCxnSpPr/>
          <p:nvPr/>
        </p:nvCxnSpPr>
        <p:spPr>
          <a:xfrm>
            <a:off x="6297633" y="6525309"/>
            <a:ext cx="1946775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Volný tvar 19"/>
          <p:cNvSpPr/>
          <p:nvPr/>
        </p:nvSpPr>
        <p:spPr>
          <a:xfrm>
            <a:off x="2948690" y="2810544"/>
            <a:ext cx="841828" cy="224164"/>
          </a:xfrm>
          <a:custGeom>
            <a:avLst/>
            <a:gdLst>
              <a:gd name="connsiteX0" fmla="*/ 841828 w 841828"/>
              <a:gd name="connsiteY0" fmla="*/ 122564 h 224164"/>
              <a:gd name="connsiteX1" fmla="*/ 769257 w 841828"/>
              <a:gd name="connsiteY1" fmla="*/ 35479 h 224164"/>
              <a:gd name="connsiteX2" fmla="*/ 754742 w 841828"/>
              <a:gd name="connsiteY2" fmla="*/ 35479 h 224164"/>
              <a:gd name="connsiteX3" fmla="*/ 682171 w 841828"/>
              <a:gd name="connsiteY3" fmla="*/ 6450 h 224164"/>
              <a:gd name="connsiteX4" fmla="*/ 551542 w 841828"/>
              <a:gd name="connsiteY4" fmla="*/ 6450 h 224164"/>
              <a:gd name="connsiteX5" fmla="*/ 449942 w 841828"/>
              <a:gd name="connsiteY5" fmla="*/ 6450 h 224164"/>
              <a:gd name="connsiteX6" fmla="*/ 174171 w 841828"/>
              <a:gd name="connsiteY6" fmla="*/ 6450 h 224164"/>
              <a:gd name="connsiteX7" fmla="*/ 43542 w 841828"/>
              <a:gd name="connsiteY7" fmla="*/ 93536 h 224164"/>
              <a:gd name="connsiteX8" fmla="*/ 0 w 841828"/>
              <a:gd name="connsiteY8" fmla="*/ 224164 h 224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41828" h="224164">
                <a:moveTo>
                  <a:pt x="841828" y="122564"/>
                </a:moveTo>
                <a:cubicBezTo>
                  <a:pt x="817638" y="93536"/>
                  <a:pt x="783771" y="49993"/>
                  <a:pt x="769257" y="35479"/>
                </a:cubicBezTo>
                <a:cubicBezTo>
                  <a:pt x="754743" y="20965"/>
                  <a:pt x="769256" y="40317"/>
                  <a:pt x="754742" y="35479"/>
                </a:cubicBezTo>
                <a:cubicBezTo>
                  <a:pt x="740228" y="30641"/>
                  <a:pt x="716038" y="11288"/>
                  <a:pt x="682171" y="6450"/>
                </a:cubicBezTo>
                <a:cubicBezTo>
                  <a:pt x="648304" y="1612"/>
                  <a:pt x="551542" y="6450"/>
                  <a:pt x="551542" y="6450"/>
                </a:cubicBezTo>
                <a:lnTo>
                  <a:pt x="449942" y="6450"/>
                </a:lnTo>
                <a:cubicBezTo>
                  <a:pt x="387047" y="6450"/>
                  <a:pt x="241904" y="-8064"/>
                  <a:pt x="174171" y="6450"/>
                </a:cubicBezTo>
                <a:cubicBezTo>
                  <a:pt x="106438" y="20964"/>
                  <a:pt x="72570" y="57250"/>
                  <a:pt x="43542" y="93536"/>
                </a:cubicBezTo>
                <a:cubicBezTo>
                  <a:pt x="14514" y="129822"/>
                  <a:pt x="7257" y="176993"/>
                  <a:pt x="0" y="224164"/>
                </a:cubicBezTo>
              </a:path>
            </a:pathLst>
          </a:custGeom>
          <a:noFill/>
          <a:ln w="1270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olný tvar 20"/>
          <p:cNvSpPr/>
          <p:nvPr/>
        </p:nvSpPr>
        <p:spPr>
          <a:xfrm>
            <a:off x="4285652" y="2823107"/>
            <a:ext cx="841828" cy="224164"/>
          </a:xfrm>
          <a:custGeom>
            <a:avLst/>
            <a:gdLst>
              <a:gd name="connsiteX0" fmla="*/ 841828 w 841828"/>
              <a:gd name="connsiteY0" fmla="*/ 122564 h 224164"/>
              <a:gd name="connsiteX1" fmla="*/ 769257 w 841828"/>
              <a:gd name="connsiteY1" fmla="*/ 35479 h 224164"/>
              <a:gd name="connsiteX2" fmla="*/ 754742 w 841828"/>
              <a:gd name="connsiteY2" fmla="*/ 35479 h 224164"/>
              <a:gd name="connsiteX3" fmla="*/ 682171 w 841828"/>
              <a:gd name="connsiteY3" fmla="*/ 6450 h 224164"/>
              <a:gd name="connsiteX4" fmla="*/ 551542 w 841828"/>
              <a:gd name="connsiteY4" fmla="*/ 6450 h 224164"/>
              <a:gd name="connsiteX5" fmla="*/ 449942 w 841828"/>
              <a:gd name="connsiteY5" fmla="*/ 6450 h 224164"/>
              <a:gd name="connsiteX6" fmla="*/ 174171 w 841828"/>
              <a:gd name="connsiteY6" fmla="*/ 6450 h 224164"/>
              <a:gd name="connsiteX7" fmla="*/ 43542 w 841828"/>
              <a:gd name="connsiteY7" fmla="*/ 93536 h 224164"/>
              <a:gd name="connsiteX8" fmla="*/ 0 w 841828"/>
              <a:gd name="connsiteY8" fmla="*/ 224164 h 224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41828" h="224164">
                <a:moveTo>
                  <a:pt x="841828" y="122564"/>
                </a:moveTo>
                <a:cubicBezTo>
                  <a:pt x="817638" y="93536"/>
                  <a:pt x="783771" y="49993"/>
                  <a:pt x="769257" y="35479"/>
                </a:cubicBezTo>
                <a:cubicBezTo>
                  <a:pt x="754743" y="20965"/>
                  <a:pt x="769256" y="40317"/>
                  <a:pt x="754742" y="35479"/>
                </a:cubicBezTo>
                <a:cubicBezTo>
                  <a:pt x="740228" y="30641"/>
                  <a:pt x="716038" y="11288"/>
                  <a:pt x="682171" y="6450"/>
                </a:cubicBezTo>
                <a:cubicBezTo>
                  <a:pt x="648304" y="1612"/>
                  <a:pt x="551542" y="6450"/>
                  <a:pt x="551542" y="6450"/>
                </a:cubicBezTo>
                <a:lnTo>
                  <a:pt x="449942" y="6450"/>
                </a:lnTo>
                <a:cubicBezTo>
                  <a:pt x="387047" y="6450"/>
                  <a:pt x="241904" y="-8064"/>
                  <a:pt x="174171" y="6450"/>
                </a:cubicBezTo>
                <a:cubicBezTo>
                  <a:pt x="106438" y="20964"/>
                  <a:pt x="72570" y="57250"/>
                  <a:pt x="43542" y="93536"/>
                </a:cubicBezTo>
                <a:cubicBezTo>
                  <a:pt x="14514" y="129822"/>
                  <a:pt x="7257" y="176993"/>
                  <a:pt x="0" y="224164"/>
                </a:cubicBezTo>
              </a:path>
            </a:pathLst>
          </a:custGeom>
          <a:noFill/>
          <a:ln w="1270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1892089" y="3568258"/>
                <a:ext cx="552582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3</m:t>
                      </m:r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𝑥</m:t>
                      </m:r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∙</m:t>
                      </m:r>
                      <m:func>
                        <m:funcPr>
                          <m:ctrlPr>
                            <a:rPr lang="cs-CZ" sz="2400" i="1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400">
                              <a:latin typeface="Cambria Math"/>
                            </a:rPr>
                            <m:t>log</m:t>
                          </m:r>
                        </m:fName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3</m:t>
                          </m:r>
                        </m:e>
                      </m:func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unc>
                        <m:func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𝑥</m:t>
                          </m:r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∙</m:t>
                          </m:r>
                          <m:func>
                            <m:funcPr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sz="2400">
                                  <a:latin typeface="Cambria Math"/>
                                </a:rPr>
                                <m:t>log</m:t>
                              </m:r>
                            </m:fName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</m:func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sz="2400" b="0" i="0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m:rPr>
                              <m:sty m:val="p"/>
                            </m:rPr>
                            <a:rPr lang="cs-CZ" sz="2400" b="0" i="0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log</m:t>
                          </m:r>
                        </m:fName>
                        <m:e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  <m:r>
                            <m:rPr>
                              <m:nor/>
                            </m:rPr>
                            <a:rPr lang="cs-CZ" sz="2400" dirty="0">
                              <a:solidFill>
                                <a:schemeClr val="tx1"/>
                              </a:solidFill>
                            </a:rPr>
                            <m:t> </m:t>
                          </m:r>
                        </m:e>
                      </m:func>
                    </m:oMath>
                  </m:oMathPara>
                </a14:m>
                <a:endParaRPr lang="cs-CZ" sz="2400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92089" y="3568258"/>
                <a:ext cx="5525821" cy="461665"/>
              </a:xfrm>
              <a:prstGeom prst="rect">
                <a:avLst/>
              </a:prstGeom>
              <a:blipFill rotWithShape="1">
                <a:blip r:embed="rId10"/>
                <a:stretch>
                  <a:fillRect b="-197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656961" y="3936221"/>
                <a:ext cx="552582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3</m:t>
                      </m:r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𝑥</m:t>
                      </m:r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∙</m:t>
                      </m:r>
                      <m:func>
                        <m:funcPr>
                          <m:ctrlPr>
                            <a:rPr lang="cs-CZ" sz="2400" i="1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400">
                              <a:latin typeface="Cambria Math"/>
                            </a:rPr>
                            <m:t>log</m:t>
                          </m:r>
                        </m:fName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3</m:t>
                          </m:r>
                        </m:e>
                      </m:func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−</m:t>
                      </m:r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𝑥</m:t>
                      </m:r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func>
                        <m:func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400" b="0" i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log</m:t>
                          </m:r>
                        </m:fName>
                        <m:e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2</m:t>
                          </m:r>
                        </m:e>
                      </m:func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unc>
                        <m:func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r>
                            <a:rPr lang="cs-CZ" sz="2400" b="0" i="0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−2</m:t>
                          </m:r>
                          <m:r>
                            <m:rPr>
                              <m:sty m:val="p"/>
                            </m:rPr>
                            <a:rPr lang="cs-CZ" sz="2400" b="0" i="0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log</m:t>
                          </m:r>
                        </m:fName>
                        <m:e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e>
                      </m:func>
                    </m:oMath>
                  </m:oMathPara>
                </a14:m>
                <a:endParaRPr lang="cs-CZ" sz="2400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6961" y="3936221"/>
                <a:ext cx="5525821" cy="461665"/>
              </a:xfrm>
              <a:prstGeom prst="rect">
                <a:avLst/>
              </a:prstGeom>
              <a:blipFill rotWithShape="1">
                <a:blip r:embed="rId11"/>
                <a:stretch>
                  <a:fillRect b="-21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1325522" y="4252214"/>
                <a:ext cx="443779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𝑥</m:t>
                      </m:r>
                      <m:d>
                        <m:dPr>
                          <m:ctrlPr>
                            <a:rPr lang="cs-CZ" sz="240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3</m:t>
                          </m:r>
                          <m:func>
                            <m:funcPr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sz="2400">
                                  <a:latin typeface="Cambria Math"/>
                                </a:rPr>
                                <m:t>log</m:t>
                              </m:r>
                            </m:fName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3</m:t>
                              </m:r>
                            </m:e>
                          </m:func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−</m:t>
                          </m:r>
                          <m:func>
                            <m:funcPr>
                              <m:ctrlPr>
                                <a:rPr lang="cs-CZ" sz="2400" i="1">
                                  <a:latin typeface="Cambria Math"/>
                                  <a:ea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sz="2400">
                                  <a:latin typeface="Cambria Math"/>
                                  <a:ea typeface="Cambria Math"/>
                                </a:rPr>
                                <m:t>log</m:t>
                              </m:r>
                            </m:fName>
                            <m:e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</m:func>
                        </m:e>
                      </m:d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unc>
                        <m:func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−2</m:t>
                          </m:r>
                          <m:r>
                            <m:rPr>
                              <m:sty m:val="p"/>
                            </m:rPr>
                            <a:rPr lang="cs-CZ" sz="2400" b="0" i="0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log</m:t>
                          </m:r>
                        </m:fName>
                        <m:e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e>
                      </m:func>
                    </m:oMath>
                  </m:oMathPara>
                </a14:m>
                <a:endParaRPr lang="cs-CZ" sz="2400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25522" y="4252214"/>
                <a:ext cx="4437792" cy="461665"/>
              </a:xfrm>
              <a:prstGeom prst="rect">
                <a:avLst/>
              </a:prstGeom>
              <a:blipFill rotWithShape="1">
                <a:blip r:embed="rId12"/>
                <a:stretch>
                  <a:fillRect b="-21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2839834" y="1988840"/>
                <a:ext cx="254212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sup>
                      </m:sSup>
                      <m:r>
                        <a:rPr lang="cs-CZ" sz="2400" i="1">
                          <a:latin typeface="Cambria Math"/>
                          <a:ea typeface="Cambria Math"/>
                          <a:cs typeface="Arial" pitchFamily="34" charset="0"/>
                        </a:rPr>
                        <m:t>∙</m:t>
                      </m:r>
                      <m:sSup>
                        <m:sSupPr>
                          <m:ctrlPr>
                            <a:rPr lang="cs-CZ" sz="2400" i="1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sSupPr>
                        <m:e>
                          <m:r>
                            <a:rPr lang="cs-CZ" sz="2400" i="1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3</m:t>
                          </m:r>
                        </m:e>
                        <m:sup>
                          <m:r>
                            <a:rPr lang="cs-CZ" sz="2400" i="1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3</m:t>
                          </m:r>
                          <m:r>
                            <a:rPr lang="cs-CZ" sz="2400" i="1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𝑥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−2</m:t>
                          </m:r>
                        </m:sup>
                      </m:sSup>
                    </m:oMath>
                  </m:oMathPara>
                </a14:m>
                <a:endParaRPr lang="cs-CZ" sz="2400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9834" y="1988840"/>
                <a:ext cx="2542125" cy="461665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5421916" y="1988106"/>
                <a:ext cx="94922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"/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:</m:t>
                          </m:r>
                          <m:sSup>
                            <m:sSup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sz="2400" b="0" i="1" smtClean="0">
                                  <a:latin typeface="Cambria Math"/>
                                </a:rPr>
                                <m:t>𝑥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lang="cs-CZ" sz="2400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21916" y="1988106"/>
                <a:ext cx="949220" cy="461665"/>
              </a:xfrm>
              <a:prstGeom prst="rect">
                <a:avLst/>
              </a:prstGeom>
              <a:blipFill rotWithShape="1">
                <a:blip r:embed="rId14"/>
                <a:stretch>
                  <a:fillRect l="-38462" t="-127632" b="-1973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>
                <a:off x="3502490" y="5301208"/>
                <a:ext cx="2880175" cy="8828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func>
                            <m:funcPr>
                              <m:ctrlP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a:rPr lang="cs-CZ" sz="2400" b="0" i="0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−</m:t>
                              </m:r>
                              <m:r>
                                <m:rPr>
                                  <m:sty m:val="p"/>
                                </m:rPr>
                                <a:rPr lang="cs-CZ" sz="2400" b="0" i="0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log</m:t>
                              </m:r>
                            </m:fName>
                            <m:e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4</m:t>
                              </m:r>
                            </m:e>
                          </m:func>
                        </m:num>
                        <m:den>
                          <m:func>
                            <m:funcPr>
                              <m:ctrlP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sz="2400" b="0" i="0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log</m:t>
                              </m:r>
                            </m:fName>
                            <m:e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27</m:t>
                              </m:r>
                            </m:e>
                          </m:func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−</m:t>
                          </m:r>
                          <m:func>
                            <m:funcPr>
                              <m:ctrlP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sz="2400" b="0" i="0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log</m:t>
                              </m:r>
                            </m:fName>
                            <m:e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2</m:t>
                              </m:r>
                            </m:e>
                          </m:func>
                        </m:den>
                      </m:f>
                    </m:oMath>
                  </m:oMathPara>
                </a14:m>
                <a:endParaRPr lang="cs-CZ" sz="2400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2490" y="5301208"/>
                <a:ext cx="2880175" cy="882870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Ovál 30"/>
          <p:cNvSpPr/>
          <p:nvPr/>
        </p:nvSpPr>
        <p:spPr>
          <a:xfrm>
            <a:off x="3623542" y="2856549"/>
            <a:ext cx="551492" cy="281489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vál 31"/>
          <p:cNvSpPr/>
          <p:nvPr/>
        </p:nvSpPr>
        <p:spPr>
          <a:xfrm>
            <a:off x="4922029" y="2893963"/>
            <a:ext cx="551492" cy="281489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8923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  <p:bldP spid="27" grpId="0"/>
      <p:bldP spid="28" grpId="0"/>
      <p:bldP spid="36" grpId="0" animBg="1"/>
      <p:bldP spid="36" grpId="1" animBg="1"/>
      <p:bldP spid="37" grpId="0" animBg="1"/>
      <p:bldP spid="37" grpId="1" animBg="1"/>
      <p:bldP spid="33" grpId="0"/>
      <p:bldP spid="34" grpId="0"/>
      <p:bldP spid="40" grpId="0"/>
      <p:bldP spid="41" grpId="0"/>
      <p:bldP spid="20" grpId="0" animBg="1"/>
      <p:bldP spid="21" grpId="0" animBg="1"/>
      <p:bldP spid="22" grpId="0"/>
      <p:bldP spid="23" grpId="0"/>
      <p:bldP spid="24" grpId="0"/>
      <p:bldP spid="25" grpId="0"/>
      <p:bldP spid="26" grpId="0"/>
      <p:bldP spid="30" grpId="0"/>
      <p:bldP spid="31" grpId="0" animBg="1"/>
      <p:bldP spid="3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850106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Jednoduché exponenciální rovnice</a:t>
            </a:r>
            <a:endParaRPr lang="cs-CZ" sz="2800" u="sng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1268760"/>
                <a:ext cx="8229600" cy="4929411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sz="2400" dirty="0" smtClean="0"/>
                  <a:t>Procvičování:</a:t>
                </a:r>
              </a:p>
              <a:p>
                <a:pPr marL="0" indent="0">
                  <a:buNone/>
                </a:pPr>
                <a:r>
                  <a:rPr lang="cs-CZ" sz="2400" dirty="0" smtClean="0"/>
                  <a:t>Řešte v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400" dirty="0" smtClean="0"/>
                  <a:t>:</a:t>
                </a:r>
              </a:p>
              <a:p>
                <a:pPr marL="457200" indent="-457200">
                  <a:buFont typeface="+mj-lt"/>
                  <a:buAutoNum type="arabicParenR"/>
                </a:pPr>
                <a:r>
                  <a:rPr lang="cs-CZ" sz="2400" b="0" dirty="0" smtClean="0"/>
                  <a:t>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</a:rPr>
                      <m:t> </m:t>
                    </m:r>
                    <m:sSup>
                      <m:sSup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</a:rPr>
                          <m:t>7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</a:rPr>
                          <m:t>3</m:t>
                        </m:r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  <m:r>
                          <a:rPr lang="cs-CZ" sz="2400" b="0" i="1" smtClean="0">
                            <a:latin typeface="Cambria Math"/>
                          </a:rPr>
                          <m:t>+1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</a:rPr>
                      <m:t>=14</m:t>
                    </m:r>
                  </m:oMath>
                </a14:m>
                <a:endParaRPr lang="cs-CZ" sz="2400" b="0" dirty="0" smtClean="0">
                  <a:latin typeface="Cambria Math"/>
                  <a:ea typeface="Cambria Math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Cambria Math"/>
                </a:endParaRPr>
              </a:p>
              <a:p>
                <a:pPr marL="457200" indent="-457200">
                  <a:buFont typeface="+mj-lt"/>
                  <a:buAutoNum type="arabicParenR" startAt="2"/>
                </a:pPr>
                <a:r>
                  <a:rPr lang="cs-CZ" sz="2400" b="0" dirty="0" smtClean="0">
                    <a:ea typeface="Cambria Math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b="0" i="1" smtClean="0">
                            <a:solidFill>
                              <a:srgbClr val="990033"/>
                            </a:solidFill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sz="2400" b="0" i="1" smtClean="0">
                                <a:solidFill>
                                  <a:srgbClr val="990033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cs-CZ" sz="2400" b="0" i="1" smtClean="0">
                                <a:solidFill>
                                  <a:srgbClr val="990033"/>
                                </a:solidFill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e>
                          <m:sup>
                            <m:r>
                              <a:rPr lang="cs-CZ" sz="2400" b="0" i="1" smtClean="0">
                                <a:solidFill>
                                  <a:srgbClr val="990033"/>
                                </a:solidFill>
                                <a:latin typeface="Cambria Math"/>
                                <a:ea typeface="Cambria Math"/>
                              </a:rPr>
                              <m:t>𝑥</m:t>
                            </m:r>
                            <m:r>
                              <a:rPr lang="cs-CZ" sz="2400" b="0" i="1" smtClean="0">
                                <a:solidFill>
                                  <a:srgbClr val="990033"/>
                                </a:solidFill>
                                <a:latin typeface="Cambria Math"/>
                                <a:ea typeface="Cambria Math"/>
                              </a:rPr>
                              <m:t>+2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cs-CZ" sz="2400" b="0" i="1" smtClean="0">
                                <a:solidFill>
                                  <a:srgbClr val="990033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cs-CZ" sz="2400" b="0" i="1" smtClean="0">
                                <a:solidFill>
                                  <a:srgbClr val="990033"/>
                                </a:solidFill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e>
                          <m:sup>
                            <m:r>
                              <a:rPr lang="cs-CZ" sz="2400" b="0" i="1" smtClean="0">
                                <a:solidFill>
                                  <a:srgbClr val="990033"/>
                                </a:solidFill>
                                <a:latin typeface="Cambria Math"/>
                                <a:ea typeface="Cambria Math"/>
                              </a:rPr>
                              <m:t>1−</m:t>
                            </m:r>
                            <m:r>
                              <a:rPr lang="cs-CZ" sz="2400" b="0" i="1" smtClean="0">
                                <a:solidFill>
                                  <a:srgbClr val="990033"/>
                                </a:solidFill>
                                <a:latin typeface="Cambria Math"/>
                                <a:ea typeface="Cambria Math"/>
                              </a:rPr>
                              <m:t>𝑥</m:t>
                            </m:r>
                          </m:sup>
                        </m:sSup>
                      </m:den>
                    </m:f>
                    <m:r>
                      <a:rPr lang="cs-CZ" sz="2400" b="0" i="0" smtClean="0">
                        <a:solidFill>
                          <a:srgbClr val="990033"/>
                        </a:solidFill>
                        <a:latin typeface="Cambria Math"/>
                        <a:ea typeface="Cambria Math"/>
                      </a:rPr>
                      <m:t>=</m:t>
                    </m:r>
                    <m:f>
                      <m:fPr>
                        <m:ctrlP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func>
                          <m:funcPr>
                            <m:ctrlPr>
                              <a:rPr lang="cs-CZ" sz="2400" i="1">
                                <a:solidFill>
                                  <a:srgbClr val="990033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cs-CZ" sz="2400">
                                <a:solidFill>
                                  <a:srgbClr val="990033"/>
                                </a:solidFill>
                                <a:latin typeface="Cambria Math"/>
                                <a:ea typeface="Cambria Math"/>
                              </a:rPr>
                              <m:t>log</m:t>
                            </m:r>
                          </m:fName>
                          <m:e>
                            <m:r>
                              <a:rPr lang="cs-CZ" sz="2400" i="1">
                                <a:solidFill>
                                  <a:srgbClr val="990033"/>
                                </a:solidFill>
                                <a:latin typeface="Cambria Math"/>
                                <a:ea typeface="Cambria Math"/>
                              </a:rPr>
                              <m:t>4</m:t>
                            </m:r>
                          </m:e>
                        </m:func>
                      </m:num>
                      <m:den>
                        <m:func>
                          <m:funcPr>
                            <m:ctrlPr>
                              <a:rPr lang="cs-CZ" sz="2400" i="1">
                                <a:solidFill>
                                  <a:srgbClr val="990033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cs-CZ" sz="2400">
                                <a:solidFill>
                                  <a:srgbClr val="990033"/>
                                </a:solidFill>
                                <a:latin typeface="Cambria Math"/>
                                <a:ea typeface="Cambria Math"/>
                              </a:rPr>
                              <m:t>log</m:t>
                            </m:r>
                          </m:fName>
                          <m:e>
                            <m:r>
                              <a:rPr lang="cs-CZ" sz="2400" i="1">
                                <a:solidFill>
                                  <a:srgbClr val="990033"/>
                                </a:solidFill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e>
                        </m:func>
                      </m:den>
                    </m:f>
                  </m:oMath>
                </a14:m>
                <a:endParaRPr lang="cs-CZ" sz="2400" dirty="0">
                  <a:latin typeface="Cambria Math"/>
                </a:endParaRPr>
              </a:p>
              <a:p>
                <a:pPr marL="0" indent="0">
                  <a:buNone/>
                </a:pPr>
                <a:endParaRPr lang="cs-CZ" sz="2400" dirty="0">
                  <a:latin typeface="Cambria Math"/>
                </a:endParaRPr>
              </a:p>
              <a:p>
                <a:pPr marL="457200" indent="-457200">
                  <a:buFont typeface="+mj-lt"/>
                  <a:buAutoNum type="arabicParenR" startAt="3"/>
                </a:pPr>
                <a:r>
                  <a:rPr lang="cs-CZ" sz="2400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 smtClean="0">
                            <a:solidFill>
                              <a:srgbClr val="00B0F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i="1">
                            <a:solidFill>
                              <a:srgbClr val="00B0F0"/>
                            </a:solidFill>
                            <a:latin typeface="Cambria Math"/>
                          </a:rPr>
                          <m:t>3</m:t>
                        </m:r>
                      </m:e>
                      <m:sup>
                        <m:r>
                          <a:rPr lang="cs-CZ" sz="2400" i="1">
                            <a:solidFill>
                              <a:srgbClr val="00B0F0"/>
                            </a:solidFill>
                            <a:latin typeface="Cambria Math"/>
                          </a:rPr>
                          <m:t>2</m:t>
                        </m:r>
                        <m:r>
                          <a:rPr lang="cs-CZ" sz="2400" i="1">
                            <a:solidFill>
                              <a:srgbClr val="00B0F0"/>
                            </a:solidFill>
                            <a:latin typeface="Cambria Math"/>
                          </a:rPr>
                          <m:t>𝑥</m:t>
                        </m:r>
                        <m:r>
                          <a:rPr lang="cs-CZ" sz="2400" i="1">
                            <a:solidFill>
                              <a:srgbClr val="00B0F0"/>
                            </a:solidFill>
                            <a:latin typeface="Cambria Math"/>
                          </a:rPr>
                          <m:t>−1</m:t>
                        </m:r>
                      </m:sup>
                    </m:sSup>
                    <m:r>
                      <a:rPr lang="cs-CZ" sz="2400" i="1">
                        <a:solidFill>
                          <a:srgbClr val="00B0F0"/>
                        </a:solidFill>
                        <a:latin typeface="Cambria Math"/>
                      </a:rPr>
                      <m:t>+</m:t>
                    </m:r>
                    <m:sSup>
                      <m:sSupPr>
                        <m:ctrlPr>
                          <a:rPr lang="cs-CZ" sz="2400" i="1">
                            <a:solidFill>
                              <a:srgbClr val="00B0F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i="1">
                            <a:solidFill>
                              <a:srgbClr val="00B0F0"/>
                            </a:solidFill>
                            <a:latin typeface="Cambria Math"/>
                          </a:rPr>
                          <m:t>3</m:t>
                        </m:r>
                      </m:e>
                      <m:sup>
                        <m:r>
                          <a:rPr lang="cs-CZ" sz="2400" i="1">
                            <a:solidFill>
                              <a:srgbClr val="00B0F0"/>
                            </a:solidFill>
                            <a:latin typeface="Cambria Math"/>
                          </a:rPr>
                          <m:t>2</m:t>
                        </m:r>
                        <m:r>
                          <a:rPr lang="cs-CZ" sz="2400" i="1">
                            <a:solidFill>
                              <a:srgbClr val="00B0F0"/>
                            </a:solidFill>
                            <a:latin typeface="Cambria Math"/>
                          </a:rPr>
                          <m:t>𝑥</m:t>
                        </m:r>
                        <m:r>
                          <a:rPr lang="cs-CZ" sz="2400" i="1">
                            <a:solidFill>
                              <a:srgbClr val="00B0F0"/>
                            </a:solidFill>
                            <a:latin typeface="Cambria Math"/>
                          </a:rPr>
                          <m:t>−2</m:t>
                        </m:r>
                      </m:sup>
                    </m:sSup>
                    <m:r>
                      <a:rPr lang="cs-CZ" sz="2400" i="1">
                        <a:solidFill>
                          <a:srgbClr val="00B0F0"/>
                        </a:solidFill>
                        <a:latin typeface="Cambria Math"/>
                      </a:rPr>
                      <m:t>−</m:t>
                    </m:r>
                    <m:sSup>
                      <m:sSupPr>
                        <m:ctrlPr>
                          <a:rPr lang="cs-CZ" sz="2400" i="1">
                            <a:solidFill>
                              <a:srgbClr val="00B0F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i="1">
                            <a:solidFill>
                              <a:srgbClr val="00B0F0"/>
                            </a:solidFill>
                            <a:latin typeface="Cambria Math"/>
                          </a:rPr>
                          <m:t>3</m:t>
                        </m:r>
                      </m:e>
                      <m:sup>
                        <m:r>
                          <a:rPr lang="cs-CZ" sz="2400" i="1">
                            <a:solidFill>
                              <a:srgbClr val="00B0F0"/>
                            </a:solidFill>
                            <a:latin typeface="Cambria Math"/>
                          </a:rPr>
                          <m:t>2</m:t>
                        </m:r>
                        <m:r>
                          <a:rPr lang="cs-CZ" sz="2400" i="1">
                            <a:solidFill>
                              <a:srgbClr val="00B0F0"/>
                            </a:solidFill>
                            <a:latin typeface="Cambria Math"/>
                          </a:rPr>
                          <m:t>𝑥</m:t>
                        </m:r>
                        <m:r>
                          <a:rPr lang="cs-CZ" sz="2400" i="1">
                            <a:solidFill>
                              <a:srgbClr val="00B0F0"/>
                            </a:solidFill>
                            <a:latin typeface="Cambria Math"/>
                          </a:rPr>
                          <m:t>−4</m:t>
                        </m:r>
                      </m:sup>
                    </m:sSup>
                    <m:r>
                      <a:rPr lang="cs-CZ" sz="2400" i="1">
                        <a:solidFill>
                          <a:srgbClr val="00B0F0"/>
                        </a:solidFill>
                        <a:latin typeface="Cambria Math"/>
                      </a:rPr>
                      <m:t>=315</m:t>
                    </m:r>
                  </m:oMath>
                </a14:m>
                <a:endParaRPr lang="cs-CZ" sz="2400" dirty="0">
                  <a:solidFill>
                    <a:srgbClr val="00B0F0"/>
                  </a:solidFill>
                  <a:latin typeface="Cambria Math"/>
                </a:endParaRPr>
              </a:p>
              <a:p>
                <a:pPr marL="0" indent="0">
                  <a:buNone/>
                </a:pPr>
                <a:endParaRPr lang="cs-CZ" sz="2400" dirty="0">
                  <a:latin typeface="Cambria Math"/>
                </a:endParaRPr>
              </a:p>
              <a:p>
                <a:pPr marL="457200" indent="-457200">
                  <a:buFont typeface="+mj-lt"/>
                  <a:buAutoNum type="arabicParenR" startAt="4"/>
                </a:pPr>
                <a:r>
                  <a:rPr lang="cs-CZ" sz="2400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 smtClean="0">
                            <a:solidFill>
                              <a:srgbClr val="92D05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i="1">
                            <a:solidFill>
                              <a:srgbClr val="92D050"/>
                            </a:solidFill>
                            <a:latin typeface="Cambria Math"/>
                          </a:rPr>
                          <m:t>3</m:t>
                        </m:r>
                      </m:e>
                      <m:sup>
                        <m:r>
                          <a:rPr lang="cs-CZ" sz="2400" i="1">
                            <a:solidFill>
                              <a:srgbClr val="92D050"/>
                            </a:solidFill>
                            <a:latin typeface="Cambria Math"/>
                          </a:rPr>
                          <m:t>𝑥</m:t>
                        </m:r>
                      </m:sup>
                    </m:sSup>
                    <m:r>
                      <a:rPr lang="cs-CZ" sz="2400" i="1">
                        <a:solidFill>
                          <a:srgbClr val="92D050"/>
                        </a:solidFill>
                        <a:latin typeface="Cambria Math"/>
                      </a:rPr>
                      <m:t>+</m:t>
                    </m:r>
                    <m:sSup>
                      <m:sSupPr>
                        <m:ctrlPr>
                          <a:rPr lang="cs-CZ" sz="2400" i="1">
                            <a:solidFill>
                              <a:srgbClr val="92D05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i="1">
                            <a:solidFill>
                              <a:srgbClr val="92D050"/>
                            </a:solidFill>
                            <a:latin typeface="Cambria Math"/>
                          </a:rPr>
                          <m:t>3</m:t>
                        </m:r>
                      </m:e>
                      <m:sup>
                        <m:r>
                          <a:rPr lang="cs-CZ" sz="2400" i="1">
                            <a:solidFill>
                              <a:srgbClr val="92D050"/>
                            </a:solidFill>
                            <a:latin typeface="Cambria Math"/>
                          </a:rPr>
                          <m:t>𝑥</m:t>
                        </m:r>
                        <m:r>
                          <a:rPr lang="cs-CZ" sz="2400" i="1">
                            <a:solidFill>
                              <a:srgbClr val="92D050"/>
                            </a:solidFill>
                            <a:latin typeface="Cambria Math"/>
                          </a:rPr>
                          <m:t>+1</m:t>
                        </m:r>
                      </m:sup>
                    </m:sSup>
                    <m:r>
                      <a:rPr lang="cs-CZ" sz="2400" i="1">
                        <a:solidFill>
                          <a:srgbClr val="92D050"/>
                        </a:solidFill>
                        <a:latin typeface="Cambria Math"/>
                      </a:rPr>
                      <m:t>+</m:t>
                    </m:r>
                    <m:sSup>
                      <m:sSupPr>
                        <m:ctrlPr>
                          <a:rPr lang="cs-CZ" sz="2400" i="1">
                            <a:solidFill>
                              <a:srgbClr val="92D05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i="1">
                            <a:solidFill>
                              <a:srgbClr val="92D050"/>
                            </a:solidFill>
                            <a:latin typeface="Cambria Math"/>
                          </a:rPr>
                          <m:t>3</m:t>
                        </m:r>
                      </m:e>
                      <m:sup>
                        <m:r>
                          <a:rPr lang="cs-CZ" sz="2400" i="1">
                            <a:solidFill>
                              <a:srgbClr val="92D050"/>
                            </a:solidFill>
                            <a:latin typeface="Cambria Math"/>
                          </a:rPr>
                          <m:t>𝑥</m:t>
                        </m:r>
                        <m:r>
                          <a:rPr lang="cs-CZ" sz="2400" i="1">
                            <a:solidFill>
                              <a:srgbClr val="92D050"/>
                            </a:solidFill>
                            <a:latin typeface="Cambria Math"/>
                          </a:rPr>
                          <m:t>+2</m:t>
                        </m:r>
                      </m:sup>
                    </m:sSup>
                    <m:r>
                      <a:rPr lang="cs-CZ" sz="2400" b="0" i="0" smtClean="0">
                        <a:solidFill>
                          <a:srgbClr val="92D050"/>
                        </a:solidFill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cs-CZ" sz="2400" i="1">
                            <a:solidFill>
                              <a:srgbClr val="92D05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solidFill>
                              <a:srgbClr val="92D050"/>
                            </a:solidFill>
                            <a:latin typeface="Cambria Math"/>
                          </a:rPr>
                          <m:t>5</m:t>
                        </m:r>
                      </m:e>
                      <m:sup>
                        <m:r>
                          <a:rPr lang="cs-CZ" sz="2400" i="1">
                            <a:solidFill>
                              <a:srgbClr val="92D050"/>
                            </a:solidFill>
                            <a:latin typeface="Cambria Math"/>
                          </a:rPr>
                          <m:t>𝑥</m:t>
                        </m:r>
                      </m:sup>
                    </m:sSup>
                    <m:r>
                      <a:rPr lang="cs-CZ" sz="2400" i="1">
                        <a:solidFill>
                          <a:srgbClr val="92D050"/>
                        </a:solidFill>
                        <a:latin typeface="Cambria Math"/>
                      </a:rPr>
                      <m:t>+</m:t>
                    </m:r>
                    <m:sSup>
                      <m:sSupPr>
                        <m:ctrlPr>
                          <a:rPr lang="cs-CZ" sz="2400" i="1">
                            <a:solidFill>
                              <a:srgbClr val="92D05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solidFill>
                              <a:srgbClr val="92D050"/>
                            </a:solidFill>
                            <a:latin typeface="Cambria Math"/>
                          </a:rPr>
                          <m:t>5</m:t>
                        </m:r>
                      </m:e>
                      <m:sup>
                        <m:r>
                          <a:rPr lang="cs-CZ" sz="2400" i="1">
                            <a:solidFill>
                              <a:srgbClr val="92D050"/>
                            </a:solidFill>
                            <a:latin typeface="Cambria Math"/>
                          </a:rPr>
                          <m:t>𝑥</m:t>
                        </m:r>
                        <m:r>
                          <a:rPr lang="cs-CZ" sz="2400" i="1">
                            <a:solidFill>
                              <a:srgbClr val="92D050"/>
                            </a:solidFill>
                            <a:latin typeface="Cambria Math"/>
                          </a:rPr>
                          <m:t>+1</m:t>
                        </m:r>
                      </m:sup>
                    </m:sSup>
                    <m:r>
                      <a:rPr lang="cs-CZ" sz="2400" i="1">
                        <a:solidFill>
                          <a:srgbClr val="92D050"/>
                        </a:solidFill>
                        <a:latin typeface="Cambria Math"/>
                      </a:rPr>
                      <m:t>+</m:t>
                    </m:r>
                    <m:sSup>
                      <m:sSupPr>
                        <m:ctrlPr>
                          <a:rPr lang="cs-CZ" sz="2400" i="1">
                            <a:solidFill>
                              <a:srgbClr val="92D05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solidFill>
                              <a:srgbClr val="92D050"/>
                            </a:solidFill>
                            <a:latin typeface="Cambria Math"/>
                          </a:rPr>
                          <m:t>5</m:t>
                        </m:r>
                      </m:e>
                      <m:sup>
                        <m:r>
                          <a:rPr lang="cs-CZ" sz="2400" i="1">
                            <a:solidFill>
                              <a:srgbClr val="92D050"/>
                            </a:solidFill>
                            <a:latin typeface="Cambria Math"/>
                          </a:rPr>
                          <m:t>𝑥</m:t>
                        </m:r>
                        <m:r>
                          <a:rPr lang="cs-CZ" sz="2400" i="1">
                            <a:solidFill>
                              <a:srgbClr val="92D050"/>
                            </a:solidFill>
                            <a:latin typeface="Cambria Math"/>
                          </a:rPr>
                          <m:t>+2</m:t>
                        </m:r>
                      </m:sup>
                    </m:sSup>
                  </m:oMath>
                </a14:m>
                <a:endParaRPr lang="cs-CZ" sz="2400" dirty="0" smtClean="0">
                  <a:latin typeface="Cambria Math"/>
                </a:endParaRPr>
              </a:p>
              <a:p>
                <a:pPr marL="0" indent="0">
                  <a:buNone/>
                </a:pPr>
                <a:endParaRPr lang="cs-CZ" sz="2400" dirty="0" smtClean="0"/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1268760"/>
                <a:ext cx="8229600" cy="4929411"/>
              </a:xfrm>
              <a:blipFill rotWithShape="1">
                <a:blip r:embed="rId2"/>
                <a:stretch>
                  <a:fillRect l="-1185" t="-98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5211257" y="4188739"/>
                <a:ext cx="1357871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solidFill>
                            <a:srgbClr val="00B0F0"/>
                          </a:solidFill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i="1" smtClean="0">
                          <a:solidFill>
                            <a:srgbClr val="00B0F0"/>
                          </a:solidFill>
                          <a:latin typeface="Cambria Math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cs-CZ" sz="2400" i="1">
                              <a:solidFill>
                                <a:srgbClr val="00B0F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  <m:t>3</m:t>
                          </m:r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11257" y="4188739"/>
                <a:ext cx="1357871" cy="46166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4" descr="C:\Program Files\Microsoft Office\MEDIA\CAGCAT10\j0215086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2693" y="2996952"/>
            <a:ext cx="1661311" cy="2599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5148064" y="2132855"/>
                <a:ext cx="2100062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i="1" smtClean="0">
                          <a:latin typeface="Cambria Math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cs-CZ" sz="24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0,1187</m:t>
                          </m:r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8064" y="2132855"/>
                <a:ext cx="2100062" cy="46166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5211258" y="3264955"/>
                <a:ext cx="1357871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solidFill>
                            <a:srgbClr val="990033"/>
                          </a:solidFill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i="1" smtClean="0">
                          <a:solidFill>
                            <a:srgbClr val="990033"/>
                          </a:solidFill>
                          <a:latin typeface="Cambria Math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0</m:t>
                          </m:r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11258" y="3264955"/>
                <a:ext cx="1357871" cy="46166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5281744" y="5632907"/>
                <a:ext cx="2329292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solidFill>
                            <a:srgbClr val="92D050"/>
                          </a:solidFill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i="1" smtClean="0">
                          <a:solidFill>
                            <a:srgbClr val="92D050"/>
                          </a:solidFill>
                          <a:latin typeface="Cambria Math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cs-CZ" sz="2400" i="1">
                              <a:solidFill>
                                <a:srgbClr val="92D05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solidFill>
                                <a:srgbClr val="92D050"/>
                              </a:solidFill>
                              <a:latin typeface="Cambria Math"/>
                            </a:rPr>
                            <m:t>−1,7012</m:t>
                          </m:r>
                        </m:e>
                      </m:d>
                    </m:oMath>
                  </m:oMathPara>
                </a14:m>
                <a:endParaRPr lang="cs-CZ" sz="2400" dirty="0">
                  <a:solidFill>
                    <a:srgbClr val="92D050"/>
                  </a:solidFill>
                </a:endParaRPr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1744" y="5632907"/>
                <a:ext cx="2329292" cy="46166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27875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61 -0.05298 L -0.0052 -0.94495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" y="-445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13" grpId="0"/>
      <p:bldP spid="10" grpId="0"/>
      <p:bldP spid="14" grpId="0"/>
      <p:bldP spid="1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1700808"/>
            <a:ext cx="6443662" cy="647675"/>
          </a:xfrm>
        </p:spPr>
        <p:txBody>
          <a:bodyPr anchor="b"/>
          <a:lstStyle/>
          <a:p>
            <a:pPr algn="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Zdroje, autorská práva</a:t>
            </a:r>
            <a:endParaRPr lang="cs-CZ" sz="2000" b="1" dirty="0" smtClean="0">
              <a:latin typeface="Arial" charset="0"/>
              <a:cs typeface="Arial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 rtlCol="0">
            <a:normAutofit fontScale="62500" lnSpcReduction="20000"/>
          </a:bodyPr>
          <a:lstStyle/>
          <a:p>
            <a:pPr marL="0" indent="0" fontAlgn="auto">
              <a:spcAft>
                <a:spcPts val="0"/>
              </a:spcAft>
              <a:buNone/>
              <a:defRPr/>
            </a:pPr>
            <a:r>
              <a:rPr lang="cs-CZ" sz="800" dirty="0" smtClean="0"/>
              <a:t>.</a:t>
            </a:r>
          </a:p>
          <a:p>
            <a:pPr marL="0" indent="0" fontAlgn="auto">
              <a:spcAft>
                <a:spcPts val="0"/>
              </a:spcAft>
              <a:buNone/>
              <a:defRPr/>
            </a:pPr>
            <a:endParaRPr lang="cs-CZ" sz="2900" dirty="0" smtClean="0"/>
          </a:p>
          <a:p>
            <a:pPr marL="0" indent="0" fontAlgn="auto">
              <a:spcAft>
                <a:spcPts val="0"/>
              </a:spcAft>
              <a:buNone/>
              <a:defRPr/>
            </a:pPr>
            <a:r>
              <a:rPr lang="cs-CZ" sz="2900" dirty="0" smtClean="0"/>
              <a:t>HEJKRLÍK</a:t>
            </a:r>
            <a:r>
              <a:rPr lang="cs-CZ" sz="2900" dirty="0"/>
              <a:t>, Pavel. </a:t>
            </a:r>
            <a:r>
              <a:rPr lang="cs-CZ" sz="2900" i="1" dirty="0"/>
              <a:t>Matematika: sbírka řešených příkladů : rovnice a nerovnice</a:t>
            </a:r>
            <a:r>
              <a:rPr lang="cs-CZ" sz="2900" dirty="0"/>
              <a:t>. 1. vyd. Opava: Nakladatelství SSŠP, 2006, 556 s. ISBN 80-903-8610-5. </a:t>
            </a:r>
            <a:endParaRPr lang="cs-CZ" sz="2900" dirty="0" smtClean="0"/>
          </a:p>
          <a:p>
            <a:pPr marL="0" indent="0" fontAlgn="auto">
              <a:spcAft>
                <a:spcPts val="0"/>
              </a:spcAft>
              <a:buNone/>
              <a:defRPr/>
            </a:pPr>
            <a:endParaRPr lang="cs-CZ" sz="2900" dirty="0" smtClean="0"/>
          </a:p>
          <a:p>
            <a:pPr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sz="3500" dirty="0" smtClean="0">
                <a:latin typeface="Arial" pitchFamily="34" charset="0"/>
                <a:cs typeface="Arial" pitchFamily="34" charset="0"/>
              </a:rPr>
              <a:t>Všechna neocitovaná autorská díla jsou dílem autora.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sz="3500" dirty="0" smtClean="0">
                <a:latin typeface="Arial" pitchFamily="34" charset="0"/>
                <a:cs typeface="Arial" pitchFamily="34" charset="0"/>
              </a:rPr>
              <a:t>Všechny neocitované kliparty jsou součástí prostředků MS Office.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cs-CZ" sz="3500" dirty="0"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sz="3500" dirty="0" smtClean="0">
                <a:latin typeface="Arial" pitchFamily="34" charset="0"/>
                <a:cs typeface="Arial" pitchFamily="34" charset="0"/>
              </a:rPr>
              <a:t>„Materiály jsou určeny pro bezplatné používání pro potřeby výuky a vzdělávání na všech typech škol a školských zařízení. Jakékoli další využití podléhá autorskému zákonu.“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zentace matik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4000</TotalTime>
  <Words>2707</Words>
  <Application>Microsoft Office PowerPoint</Application>
  <PresentationFormat>Předvádění na obrazovce (4:3)</PresentationFormat>
  <Paragraphs>362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Prezentace matika</vt:lpstr>
      <vt:lpstr>Obchodní akademie, Střední odborná škola  a Jazyková škola s právem státní jazykové zkoušky,  Hradec Králové</vt:lpstr>
      <vt:lpstr>Jednoduché exponenciální rovnice</vt:lpstr>
      <vt:lpstr>A. Exponenciální rovnice, které lze převést na stejný základ mocniny </vt:lpstr>
      <vt:lpstr>A. Exponenciální rovnice, které lze převést na stejný základ mocniny </vt:lpstr>
      <vt:lpstr>A. Exponenciální rovnice, které lze převést na stejný základ mocniny </vt:lpstr>
      <vt:lpstr>A. Exponenciální rovnice, které lze převést na stejný základ mocniny </vt:lpstr>
      <vt:lpstr>A. Exponenciální rovnice, které lze převést na stejný základ mocniny </vt:lpstr>
      <vt:lpstr>A. Exponenciální rovnice, které lze převést na stejný základ mocniny </vt:lpstr>
      <vt:lpstr>A. Exponenciální rovnice, které lze převést na stejný základ mocniny </vt:lpstr>
      <vt:lpstr>A. Exponenciální rovnice, které lze převést na stejný základ mocniny </vt:lpstr>
      <vt:lpstr>A. Exponenciální rovnice, které lze převést na stejný základ mocniny </vt:lpstr>
      <vt:lpstr>B. Exponenciální rovnice, které nelze převést na stejný základ mocniny </vt:lpstr>
      <vt:lpstr>B. Exponenciální rovnice, které nelze převést na stejný základ mocniny </vt:lpstr>
      <vt:lpstr>B. Exponenciální rovnice, které nelze převést na stejný základ mocniny </vt:lpstr>
      <vt:lpstr>B. Exponenciální rovnice, které nelze převést na stejný základ mocniny </vt:lpstr>
      <vt:lpstr>B. Exponenciální rovnice, které nelze převést na stejný základ mocniny </vt:lpstr>
      <vt:lpstr>B. Exponenciální rovnice, které nelze převést na stejný základ mocniny </vt:lpstr>
      <vt:lpstr>Jednoduché exponenciální rovnice</vt:lpstr>
      <vt:lpstr>Zdroje, autorská práva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Jana Vitvarová</dc:creator>
  <cp:lastModifiedBy>skola</cp:lastModifiedBy>
  <cp:revision>447</cp:revision>
  <dcterms:created xsi:type="dcterms:W3CDTF">2012-11-30T22:17:21Z</dcterms:created>
  <dcterms:modified xsi:type="dcterms:W3CDTF">2013-11-22T08:07:16Z</dcterms:modified>
</cp:coreProperties>
</file>