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9" r:id="rId3"/>
    <p:sldId id="305" r:id="rId4"/>
    <p:sldId id="306" r:id="rId5"/>
    <p:sldId id="304" r:id="rId6"/>
    <p:sldId id="307" r:id="rId7"/>
    <p:sldId id="308" r:id="rId8"/>
    <p:sldId id="309" r:id="rId9"/>
    <p:sldId id="311" r:id="rId10"/>
    <p:sldId id="312" r:id="rId11"/>
    <p:sldId id="313" r:id="rId12"/>
    <p:sldId id="314" r:id="rId13"/>
    <p:sldId id="315" r:id="rId14"/>
    <p:sldId id="316" r:id="rId15"/>
    <p:sldId id="317" r:id="rId16"/>
    <p:sldId id="282" r:id="rId17"/>
    <p:sldId id="25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6835" autoAdjust="0"/>
  </p:normalViewPr>
  <p:slideViewPr>
    <p:cSldViewPr>
      <p:cViewPr>
        <p:scale>
          <a:sx n="71" d="100"/>
          <a:sy n="71" d="100"/>
        </p:scale>
        <p:origin x="-7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pPr/>
              <a:t>11.11.2013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19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8" Type="http://schemas.openxmlformats.org/officeDocument/2006/relationships/image" Target="../media/image32.png"/><Relationship Id="rId3" Type="http://schemas.openxmlformats.org/officeDocument/2006/relationships/image" Target="../media/image23.png"/><Relationship Id="rId21" Type="http://schemas.openxmlformats.org/officeDocument/2006/relationships/image" Target="../media/image35.png"/><Relationship Id="rId7" Type="http://schemas.openxmlformats.org/officeDocument/2006/relationships/image" Target="../media/image26.png"/><Relationship Id="rId17" Type="http://schemas.openxmlformats.org/officeDocument/2006/relationships/image" Target="../media/image30.png"/><Relationship Id="rId2" Type="http://schemas.openxmlformats.org/officeDocument/2006/relationships/image" Target="../media/image22.png"/><Relationship Id="rId16" Type="http://schemas.openxmlformats.org/officeDocument/2006/relationships/image" Target="../media/image31.png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1.png"/><Relationship Id="rId5" Type="http://schemas.openxmlformats.org/officeDocument/2006/relationships/image" Target="../media/image25.png"/><Relationship Id="rId23" Type="http://schemas.openxmlformats.org/officeDocument/2006/relationships/image" Target="../media/image37.png"/><Relationship Id="rId10" Type="http://schemas.openxmlformats.org/officeDocument/2006/relationships/image" Target="../media/image29.png"/><Relationship Id="rId19" Type="http://schemas.openxmlformats.org/officeDocument/2006/relationships/image" Target="../media/image33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Relationship Id="rId22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18" Type="http://schemas.openxmlformats.org/officeDocument/2006/relationships/image" Target="../media/image64.png"/><Relationship Id="rId3" Type="http://schemas.openxmlformats.org/officeDocument/2006/relationships/image" Target="../media/image49.png"/><Relationship Id="rId21" Type="http://schemas.openxmlformats.org/officeDocument/2006/relationships/image" Target="../media/image67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17" Type="http://schemas.openxmlformats.org/officeDocument/2006/relationships/image" Target="../media/image63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62.png"/><Relationship Id="rId20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24" Type="http://schemas.openxmlformats.org/officeDocument/2006/relationships/image" Target="../media/image70.png"/><Relationship Id="rId5" Type="http://schemas.openxmlformats.org/officeDocument/2006/relationships/image" Target="../media/image51.png"/><Relationship Id="rId15" Type="http://schemas.openxmlformats.org/officeDocument/2006/relationships/image" Target="../media/image61.png"/><Relationship Id="rId23" Type="http://schemas.openxmlformats.org/officeDocument/2006/relationships/image" Target="../media/image69.png"/><Relationship Id="rId10" Type="http://schemas.openxmlformats.org/officeDocument/2006/relationships/image" Target="../media/image56.png"/><Relationship Id="rId19" Type="http://schemas.openxmlformats.org/officeDocument/2006/relationships/image" Target="../media/image65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Relationship Id="rId22" Type="http://schemas.openxmlformats.org/officeDocument/2006/relationships/image" Target="../media/image6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8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2.png"/><Relationship Id="rId7" Type="http://schemas.openxmlformats.org/officeDocument/2006/relationships/image" Target="../media/image10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Relationship Id="rId9" Type="http://schemas.openxmlformats.org/officeDocument/2006/relationships/image" Target="../media/image10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.png"/><Relationship Id="rId13" Type="http://schemas.openxmlformats.org/officeDocument/2006/relationships/image" Target="../media/image120.png"/><Relationship Id="rId18" Type="http://schemas.openxmlformats.org/officeDocument/2006/relationships/image" Target="../media/image125.png"/><Relationship Id="rId3" Type="http://schemas.openxmlformats.org/officeDocument/2006/relationships/image" Target="../media/image110.png"/><Relationship Id="rId7" Type="http://schemas.openxmlformats.org/officeDocument/2006/relationships/image" Target="../media/image114.png"/><Relationship Id="rId12" Type="http://schemas.openxmlformats.org/officeDocument/2006/relationships/image" Target="../media/image119.png"/><Relationship Id="rId17" Type="http://schemas.openxmlformats.org/officeDocument/2006/relationships/image" Target="../media/image124.png"/><Relationship Id="rId2" Type="http://schemas.openxmlformats.org/officeDocument/2006/relationships/image" Target="../media/image109.png"/><Relationship Id="rId16" Type="http://schemas.openxmlformats.org/officeDocument/2006/relationships/image" Target="../media/image1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.png"/><Relationship Id="rId11" Type="http://schemas.openxmlformats.org/officeDocument/2006/relationships/image" Target="../media/image118.png"/><Relationship Id="rId5" Type="http://schemas.openxmlformats.org/officeDocument/2006/relationships/image" Target="../media/image112.png"/><Relationship Id="rId15" Type="http://schemas.openxmlformats.org/officeDocument/2006/relationships/image" Target="../media/image122.png"/><Relationship Id="rId10" Type="http://schemas.openxmlformats.org/officeDocument/2006/relationships/image" Target="../media/image117.png"/><Relationship Id="rId4" Type="http://schemas.openxmlformats.org/officeDocument/2006/relationships/image" Target="../media/image111.png"/><Relationship Id="rId9" Type="http://schemas.openxmlformats.org/officeDocument/2006/relationships/image" Target="../media/image116.png"/><Relationship Id="rId14" Type="http://schemas.openxmlformats.org/officeDocument/2006/relationships/image" Target="../media/image1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2.png"/><Relationship Id="rId13" Type="http://schemas.openxmlformats.org/officeDocument/2006/relationships/image" Target="../media/image137.png"/><Relationship Id="rId3" Type="http://schemas.openxmlformats.org/officeDocument/2006/relationships/image" Target="../media/image127.png"/><Relationship Id="rId7" Type="http://schemas.openxmlformats.org/officeDocument/2006/relationships/image" Target="../media/image131.png"/><Relationship Id="rId12" Type="http://schemas.openxmlformats.org/officeDocument/2006/relationships/image" Target="../media/image136.png"/><Relationship Id="rId17" Type="http://schemas.openxmlformats.org/officeDocument/2006/relationships/image" Target="../media/image141.png"/><Relationship Id="rId2" Type="http://schemas.openxmlformats.org/officeDocument/2006/relationships/image" Target="../media/image126.png"/><Relationship Id="rId16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0.png"/><Relationship Id="rId11" Type="http://schemas.openxmlformats.org/officeDocument/2006/relationships/image" Target="../media/image135.png"/><Relationship Id="rId5" Type="http://schemas.openxmlformats.org/officeDocument/2006/relationships/image" Target="../media/image129.png"/><Relationship Id="rId15" Type="http://schemas.openxmlformats.org/officeDocument/2006/relationships/image" Target="../media/image139.png"/><Relationship Id="rId10" Type="http://schemas.openxmlformats.org/officeDocument/2006/relationships/image" Target="../media/image134.png"/><Relationship Id="rId4" Type="http://schemas.openxmlformats.org/officeDocument/2006/relationships/image" Target="../media/image128.png"/><Relationship Id="rId9" Type="http://schemas.openxmlformats.org/officeDocument/2006/relationships/image" Target="../media/image133.png"/><Relationship Id="rId14" Type="http://schemas.openxmlformats.org/officeDocument/2006/relationships/image" Target="../media/image13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png"/><Relationship Id="rId13" Type="http://schemas.openxmlformats.org/officeDocument/2006/relationships/image" Target="../media/image154.png"/><Relationship Id="rId18" Type="http://schemas.openxmlformats.org/officeDocument/2006/relationships/image" Target="../media/image159.png"/><Relationship Id="rId3" Type="http://schemas.openxmlformats.org/officeDocument/2006/relationships/image" Target="../media/image144.png"/><Relationship Id="rId7" Type="http://schemas.openxmlformats.org/officeDocument/2006/relationships/image" Target="../media/image148.png"/><Relationship Id="rId12" Type="http://schemas.openxmlformats.org/officeDocument/2006/relationships/image" Target="../media/image153.png"/><Relationship Id="rId17" Type="http://schemas.openxmlformats.org/officeDocument/2006/relationships/image" Target="../media/image158.png"/><Relationship Id="rId2" Type="http://schemas.openxmlformats.org/officeDocument/2006/relationships/image" Target="../media/image143.png"/><Relationship Id="rId16" Type="http://schemas.openxmlformats.org/officeDocument/2006/relationships/image" Target="../media/image1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7.png"/><Relationship Id="rId11" Type="http://schemas.openxmlformats.org/officeDocument/2006/relationships/image" Target="../media/image152.png"/><Relationship Id="rId5" Type="http://schemas.openxmlformats.org/officeDocument/2006/relationships/image" Target="../media/image146.png"/><Relationship Id="rId15" Type="http://schemas.openxmlformats.org/officeDocument/2006/relationships/image" Target="../media/image156.png"/><Relationship Id="rId10" Type="http://schemas.openxmlformats.org/officeDocument/2006/relationships/image" Target="../media/image151.png"/><Relationship Id="rId19" Type="http://schemas.openxmlformats.org/officeDocument/2006/relationships/image" Target="../media/image160.png"/><Relationship Id="rId4" Type="http://schemas.openxmlformats.org/officeDocument/2006/relationships/image" Target="../media/image145.png"/><Relationship Id="rId9" Type="http://schemas.openxmlformats.org/officeDocument/2006/relationships/image" Target="../media/image150.png"/><Relationship Id="rId14" Type="http://schemas.openxmlformats.org/officeDocument/2006/relationships/image" Target="../media/image15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7.png"/><Relationship Id="rId13" Type="http://schemas.openxmlformats.org/officeDocument/2006/relationships/image" Target="../media/image172.png"/><Relationship Id="rId18" Type="http://schemas.openxmlformats.org/officeDocument/2006/relationships/image" Target="../media/image177.png"/><Relationship Id="rId3" Type="http://schemas.openxmlformats.org/officeDocument/2006/relationships/image" Target="../media/image162.png"/><Relationship Id="rId21" Type="http://schemas.openxmlformats.org/officeDocument/2006/relationships/image" Target="../media/image180.png"/><Relationship Id="rId7" Type="http://schemas.openxmlformats.org/officeDocument/2006/relationships/image" Target="../media/image166.png"/><Relationship Id="rId12" Type="http://schemas.openxmlformats.org/officeDocument/2006/relationships/image" Target="../media/image171.png"/><Relationship Id="rId17" Type="http://schemas.openxmlformats.org/officeDocument/2006/relationships/image" Target="../media/image176.png"/><Relationship Id="rId2" Type="http://schemas.openxmlformats.org/officeDocument/2006/relationships/image" Target="../media/image161.png"/><Relationship Id="rId16" Type="http://schemas.openxmlformats.org/officeDocument/2006/relationships/image" Target="../media/image175.png"/><Relationship Id="rId20" Type="http://schemas.openxmlformats.org/officeDocument/2006/relationships/image" Target="../media/image1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5.png"/><Relationship Id="rId11" Type="http://schemas.openxmlformats.org/officeDocument/2006/relationships/image" Target="../media/image170.png"/><Relationship Id="rId5" Type="http://schemas.openxmlformats.org/officeDocument/2006/relationships/image" Target="../media/image164.png"/><Relationship Id="rId15" Type="http://schemas.openxmlformats.org/officeDocument/2006/relationships/image" Target="../media/image174.png"/><Relationship Id="rId10" Type="http://schemas.openxmlformats.org/officeDocument/2006/relationships/image" Target="../media/image169.png"/><Relationship Id="rId19" Type="http://schemas.openxmlformats.org/officeDocument/2006/relationships/image" Target="../media/image178.png"/><Relationship Id="rId4" Type="http://schemas.openxmlformats.org/officeDocument/2006/relationships/image" Target="../media/image163.png"/><Relationship Id="rId9" Type="http://schemas.openxmlformats.org/officeDocument/2006/relationships/image" Target="../media/image168.png"/><Relationship Id="rId14" Type="http://schemas.openxmlformats.org/officeDocument/2006/relationships/image" Target="../media/image173.png"/><Relationship Id="rId22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7.png"/><Relationship Id="rId3" Type="http://schemas.openxmlformats.org/officeDocument/2006/relationships/image" Target="../media/image182.png"/><Relationship Id="rId7" Type="http://schemas.openxmlformats.org/officeDocument/2006/relationships/image" Target="../media/image186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5.png"/><Relationship Id="rId5" Type="http://schemas.openxmlformats.org/officeDocument/2006/relationships/image" Target="../media/image184.png"/><Relationship Id="rId4" Type="http://schemas.openxmlformats.org/officeDocument/2006/relationships/image" Target="../media/image183.png"/><Relationship Id="rId9" Type="http://schemas.openxmlformats.org/officeDocument/2006/relationships/slide" Target="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0.png"/><Relationship Id="rId7" Type="http://schemas.openxmlformats.org/officeDocument/2006/relationships/image" Target="../media/image42.wmf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368047"/>
              </p:ext>
            </p:extLst>
          </p:nvPr>
        </p:nvGraphicFramePr>
        <p:xfrm>
          <a:off x="287337" y="270892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VY_32_INOVACE_1_ROVNICE_15</a:t>
                      </a:r>
                    </a:p>
                    <a:p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Jednoduché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logaritmické rovnice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Početní řešení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jednoduchých logaritmických rovnic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ve 4. ročníku k opakování učiva. Prezentace je určena jako podklad pro výklad v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hodině, ale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 k samostudiu formou 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romanUcPeriod"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Základní logaritmické rovnice</a:t>
                </a: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Jde o rovnice s neznámou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které řešíme pomocí definice logaritmu, t. j.</a:t>
                </a: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Tím logaritmické rovnice převedeme na jiný typ rovnic (lineární, s neznámou ve jmenovateli, kvadratickou, …).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028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55057" y="3180412"/>
                <a:ext cx="378143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ℛ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∈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0, 1</m:t>
                        </m:r>
                      </m:e>
                    </m:d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∪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1, 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057" y="3180412"/>
                <a:ext cx="3781439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3166942"/>
                <a:ext cx="1872208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400" b="0" i="0" smtClean="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𝑦</m:t>
                      </m:r>
                      <m:r>
                        <a:rPr lang="cs-CZ" sz="2400" b="0" i="1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166942"/>
                <a:ext cx="1872208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21333"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louk 4"/>
          <p:cNvSpPr/>
          <p:nvPr/>
        </p:nvSpPr>
        <p:spPr>
          <a:xfrm rot="6828521">
            <a:off x="1511481" y="2883952"/>
            <a:ext cx="973485" cy="1027638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Čárový popisek 2 21"/>
              <p:cNvSpPr/>
              <p:nvPr/>
            </p:nvSpPr>
            <p:spPr>
              <a:xfrm>
                <a:off x="1499999" y="4272048"/>
                <a:ext cx="6720226" cy="1071670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56693"/>
                  <a:gd name="adj6" fmla="val -372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„logaritmus o základu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proměnné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se rovná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právě tehdy, když 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na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400" b="0" i="0" dirty="0" smtClean="0">
                        <a:latin typeface="Cambria Math"/>
                        <a:cs typeface="Arial" pitchFamily="34" charset="0"/>
                      </a:rPr>
                      <m:t>y</m:t>
                    </m:r>
                    <m:r>
                      <a:rPr lang="cs-CZ" sz="2400" b="0" i="0" dirty="0" smtClean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rovná se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400" b="0" i="0" smtClean="0">
                        <a:latin typeface="Cambria Math"/>
                        <a:cs typeface="Arial" pitchFamily="34" charset="0"/>
                      </a:rPr>
                      <m:t>"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Čárový popisek 2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9999" y="4272048"/>
                <a:ext cx="6720226" cy="1071670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56693"/>
                  <a:gd name="adj6" fmla="val -3729"/>
                </a:avLst>
              </a:prstGeom>
              <a:blipFill rotWithShape="1">
                <a:blip r:embed="rId5"/>
                <a:stretch>
                  <a:fillRect b="-10653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895844" y="3200761"/>
                <a:ext cx="720080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⟺  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5844" y="3200761"/>
                <a:ext cx="72008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563888" y="3200761"/>
                <a:ext cx="1691169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      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200761"/>
                <a:ext cx="1691169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971600" y="3178820"/>
            <a:ext cx="4176464" cy="43538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547786" y="3416097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0166334">
            <a:off x="1958681" y="3050731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20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9" grpId="0"/>
      <p:bldP spid="6" grpId="0"/>
      <p:bldP spid="5" grpId="0" animBg="1"/>
      <p:bldP spid="22" grpId="0" animBg="1"/>
      <p:bldP spid="23" grpId="0"/>
      <p:bldP spid="24" grpId="0"/>
      <p:bldP spid="7" grpId="0" animBg="1"/>
      <p:bldP spid="44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1a)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=3</m:t>
                    </m:r>
                  </m:oMath>
                </a14:m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1b)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fName>
                      <m:e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2635841" y="2636912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52226" y="2334071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2226" y="2334071"/>
                <a:ext cx="1656184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317149" y="2816810"/>
                <a:ext cx="135671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8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7149" y="2816810"/>
                <a:ext cx="1356718" cy="461665"/>
              </a:xfrm>
              <a:prstGeom prst="rect">
                <a:avLst/>
              </a:prstGeom>
              <a:blipFill rotWithShape="1">
                <a:blip r:embed="rId5"/>
                <a:stretch>
                  <a:fillRect r="-448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5452874" y="3271175"/>
            <a:ext cx="108526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544348" y="3047643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636289" y="4581128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621531" y="5863289"/>
                <a:ext cx="1728743" cy="5057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400" i="1">
                          <a:latin typeface="Cambria Math"/>
                        </a:rPr>
                        <m:t>9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1531" y="5863289"/>
                <a:ext cx="1728743" cy="50571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4967443" y="613313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70334" y="6402841"/>
            <a:ext cx="1431135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3443386" y="1844824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6828521">
            <a:off x="3424629" y="1296947"/>
            <a:ext cx="973485" cy="1027638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20166334">
            <a:off x="3770444" y="1462367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153616" y="2809510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3616" y="2809510"/>
                <a:ext cx="1656184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4848598" y="1613991"/>
            <a:ext cx="1235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829921" y="1592047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9921" y="1592047"/>
                <a:ext cx="1656184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084168" y="1994647"/>
                <a:ext cx="1655248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1994647"/>
                <a:ext cx="1655248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4936502" y="3501008"/>
            <a:ext cx="1235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6053170" y="3517355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170" y="3517355"/>
                <a:ext cx="1656184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152058" y="3845372"/>
                <a:ext cx="1655248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2058" y="3845372"/>
                <a:ext cx="1655248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Ovál 47"/>
          <p:cNvSpPr/>
          <p:nvPr/>
        </p:nvSpPr>
        <p:spPr>
          <a:xfrm>
            <a:off x="3443386" y="3717496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6828521">
            <a:off x="3441304" y="3390620"/>
            <a:ext cx="921762" cy="805053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20166334">
            <a:off x="3770443" y="3243673"/>
            <a:ext cx="585175" cy="721026"/>
          </a:xfrm>
          <a:prstGeom prst="arc">
            <a:avLst>
              <a:gd name="adj1" fmla="val 11852106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117285" y="4129695"/>
                <a:ext cx="1656184" cy="6530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7285" y="4129695"/>
                <a:ext cx="1656184" cy="653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205295" y="4794226"/>
                <a:ext cx="1656184" cy="5692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5295" y="4794226"/>
                <a:ext cx="1656184" cy="56925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244789" y="5333498"/>
                <a:ext cx="1908059" cy="5521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∙3</m:t>
                          </m:r>
                        </m:e>
                      </m:rad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4789" y="5333498"/>
                <a:ext cx="1908059" cy="55213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3087876" y="5868155"/>
                <a:ext cx="1802076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=9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7876" y="5868155"/>
                <a:ext cx="1802076" cy="50520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6705433" y="2822830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Popisek se šipkou doleva 36"/>
          <p:cNvSpPr/>
          <p:nvPr/>
        </p:nvSpPr>
        <p:spPr>
          <a:xfrm>
            <a:off x="7350274" y="5906931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26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8" grpId="0"/>
      <p:bldP spid="19" grpId="0"/>
      <p:bldP spid="28" grpId="0"/>
      <p:bldP spid="33" grpId="0" animBg="1"/>
      <p:bldP spid="34" grpId="0" animBg="1"/>
      <p:bldP spid="40" grpId="0" animBg="1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 animBg="1"/>
      <p:bldP spid="49" grpId="0" animBg="1"/>
      <p:bldP spid="50" grpId="0" animBg="1"/>
      <p:bldP spid="51" grpId="0"/>
      <p:bldP spid="52" grpId="0"/>
      <p:bldP spid="53" grpId="0"/>
      <p:bldP spid="54" grpId="0"/>
      <p:bldP spid="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1c)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5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400" b="0" i="1" smtClean="0">
                                <a:latin typeface="Cambria Math"/>
                                <a:cs typeface="Arial" pitchFamily="34" charset="0"/>
                              </a:rPr>
                              <m:t>+1</m:t>
                            </m:r>
                          </m:e>
                        </m:d>
                      </m:e>
                    </m:func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=3</m:t>
                    </m:r>
                  </m:oMath>
                </a14:m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1d)</a:t>
                </a:r>
                <a:r>
                  <a:rPr lang="cs-CZ" sz="2400" b="1" dirty="0" smtClean="0"/>
                  <a:t>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  <m:r>
                      <a:rPr lang="cs-CZ" sz="2400" b="0" i="0" smtClean="0">
                        <a:latin typeface="Cambria Math"/>
                        <a:ea typeface="Cambria Math"/>
                      </a:rPr>
                      <m:t>: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  </m:t>
                        </m:r>
                      </m:fName>
                      <m:e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sub>
                            </m:sSub>
                          </m:fName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sz="2400" i="1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−8</m:t>
                                </m:r>
                                <m:r>
                                  <a:rPr lang="cs-CZ" sz="2400" i="1">
                                    <a:latin typeface="Cambria Math"/>
                                    <a:ea typeface="Cambria Math"/>
                                  </a:rPr>
                                  <m:t>𝑥</m:t>
                                </m:r>
                              </m:e>
                            </m:d>
                          </m:e>
                        </m:func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=2</m:t>
                        </m:r>
                      </m:e>
                    </m:func>
                  </m:oMath>
                </a14:m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2"/>
                <a:stretch>
                  <a:fillRect l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2949316" y="2477799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31239" y="2193268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+1=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1239" y="2193268"/>
                <a:ext cx="1656184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75484" y="2918972"/>
                <a:ext cx="16965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124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5484" y="2918972"/>
                <a:ext cx="1696555" cy="461665"/>
              </a:xfrm>
              <a:prstGeom prst="rect">
                <a:avLst/>
              </a:prstGeom>
              <a:blipFill rotWithShape="1">
                <a:blip r:embed="rId4"/>
                <a:stretch>
                  <a:fillRect r="-358"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6071542" y="3380637"/>
            <a:ext cx="148391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386214" y="3208993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479755" y="4798101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84005" y="6014387"/>
                <a:ext cx="186967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{</m:t>
                      </m:r>
                      <m:r>
                        <a:rPr lang="cs-CZ" sz="2400" b="0" i="1" smtClean="0">
                          <a:latin typeface="Cambria Math"/>
                        </a:rPr>
                        <m:t>−1, 9</m:t>
                      </m:r>
                      <m:r>
                        <a:rPr lang="en-US" sz="2400" b="0" i="1" smtClean="0">
                          <a:latin typeface="Cambria Math"/>
                          <a:ea typeface="Cambria Math"/>
                        </a:rPr>
                        <m:t>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4005" y="6014387"/>
                <a:ext cx="1869679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1913661" y="626761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787581" y="6476052"/>
            <a:ext cx="1828093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3443386" y="1844824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ouk 33"/>
          <p:cNvSpPr/>
          <p:nvPr/>
        </p:nvSpPr>
        <p:spPr>
          <a:xfrm rot="5400000">
            <a:off x="3945950" y="1201798"/>
            <a:ext cx="761216" cy="1404281"/>
          </a:xfrm>
          <a:prstGeom prst="arc">
            <a:avLst>
              <a:gd name="adj1" fmla="val 16918825"/>
              <a:gd name="adj2" fmla="val 4809951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20166334">
            <a:off x="4150498" y="1459230"/>
            <a:ext cx="930352" cy="867112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222549" y="2542032"/>
                <a:ext cx="246791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+1=125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2549" y="2542032"/>
                <a:ext cx="2467915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5283036" y="1613991"/>
            <a:ext cx="1235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387099" y="1592047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+1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7099" y="1592047"/>
                <a:ext cx="1656184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333965" y="2463507"/>
                <a:ext cx="1931015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−1, 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3965" y="2463507"/>
                <a:ext cx="193101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5690464" y="3825313"/>
            <a:ext cx="1235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5923809" y="5444526"/>
                <a:ext cx="316835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 0</m:t>
                        </m:r>
                      </m:e>
                    </m:d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8,∞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3809" y="5444526"/>
                <a:ext cx="3168352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Ovál 47"/>
          <p:cNvSpPr/>
          <p:nvPr/>
        </p:nvSpPr>
        <p:spPr>
          <a:xfrm>
            <a:off x="3509987" y="4007217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6828521">
            <a:off x="3665719" y="2733892"/>
            <a:ext cx="1346959" cy="2238263"/>
          </a:xfrm>
          <a:prstGeom prst="arc">
            <a:avLst>
              <a:gd name="adj1" fmla="val 15752978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20995941">
            <a:off x="4249201" y="3492130"/>
            <a:ext cx="1164720" cy="983132"/>
          </a:xfrm>
          <a:prstGeom prst="arc">
            <a:avLst>
              <a:gd name="adj1" fmla="val 11852106"/>
              <a:gd name="adj2" fmla="val 208517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485901" y="2053712"/>
                <a:ext cx="16561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−1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5901" y="2053712"/>
                <a:ext cx="1656184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752438" y="2925225"/>
                <a:ext cx="190622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=124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2438" y="2925225"/>
                <a:ext cx="1906227" cy="46166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opisek se šipkou doleva 35"/>
          <p:cNvSpPr/>
          <p:nvPr/>
        </p:nvSpPr>
        <p:spPr>
          <a:xfrm>
            <a:off x="7603505" y="2947106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6566193" y="4952137"/>
            <a:ext cx="2415185" cy="1429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vál 37"/>
          <p:cNvSpPr/>
          <p:nvPr/>
        </p:nvSpPr>
        <p:spPr>
          <a:xfrm>
            <a:off x="7191631" y="4868350"/>
            <a:ext cx="160585" cy="16058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373848" y="4854761"/>
            <a:ext cx="160585" cy="16058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7105269" y="5048353"/>
                <a:ext cx="1528107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cs typeface="Arial" pitchFamily="34" charset="0"/>
                      </a:rPr>
                      <m:t>0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               8</m:t>
                    </m:r>
                  </m:oMath>
                </a14:m>
                <a:r>
                  <a:rPr lang="cs-CZ" sz="2400" dirty="0" smtClean="0"/>
                  <a:t>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5269" y="5048353"/>
                <a:ext cx="1528107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1200" r="-8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extovéPole 55"/>
          <p:cNvSpPr txBox="1"/>
          <p:nvPr/>
        </p:nvSpPr>
        <p:spPr>
          <a:xfrm>
            <a:off x="6673696" y="4553681"/>
            <a:ext cx="351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638155" y="4553921"/>
            <a:ext cx="351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-</a:t>
            </a:r>
          </a:p>
        </p:txBody>
      </p:sp>
      <p:sp>
        <p:nvSpPr>
          <p:cNvPr id="60" name="Ovál 59"/>
          <p:cNvSpPr/>
          <p:nvPr/>
        </p:nvSpPr>
        <p:spPr>
          <a:xfrm>
            <a:off x="8562310" y="4604493"/>
            <a:ext cx="360040" cy="36004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6844759" y="3825313"/>
                <a:ext cx="189757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−8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4759" y="3825313"/>
                <a:ext cx="1897571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449201" y="4252393"/>
                <a:ext cx="24456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−8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9201" y="4252393"/>
                <a:ext cx="2445675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TextovéPole 62"/>
          <p:cNvSpPr txBox="1"/>
          <p:nvPr/>
        </p:nvSpPr>
        <p:spPr>
          <a:xfrm>
            <a:off x="8567186" y="4567269"/>
            <a:ext cx="351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64" name="Ovál 63"/>
          <p:cNvSpPr/>
          <p:nvPr/>
        </p:nvSpPr>
        <p:spPr>
          <a:xfrm>
            <a:off x="6664738" y="4604493"/>
            <a:ext cx="360040" cy="36004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2973349" y="4567270"/>
                <a:ext cx="244567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−8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3349" y="4567270"/>
                <a:ext cx="2445675" cy="461665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2490094" y="4935054"/>
                <a:ext cx="27411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−8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−9=0</m:t>
                      </m:r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0094" y="4935054"/>
                <a:ext cx="2741148" cy="46166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2006883" y="5279186"/>
                <a:ext cx="333913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−9</m:t>
                          </m:r>
                        </m:e>
                      </m:d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sz="2400" dirty="0" smtClean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6883" y="5279186"/>
                <a:ext cx="3339135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2412212" y="5680497"/>
                <a:ext cx="244622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=−1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sz="2400" i="1">
                              <a:latin typeface="Cambria Math"/>
                            </a:rPr>
                            <m:t> 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9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2212" y="5680497"/>
                <a:ext cx="2446229" cy="461665"/>
              </a:xfrm>
              <a:prstGeom prst="rect">
                <a:avLst/>
              </a:prstGeom>
              <a:blipFill rotWithShape="1">
                <a:blip r:embed="rId2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Popisek se šipkou doleva 68"/>
          <p:cNvSpPr/>
          <p:nvPr/>
        </p:nvSpPr>
        <p:spPr>
          <a:xfrm>
            <a:off x="4748591" y="5995437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splňují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24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8" grpId="0"/>
      <p:bldP spid="19" grpId="0"/>
      <p:bldP spid="28" grpId="0"/>
      <p:bldP spid="33" grpId="0" animBg="1"/>
      <p:bldP spid="34" grpId="0" animBg="1"/>
      <p:bldP spid="40" grpId="0" animBg="1"/>
      <p:bldP spid="41" grpId="0"/>
      <p:bldP spid="42" grpId="0"/>
      <p:bldP spid="43" grpId="0"/>
      <p:bldP spid="44" grpId="0"/>
      <p:bldP spid="45" grpId="0"/>
      <p:bldP spid="47" grpId="0"/>
      <p:bldP spid="48" grpId="0" animBg="1"/>
      <p:bldP spid="49" grpId="0" animBg="1"/>
      <p:bldP spid="50" grpId="0" animBg="1"/>
      <p:bldP spid="31" grpId="0"/>
      <p:bldP spid="35" grpId="0"/>
      <p:bldP spid="36" grpId="0" animBg="1"/>
      <p:bldP spid="38" grpId="0" animBg="1"/>
      <p:bldP spid="39" grpId="0" animBg="1"/>
      <p:bldP spid="55" grpId="0"/>
      <p:bldP spid="56" grpId="0"/>
      <p:bldP spid="57" grpId="0"/>
      <p:bldP spid="60" grpId="0" animBg="1"/>
      <p:bldP spid="61" grpId="0"/>
      <p:bldP spid="62" grpId="0"/>
      <p:bldP spid="63" grpId="0"/>
      <p:bldP spid="64" grpId="0" animBg="1"/>
      <p:bldP spid="65" grpId="0"/>
      <p:bldP spid="66" grpId="0"/>
      <p:bldP spid="67" grpId="0"/>
      <p:bldP spid="68" grpId="0"/>
      <p:bldP spid="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II. Logaritmické rovnice řešené pomocí vět o logaritmech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Jde o logaritmické rovnice s neznámou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které řešíme tak, že se je snažíme pomocí vět o logaritmech  a ekvivalentními úpravami převést na tvar, ve kterém bychom na obou stranách rovnice dostali jeden logaritmus se stejným základem                              , t. j.</a:t>
                </a: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Tím logaritmické rovnice převedeme na jiný typ rovnic (lineární, s neznámou ve jmenovateli, kvadratickou, …).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770" b="-1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134860" y="2880000"/>
                <a:ext cx="271451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 ∈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0, 1</m:t>
                        </m:r>
                      </m:e>
                    </m:d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∪</m:t>
                    </m:r>
                    <m:d>
                      <m:dPr>
                        <m:ctrlPr>
                          <a:rPr lang="cs-CZ" sz="240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1, </m:t>
                        </m:r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/>
                  <a:t>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4860" y="2880000"/>
                <a:ext cx="2714512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49055" y="3436487"/>
                <a:ext cx="5930469" cy="461665"/>
              </a:xfrm>
              <a:prstGeom prst="rect">
                <a:avLst/>
              </a:prstGeom>
              <a:noFill/>
              <a:ln w="19050"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𝑓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𝑔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</m:func>
                    <m:r>
                      <a:rPr lang="cs-CZ" sz="2400" b="0" i="1" smtClean="0">
                        <a:latin typeface="Cambria Math"/>
                      </a:rPr>
                      <m:t>           </m:t>
                    </m:r>
                    <m:r>
                      <a:rPr lang="cs-CZ" sz="2400" b="0" i="1" smtClean="0">
                        <a:latin typeface="Cambria Math"/>
                      </a:rPr>
                      <m:t>𝑓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𝑔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sz="2400" dirty="0" smtClean="0"/>
                  <a:t>  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055" y="3436487"/>
                <a:ext cx="5930469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7949"/>
                </a:stretch>
              </a:blipFill>
              <a:ln w="19050"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Vývojový diagram: postup 10"/>
          <p:cNvSpPr/>
          <p:nvPr/>
        </p:nvSpPr>
        <p:spPr>
          <a:xfrm>
            <a:off x="1440449" y="4365104"/>
            <a:ext cx="2579834" cy="1298261"/>
          </a:xfrm>
          <a:prstGeom prst="flowChartProcess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základy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logaritmů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se sobě rovnají </a:t>
            </a:r>
          </a:p>
        </p:txBody>
      </p:sp>
      <p:sp>
        <p:nvSpPr>
          <p:cNvPr id="39" name="Vývojový diagram: postup 38"/>
          <p:cNvSpPr/>
          <p:nvPr/>
        </p:nvSpPr>
        <p:spPr>
          <a:xfrm>
            <a:off x="4759035" y="4357371"/>
            <a:ext cx="2579834" cy="1298260"/>
          </a:xfrm>
          <a:prstGeom prst="flowChartProcess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usí se sobě rovnat argumenty  </a:t>
            </a: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2" name="Přímá spojnice se šipkou 51"/>
          <p:cNvCxnSpPr/>
          <p:nvPr/>
        </p:nvCxnSpPr>
        <p:spPr>
          <a:xfrm>
            <a:off x="4759035" y="3706034"/>
            <a:ext cx="504056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Šipka doprava 15"/>
          <p:cNvSpPr/>
          <p:nvPr/>
        </p:nvSpPr>
        <p:spPr>
          <a:xfrm>
            <a:off x="4073737" y="4806996"/>
            <a:ext cx="642279" cy="103090"/>
          </a:xfrm>
          <a:prstGeom prst="rightArrow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2182846" y="3651026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nice 45"/>
          <p:cNvCxnSpPr/>
          <p:nvPr/>
        </p:nvCxnSpPr>
        <p:spPr>
          <a:xfrm flipH="1" flipV="1">
            <a:off x="2378645" y="3822835"/>
            <a:ext cx="365411" cy="529257"/>
          </a:xfrm>
          <a:prstGeom prst="line">
            <a:avLst/>
          </a:prstGeom>
          <a:ln w="25400">
            <a:solidFill>
              <a:srgbClr val="990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2967855" y="3842456"/>
            <a:ext cx="790659" cy="514915"/>
          </a:xfrm>
          <a:prstGeom prst="line">
            <a:avLst/>
          </a:prstGeom>
          <a:ln w="25400">
            <a:solidFill>
              <a:srgbClr val="990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 flipV="1">
            <a:off x="5749486" y="3920722"/>
            <a:ext cx="216024" cy="382401"/>
          </a:xfrm>
          <a:prstGeom prst="line">
            <a:avLst/>
          </a:prstGeom>
          <a:ln w="25400">
            <a:solidFill>
              <a:srgbClr val="990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6007486" y="3969692"/>
            <a:ext cx="432048" cy="382400"/>
          </a:xfrm>
          <a:prstGeom prst="line">
            <a:avLst/>
          </a:prstGeom>
          <a:ln w="25400">
            <a:solidFill>
              <a:srgbClr val="99003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vál 62"/>
          <p:cNvSpPr/>
          <p:nvPr/>
        </p:nvSpPr>
        <p:spPr>
          <a:xfrm>
            <a:off x="5400880" y="3397772"/>
            <a:ext cx="648072" cy="53909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369124" y="3397772"/>
            <a:ext cx="648072" cy="53909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758514" y="3642951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639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9" grpId="0"/>
      <p:bldP spid="6" grpId="0" animBg="1"/>
      <p:bldP spid="11" grpId="0" animBg="1"/>
      <p:bldP spid="39" grpId="0" animBg="1"/>
      <p:bldP spid="16" grpId="0" animBg="1"/>
      <p:bldP spid="44" grpId="0" animBg="1"/>
      <p:bldP spid="63" grpId="0" animBg="1"/>
      <p:bldP spid="6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9588"/>
                <a:ext cx="8301608" cy="5540891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Věty o logaritmech: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Nechť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 ∈</m:t>
                    </m:r>
                    <m:sSup>
                      <m:sSup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ℛ</m:t>
                        </m:r>
                      </m:e>
                      <m:sup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</m:sup>
                    </m:sSup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𝑎</m:t>
                    </m:r>
                    <m:r>
                      <a:rPr lang="cs-CZ" sz="2400" i="1" smtClean="0">
                        <a:solidFill>
                          <a:srgbClr val="990033"/>
                        </a:solidFill>
                        <a:latin typeface="Cambria Math"/>
                      </a:rPr>
                      <m:t>∈</m:t>
                    </m:r>
                    <m:sSup>
                      <m:sSup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ℛ</m:t>
                        </m:r>
                      </m:e>
                      <m:sup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𝑟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</a:rPr>
                      <m:t>∈</m:t>
                    </m:r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ℛ</m:t>
                    </m:r>
                    <m:r>
                      <a:rPr lang="cs-CZ" sz="2400" b="0" i="0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ea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potom platí: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+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𝑦</m:t>
                        </m:r>
                      </m:e>
                    </m:func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= 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𝑥𝑦</m:t>
                        </m:r>
                      </m:e>
                    </m:func>
                  </m:oMath>
                </a14:m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eriod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−</m:t>
                    </m:r>
                    <m:func>
                      <m:func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𝑦</m:t>
                        </m:r>
                      </m:e>
                    </m:func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f>
                          <m:fPr>
                            <m:ctrlP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num>
                          <m:den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𝑦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func>
                      <m:funcPr>
                        <m:ctrlP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400" i="1" smtClean="0">
                            <a:solidFill>
                              <a:srgbClr val="990033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sSup>
                          <m:sSupPr>
                            <m:ctrlPr>
                              <a:rPr lang="cs-CZ" sz="240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𝑟</m:t>
                            </m:r>
                          </m:sup>
                        </m:sSup>
                      </m:e>
                    </m:func>
                  </m:oMath>
                </a14:m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Při řešení užíváme i definici logaritmu 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a</a:t>
                </a: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z ní plynoucí vztahy:</a:t>
                </a: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9588"/>
                <a:ext cx="8301608" cy="5540891"/>
              </a:xfrm>
              <a:blipFill rotWithShape="1">
                <a:blip r:embed="rId2"/>
                <a:stretch>
                  <a:fillRect l="-1175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076056" y="3834764"/>
                <a:ext cx="3781439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400" i="1">
                        <a:latin typeface="Cambria Math"/>
                        <a:ea typeface="Cambria Math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i="1" smtClean="0">
                            <a:latin typeface="Cambria Math"/>
                            <a:ea typeface="Cambria Math"/>
                          </a:rPr>
                          <m:t>ℛ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</a:rPr>
                      <m:t>∈</m:t>
                    </m:r>
                    <m:d>
                      <m:dPr>
                        <m:ctrlP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0, 1</m:t>
                        </m:r>
                      </m:e>
                    </m:d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</a:rPr>
                      <m:t>∪</m:t>
                    </m:r>
                    <m:d>
                      <m:d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1, </m:t>
                        </m:r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834764"/>
                <a:ext cx="3781439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53092" y="3851642"/>
                <a:ext cx="1872208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400" b="0" i="0" smtClean="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𝑦</m:t>
                      </m:r>
                      <m:r>
                        <a:rPr lang="cs-CZ" sz="2400" b="0" i="1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3092" y="3851642"/>
                <a:ext cx="1872208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9737"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louk 4"/>
          <p:cNvSpPr/>
          <p:nvPr/>
        </p:nvSpPr>
        <p:spPr>
          <a:xfrm rot="6828521">
            <a:off x="1476486" y="3564920"/>
            <a:ext cx="973485" cy="1027638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569425" y="3834765"/>
                <a:ext cx="720080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⟺  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9425" y="3834765"/>
                <a:ext cx="720080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31840" y="3876458"/>
                <a:ext cx="1691169" cy="461665"/>
              </a:xfrm>
              <a:prstGeom prst="rect">
                <a:avLst/>
              </a:prstGeom>
              <a:noFill/>
              <a:ln w="1905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      </m:t>
                    </m:r>
                  </m:oMath>
                </a14:m>
                <a:r>
                  <a:rPr lang="cs-CZ" sz="2400" dirty="0" smtClean="0"/>
                  <a:t>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876458"/>
                <a:ext cx="1691169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190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775774" y="3861048"/>
            <a:ext cx="4176464" cy="43538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502981" y="4082474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0166334">
            <a:off x="1863299" y="3816941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34231" y="980728"/>
            <a:ext cx="2826820" cy="43538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34231" y="5157192"/>
                <a:ext cx="2555274" cy="4932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unc>
                            <m:func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sz="2400" i="0" smtClean="0">
                                      <a:latin typeface="Cambria Math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func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231" y="5157192"/>
                <a:ext cx="2555274" cy="4932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96939" y="5718457"/>
                <a:ext cx="255527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400" b="0" i="0" smtClean="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6939" y="5718457"/>
                <a:ext cx="2555274" cy="461665"/>
              </a:xfrm>
              <a:prstGeom prst="rect">
                <a:avLst/>
              </a:prstGeom>
              <a:blipFill rotWithShape="1">
                <a:blip r:embed="rId8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louk 15"/>
          <p:cNvSpPr/>
          <p:nvPr/>
        </p:nvSpPr>
        <p:spPr>
          <a:xfrm rot="6828521">
            <a:off x="1710681" y="5421125"/>
            <a:ext cx="973485" cy="1027638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20166334">
            <a:off x="2093774" y="5574431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743963" y="5934945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15556" y="5704111"/>
                <a:ext cx="255527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400" b="0" i="0" smtClean="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fName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e>
                      </m:func>
                      <m:r>
                        <a:rPr lang="cs-CZ" sz="24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5556" y="5704111"/>
                <a:ext cx="2555274" cy="461665"/>
              </a:xfrm>
              <a:prstGeom prst="rect">
                <a:avLst/>
              </a:prstGeom>
              <a:blipFill rotWithShape="1">
                <a:blip r:embed="rId9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louk 19"/>
          <p:cNvSpPr/>
          <p:nvPr/>
        </p:nvSpPr>
        <p:spPr>
          <a:xfrm rot="6828521">
            <a:off x="4752332" y="5397289"/>
            <a:ext cx="973485" cy="1027638"/>
          </a:xfrm>
          <a:prstGeom prst="arc">
            <a:avLst>
              <a:gd name="adj1" fmla="val 16405653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20166334">
            <a:off x="5164555" y="5574431"/>
            <a:ext cx="585175" cy="721026"/>
          </a:xfrm>
          <a:prstGeom prst="arc">
            <a:avLst>
              <a:gd name="adj1" fmla="val 13372541"/>
              <a:gd name="adj2" fmla="val 0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814745" y="5911109"/>
            <a:ext cx="228861" cy="245177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07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9" grpId="0"/>
      <p:bldP spid="6" grpId="0"/>
      <p:bldP spid="5" grpId="0" animBg="1"/>
      <p:bldP spid="23" grpId="0"/>
      <p:bldP spid="24" grpId="0"/>
      <p:bldP spid="7" grpId="0" animBg="1"/>
      <p:bldP spid="44" grpId="0" animBg="1"/>
      <p:bldP spid="21" grpId="0" animBg="1"/>
      <p:bldP spid="13" grpId="0" animBg="1"/>
      <p:bldP spid="2" grpId="0"/>
      <p:bldP spid="15" grpId="0"/>
      <p:bldP spid="16" grpId="0" animBg="1"/>
      <p:bldP spid="17" grpId="0" animBg="1"/>
      <p:bldP spid="18" grpId="0" animBg="1"/>
      <p:bldP spid="19" grpId="0"/>
      <p:bldP spid="20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1a)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+5</m:t>
                            </m:r>
                          </m:e>
                        </m:d>
                      </m:e>
                    </m:func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func>
                      <m:func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−1</m:t>
                            </m:r>
                          </m:e>
                        </m:d>
                      </m:e>
                    </m:func>
                  </m:oMath>
                </a14:m>
                <a:endParaRPr lang="cs-CZ" sz="22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1b)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1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cs typeface="Arial" pitchFamily="34" charset="0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−3</m:t>
                            </m:r>
                          </m:e>
                        </m:d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−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fName>
                          <m:e>
                            <m:d>
                              <m:d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𝑥</m:t>
                                </m:r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+1</m:t>
                                </m:r>
                              </m:e>
                            </m:d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=−</m:t>
                            </m:r>
                            <m:func>
                              <m:func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fName>
                              <m:e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3</m:t>
                                </m:r>
                              </m:e>
                            </m:func>
                          </m:e>
                        </m:func>
                      </m:e>
                    </m:func>
                  </m:oMath>
                </a14:m>
                <a:endParaRPr lang="cs-CZ" sz="2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1262088" y="2734499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84456" y="2037467"/>
                <a:ext cx="443418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+5</m:t>
                              </m:r>
                            </m:e>
                          </m:d>
                        </m:e>
                      </m:func>
                      <m:r>
                        <a:rPr lang="cs-CZ" sz="2200" i="1">
                          <a:latin typeface="Cambria Math"/>
                          <a:cs typeface="Arial" pitchFamily="34" charset="0"/>
                        </a:rPr>
                        <m:t>=</m:t>
                      </m:r>
                      <m:func>
                        <m:func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d>
                            <m:d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−1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456" y="2037467"/>
                <a:ext cx="4434180" cy="430887"/>
              </a:xfrm>
              <a:prstGeom prst="rect">
                <a:avLst/>
              </a:prstGeom>
              <a:blipFill rotWithShape="1">
                <a:blip r:embed="rId4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198818" y="2856496"/>
                <a:ext cx="124367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={6}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8818" y="2856496"/>
                <a:ext cx="1243674" cy="430887"/>
              </a:xfrm>
              <a:prstGeom prst="rect">
                <a:avLst/>
              </a:prstGeom>
              <a:blipFill rotWithShape="1">
                <a:blip r:embed="rId5"/>
                <a:stretch>
                  <a:fillRect r="-49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4257919" y="3318797"/>
            <a:ext cx="108526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480450" y="307194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966465" y="5071666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003746" y="5863289"/>
                <a:ext cx="125970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smtClean="0">
                          <a:latin typeface="Cambria Math"/>
                        </a:rPr>
                        <m:t>𝒦</m:t>
                      </m:r>
                      <m:r>
                        <a:rPr lang="cs-CZ" sz="2200" smtClean="0">
                          <a:latin typeface="Cambria Math"/>
                        </a:rPr>
                        <m:t>={2}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3746" y="5863289"/>
                <a:ext cx="1259704" cy="430887"/>
              </a:xfrm>
              <a:prstGeom prst="rect">
                <a:avLst/>
              </a:prstGeom>
              <a:blipFill rotWithShape="1">
                <a:blip r:embed="rId6"/>
                <a:stretch>
                  <a:fillRect r="-485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se šipkou 28"/>
          <p:cNvCxnSpPr/>
          <p:nvPr/>
        </p:nvCxnSpPr>
        <p:spPr>
          <a:xfrm>
            <a:off x="4335044" y="613313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092507" y="6344724"/>
            <a:ext cx="979560" cy="2041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2159821" y="2856954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9821" y="2856954"/>
                <a:ext cx="1656184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4968636" y="1628800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308182" y="2068600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+5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8182" y="2068600"/>
                <a:ext cx="1656184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769843" y="2856496"/>
                <a:ext cx="1655248" cy="61125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2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2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 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9843" y="2856496"/>
                <a:ext cx="1655248" cy="61125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5798483" y="3478836"/>
            <a:ext cx="1235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211005" y="4407324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smtClean="0">
                          <a:latin typeface="Cambria Math"/>
                        </a:rPr>
                        <m:t>𝑥</m:t>
                      </m:r>
                      <m:r>
                        <a:rPr lang="cs-CZ" sz="2200" smtClean="0">
                          <a:latin typeface="Cambria Math"/>
                        </a:rPr>
                        <m:t>&gt;−1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1005" y="4407324"/>
                <a:ext cx="1656184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523642" y="4833486"/>
                <a:ext cx="1655248" cy="61125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smtClean="0">
                        <a:latin typeface="Cambria Math"/>
                      </a:rPr>
                      <m:t> </m:t>
                    </m:r>
                    <m:r>
                      <a:rPr lang="cs-CZ" sz="2200" smtClean="0">
                        <a:latin typeface="Cambria Math"/>
                      </a:rPr>
                      <m:t>𝑥</m:t>
                    </m:r>
                    <m:r>
                      <a:rPr lang="cs-CZ" sz="2200" smtClean="0">
                        <a:latin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200">
                            <a:latin typeface="Cambria Math"/>
                          </a:rPr>
                          <m:t>, 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3642" y="4833486"/>
                <a:ext cx="1655248" cy="61125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093750" y="5333498"/>
                <a:ext cx="277339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0" smtClean="0">
                          <a:latin typeface="Cambria Math"/>
                        </a:rPr>
                        <m:t>3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sz="220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x</m:t>
                      </m:r>
                      <m:r>
                        <a:rPr lang="cs-CZ" sz="2200" b="0" i="0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3750" y="5333498"/>
                <a:ext cx="2773399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612634" y="5647845"/>
                <a:ext cx="220802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0" smtClean="0">
                          <a:latin typeface="Cambria Math"/>
                        </a:rPr>
                        <m:t>6</m:t>
                      </m:r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 b="0" i="0" smtClean="0">
                          <a:latin typeface="Cambria Math"/>
                        </a:rPr>
                        <m:t>−9</m:t>
                      </m:r>
                      <m:r>
                        <a:rPr lang="cs-CZ" sz="220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200" b="0" i="0" smtClean="0">
                          <a:latin typeface="Cambria Math"/>
                        </a:rPr>
                        <m:t>x</m:t>
                      </m:r>
                      <m:r>
                        <a:rPr lang="cs-CZ" sz="2200" b="0" i="0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2634" y="5647845"/>
                <a:ext cx="2208021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5356713" y="2864956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Popisek se šipkou doleva 36"/>
          <p:cNvSpPr/>
          <p:nvPr/>
        </p:nvSpPr>
        <p:spPr>
          <a:xfrm>
            <a:off x="6251956" y="5864720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806076" y="2068599"/>
                <a:ext cx="22144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∧  </m:t>
                      </m:r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6076" y="2068599"/>
                <a:ext cx="2214460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695082" y="2519056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5082" y="2519056"/>
                <a:ext cx="1656184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7350274" y="2346237"/>
                <a:ext cx="1656184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0274" y="2346237"/>
                <a:ext cx="1656184" cy="72616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Ovál 38"/>
          <p:cNvSpPr/>
          <p:nvPr/>
        </p:nvSpPr>
        <p:spPr>
          <a:xfrm>
            <a:off x="1262088" y="2061016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987913" y="2041646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745172" y="2488263"/>
                <a:ext cx="251274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+5</m:t>
                      </m:r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5172" y="2488263"/>
                <a:ext cx="2512747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5108380" y="3940500"/>
                <a:ext cx="22144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8380" y="3940500"/>
                <a:ext cx="2214460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7085214" y="3940499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∧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+1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5214" y="3940499"/>
                <a:ext cx="1656184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5381288" y="4249619"/>
                <a:ext cx="1656184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1288" y="4249619"/>
                <a:ext cx="1656184" cy="726161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2011708" y="3888720"/>
                <a:ext cx="3294201" cy="7340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f>
                            <m:f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−3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+1</m:t>
                              </m:r>
                            </m:den>
                          </m:f>
                        </m:e>
                      </m:func>
                      <m:r>
                        <a:rPr lang="cs-CZ" sz="220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</a:rPr>
                                <m:t>−1</m:t>
                              </m:r>
                            </m:sup>
                          </m:sSup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1708" y="3888720"/>
                <a:ext cx="3294201" cy="734047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2" name="Ovál 61"/>
          <p:cNvSpPr/>
          <p:nvPr/>
        </p:nvSpPr>
        <p:spPr>
          <a:xfrm>
            <a:off x="3881541" y="4077072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297399" y="4077072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297399" y="4681522"/>
                <a:ext cx="2366102" cy="7632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sz="22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7399" y="4681522"/>
                <a:ext cx="2366102" cy="76322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591550" y="4847689"/>
                <a:ext cx="16240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200" i="1">
                              <a:latin typeface="Cambria Math"/>
                            </a:rPr>
                            <m:t>3</m:t>
                          </m:r>
                        </m:e>
                      </m:d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1550" y="4847689"/>
                <a:ext cx="1624060" cy="430887"/>
              </a:xfrm>
              <a:prstGeom prst="rect">
                <a:avLst/>
              </a:prstGeom>
              <a:blipFill rotWithShape="1">
                <a:blip r:embed="rId23"/>
                <a:stretch>
                  <a:fillRect l="-19850" t="-123944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197602" y="5913837"/>
                <a:ext cx="123680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smtClean="0">
                          <a:latin typeface="Cambria Math"/>
                        </a:rPr>
                        <m:t>𝑥</m:t>
                      </m:r>
                      <m:r>
                        <a:rPr lang="cs-CZ" sz="2200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7602" y="5913837"/>
                <a:ext cx="1236806" cy="43088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6734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8" grpId="0"/>
      <p:bldP spid="19" grpId="0"/>
      <p:bldP spid="28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53" grpId="0"/>
      <p:bldP spid="54" grpId="0"/>
      <p:bldP spid="6" grpId="0" animBg="1"/>
      <p:bldP spid="37" grpId="0" animBg="1"/>
      <p:bldP spid="35" grpId="0"/>
      <p:bldP spid="36" grpId="0"/>
      <p:bldP spid="38" grpId="0"/>
      <p:bldP spid="39" grpId="0" animBg="1"/>
      <p:bldP spid="39" grpId="1" animBg="1"/>
      <p:bldP spid="55" grpId="0" animBg="1"/>
      <p:bldP spid="55" grpId="1" animBg="1"/>
      <p:bldP spid="56" grpId="0"/>
      <p:bldP spid="57" grpId="0"/>
      <p:bldP spid="58" grpId="0"/>
      <p:bldP spid="59" grpId="0"/>
      <p:bldP spid="61" grpId="0"/>
      <p:bldP spid="62" grpId="0" animBg="1"/>
      <p:bldP spid="62" grpId="1" animBg="1"/>
      <p:bldP spid="63" grpId="0" animBg="1"/>
      <p:bldP spid="63" grpId="1" animBg="1"/>
      <p:bldP spid="40" grpId="0"/>
      <p:bldP spid="48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11334"/>
          </a:xfrm>
        </p:spPr>
        <p:txBody>
          <a:bodyPr/>
          <a:lstStyle/>
          <a:p>
            <a:pPr marL="457200" indent="-457200"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1c)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+</m:t>
                    </m:r>
                    <m:func>
                      <m:func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  <a:cs typeface="Arial" pitchFamily="34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+1</m:t>
                            </m:r>
                          </m:e>
                        </m:d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=2−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  <a:cs typeface="Arial" pitchFamily="34" charset="0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3</m:t>
                                </m:r>
                              </m:sub>
                            </m:sSub>
                          </m:fName>
                          <m:e>
                            <m:f>
                              <m:fPr>
                                <m:ctrlP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200" b="0" i="1" smtClean="0">
                                    <a:latin typeface="Cambria Math"/>
                                    <a:cs typeface="Arial" pitchFamily="34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func>
                      </m:e>
                    </m:func>
                  </m:oMath>
                </a14:m>
                <a:endParaRPr lang="cs-CZ" sz="22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2D05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185972"/>
                <a:ext cx="8301608" cy="5339372"/>
              </a:xfrm>
              <a:blipFill rotWithShape="1">
                <a:blip r:embed="rId3"/>
                <a:stretch>
                  <a:fillRect l="-1175" t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1091078" y="4418858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274087" y="5832063"/>
                <a:ext cx="1243674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={2}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4087" y="5832063"/>
                <a:ext cx="1243674" cy="430887"/>
              </a:xfrm>
              <a:prstGeom prst="rect">
                <a:avLst/>
              </a:prstGeom>
              <a:blipFill rotWithShape="1">
                <a:blip r:embed="rId4"/>
                <a:stretch>
                  <a:fillRect r="-98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2381036" y="6262950"/>
            <a:ext cx="108526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395328" y="6080814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964366" y="1660448"/>
            <a:ext cx="1103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798482" y="2068600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8482" y="2068600"/>
                <a:ext cx="1165883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7080662" y="2883905"/>
                <a:ext cx="1655248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  <m:r>
                      <a:rPr lang="cs-CZ" sz="2200" i="1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0, 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         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80662" y="2883905"/>
                <a:ext cx="1655248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1190784" y="4954338"/>
                <a:ext cx="270677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sz="2200">
                          <a:latin typeface="Cambria Math"/>
                        </a:rPr>
                        <m:t>=</m:t>
                      </m:r>
                      <m:r>
                        <a:rPr lang="cs-CZ" sz="22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0784" y="4954338"/>
                <a:ext cx="2706777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opisek se šipkou doleva 5"/>
          <p:cNvSpPr/>
          <p:nvPr/>
        </p:nvSpPr>
        <p:spPr>
          <a:xfrm>
            <a:off x="3676632" y="5838587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806076" y="2068599"/>
                <a:ext cx="22144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∧  </m:t>
                      </m:r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+1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6076" y="2068599"/>
                <a:ext cx="2214460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322840" y="2506990"/>
                <a:ext cx="165618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200" b="0" i="0" smtClean="0">
                          <a:latin typeface="Cambria Math"/>
                          <a:ea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2840" y="2506990"/>
                <a:ext cx="1656184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575327" y="4190552"/>
                <a:ext cx="251274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5327" y="4190552"/>
                <a:ext cx="2512747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3" name="Ovál 62"/>
          <p:cNvSpPr/>
          <p:nvPr/>
        </p:nvSpPr>
        <p:spPr>
          <a:xfrm>
            <a:off x="1369274" y="3858458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824035" y="2068599"/>
                <a:ext cx="4434180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+1</m:t>
                              </m:r>
                            </m:e>
                          </m:d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2</m:t>
                      </m:r>
                      <m:func>
                        <m:funcPr>
                          <m:ctrlP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3−</m:t>
                          </m:r>
                        </m:e>
                      </m:func>
                      <m:func>
                        <m:func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200" i="1" dirty="0">
                  <a:solidFill>
                    <a:schemeClr val="tx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035" y="2068599"/>
                <a:ext cx="4434180" cy="72616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051997" y="2619409"/>
                <a:ext cx="4434180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+1</m:t>
                              </m:r>
                            </m:e>
                          </m:d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unc>
                        <m:funcPr>
                          <m:ctrlP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</m:e>
                      </m:func>
                      <m:func>
                        <m:func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200" i="1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den>
                          </m:f>
                        </m:e>
                      </m:func>
                    </m:oMath>
                  </m:oMathPara>
                </a14:m>
                <a:endParaRPr lang="cs-CZ" sz="2200" i="1" dirty="0">
                  <a:solidFill>
                    <a:schemeClr val="tx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997" y="2619409"/>
                <a:ext cx="4434180" cy="72616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824034" y="3041376"/>
                <a:ext cx="4199275" cy="9993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+1</m:t>
                              </m:r>
                            </m:e>
                          </m:d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unc>
                        <m:funcPr>
                          <m:ctrlP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f>
                            <m:f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9</m:t>
                              </m:r>
                            </m:num>
                            <m:den>
                              <m:f>
                                <m:fPr>
                                  <m:ctrlPr>
                                    <a:rPr lang="cs-CZ" sz="220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Arial" pitchFamily="34" charset="0"/>
                                    </a:rPr>
                                    <m:t>2</m:t>
                                  </m:r>
                                </m:den>
                              </m:f>
                            </m:den>
                          </m:f>
                        </m:e>
                      </m:func>
                    </m:oMath>
                  </m:oMathPara>
                </a14:m>
                <a:endParaRPr lang="cs-CZ" sz="2200" i="1" dirty="0">
                  <a:solidFill>
                    <a:schemeClr val="tx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034" y="3041376"/>
                <a:ext cx="4199275" cy="99931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949647" y="3825245"/>
                <a:ext cx="363371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𝑥</m:t>
                          </m:r>
                          <m:d>
                            <m:dPr>
                              <m:ctrlP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dPr>
                            <m:e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𝑥</m:t>
                              </m:r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+1</m:t>
                              </m:r>
                            </m:e>
                          </m:d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func>
                        <m:funcPr>
                          <m:ctrlP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6</m:t>
                          </m:r>
                        </m:e>
                      </m:func>
                    </m:oMath>
                  </m:oMathPara>
                </a14:m>
                <a:endParaRPr lang="cs-CZ" sz="2200" i="1" dirty="0">
                  <a:solidFill>
                    <a:schemeClr val="tx1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9647" y="3825245"/>
                <a:ext cx="3633712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1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1510130" y="4612698"/>
                <a:ext cx="251274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−6=0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0130" y="4612698"/>
                <a:ext cx="2512747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1260296" y="5363856"/>
                <a:ext cx="32712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</a:rPr>
                      <m:t>=2     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∨       </m:t>
                    </m:r>
                    <m:sSub>
                      <m:sSub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  <a:ea typeface="Cambria Math"/>
                      </a:rPr>
                      <m:t>=−</m:t>
                    </m:r>
                    <m:r>
                      <a:rPr lang="cs-CZ" sz="2200" b="0" i="0" smtClean="0">
                        <a:latin typeface="Cambria Math"/>
                        <a:ea typeface="Cambria Math"/>
                      </a:rPr>
                      <m:t>3</m:t>
                    </m:r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296" y="5363856"/>
                <a:ext cx="3271256" cy="430887"/>
              </a:xfrm>
              <a:prstGeom prst="rect">
                <a:avLst/>
              </a:prstGeom>
              <a:blipFill rotWithShape="1">
                <a:blip r:embed="rId16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Popisek se šipkou doleva 65"/>
          <p:cNvSpPr/>
          <p:nvPr/>
        </p:nvSpPr>
        <p:spPr>
          <a:xfrm>
            <a:off x="4466802" y="5314926"/>
            <a:ext cx="1742578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nesplňuje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263007" y="3848186"/>
            <a:ext cx="634554" cy="419663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00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9" grpId="0"/>
      <p:bldP spid="42" grpId="0"/>
      <p:bldP spid="43" grpId="0"/>
      <p:bldP spid="44" grpId="0"/>
      <p:bldP spid="54" grpId="0"/>
      <p:bldP spid="6" grpId="0" animBg="1"/>
      <p:bldP spid="35" grpId="0"/>
      <p:bldP spid="36" grpId="0"/>
      <p:bldP spid="56" grpId="0"/>
      <p:bldP spid="63" grpId="0" animBg="1"/>
      <p:bldP spid="63" grpId="1" animBg="1"/>
      <p:bldP spid="50" grpId="0"/>
      <p:bldP spid="51" grpId="0"/>
      <p:bldP spid="52" grpId="0"/>
      <p:bldP spid="60" grpId="0"/>
      <p:bldP spid="64" grpId="0"/>
      <p:bldP spid="65" grpId="0"/>
      <p:bldP spid="66" grpId="0" animBg="1"/>
      <p:bldP spid="62" grpId="0" animBg="1"/>
      <p:bldP spid="6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III. Logaritmické rovnice řešené substitucí vedoucí        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    na kvadratickou rovnici  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Jde o logaritmické rovnice s neznámou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, které ekvivalentními úpravami převedeme na tvar, v němž dostaneme druhou mocninu logaritmu: </a:t>
                </a: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Je třeba rozlišovat:</a:t>
                </a: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7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084168" y="2592000"/>
                <a:ext cx="1140224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 </m:t>
                    </m:r>
                    <m:func>
                      <m:funcPr>
                        <m:ctrlP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400" dirty="0" smtClean="0"/>
                  <a:t>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2592000"/>
                <a:ext cx="114022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973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3765446"/>
                <a:ext cx="4918012" cy="461665"/>
              </a:xfrm>
              <a:prstGeom prst="rect">
                <a:avLst/>
              </a:prstGeom>
              <a:noFill/>
              <a:ln w="19050"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func>
                                  <m:funcPr>
                                    <m:ctrlPr>
                                      <a:rPr lang="cs-CZ" sz="2400" b="0" i="1" smtClean="0">
                                        <a:latin typeface="Cambria Math"/>
                                      </a:rPr>
                                    </m:ctrlPr>
                                  </m:funcPr>
                                  <m:fName>
                                    <m:sSub>
                                      <m:sSubPr>
                                        <m:ctrlPr>
                                          <a:rPr lang="cs-CZ" sz="2400" b="0" i="1" smtClean="0">
                                            <a:latin typeface="Cambria Math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atin typeface="Cambria Math"/>
                                          </a:rPr>
                                          <m:t>log</m:t>
                                        </m:r>
                                      </m:e>
                                      <m:sub>
                                        <m:r>
                                          <a:rPr lang="cs-CZ" sz="2400" b="0" i="1" smtClean="0">
                                            <a:latin typeface="Cambria Math"/>
                                          </a:rPr>
                                          <m:t>𝑎</m:t>
                                        </m:r>
                                      </m:sub>
                                    </m:sSub>
                                  </m:fName>
                                  <m:e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</m:func>
                              </m:e>
                            </m:d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</m:func>
                      </m:e>
                    </m:func>
                  </m:oMath>
                </a14:m>
                <a:r>
                  <a:rPr lang="cs-CZ" sz="2400" dirty="0" smtClean="0"/>
                  <a:t> 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765446"/>
                <a:ext cx="4918012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7949"/>
                </a:stretch>
              </a:blipFill>
              <a:ln w="19050"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619672" y="3765446"/>
                <a:ext cx="25431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3765446"/>
                <a:ext cx="254310" cy="338554"/>
              </a:xfrm>
              <a:prstGeom prst="rect">
                <a:avLst/>
              </a:prstGeom>
              <a:blipFill rotWithShape="1">
                <a:blip r:embed="rId5"/>
                <a:stretch>
                  <a:fillRect r="-7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Čárový popisek 2 20"/>
              <p:cNvSpPr/>
              <p:nvPr/>
            </p:nvSpPr>
            <p:spPr>
              <a:xfrm>
                <a:off x="1259632" y="4373361"/>
                <a:ext cx="5507222" cy="535835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41724"/>
                  <a:gd name="adj6" fmla="val -344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„logaritmus na druhou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o základu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“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Čárový popisek 2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4373361"/>
                <a:ext cx="5507222" cy="535835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41724"/>
                  <a:gd name="adj6" fmla="val -3449"/>
                </a:avLst>
              </a:prstGeom>
              <a:blipFill rotWithShape="1">
                <a:blip r:embed="rId6"/>
                <a:stretch>
                  <a:fillRect b="-11429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008994" y="5430415"/>
                <a:ext cx="4918012" cy="461665"/>
              </a:xfrm>
              <a:prstGeom prst="rect">
                <a:avLst/>
              </a:prstGeom>
              <a:noFill/>
              <a:ln w="19050">
                <a:solidFill>
                  <a:srgbClr val="00B0F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=2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</m:func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func>
                          <m:funcPr>
                            <m:ctrlP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latin typeface="Cambria Math"/>
                                    <a:ea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400" b="0" i="1" smtClean="0">
                                    <a:latin typeface="Cambria Math"/>
                                    <a:ea typeface="Cambria Math"/>
                                  </a:rPr>
                                  <m:t>𝑎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</m:func>
                      </m:e>
                    </m:func>
                  </m:oMath>
                </a14:m>
                <a:r>
                  <a:rPr lang="cs-CZ" sz="2400" dirty="0" smtClean="0"/>
                  <a:t>            </a:t>
                </a:r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8994" y="5430415"/>
                <a:ext cx="4918012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1978" r="-247" b="-16456"/>
                </a:stretch>
              </a:blipFill>
              <a:ln w="19050">
                <a:solidFill>
                  <a:srgbClr val="00B0F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Čárový popisek 2 22"/>
              <p:cNvSpPr/>
              <p:nvPr/>
            </p:nvSpPr>
            <p:spPr>
              <a:xfrm>
                <a:off x="1272432" y="6004193"/>
                <a:ext cx="5494422" cy="535835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37404"/>
                  <a:gd name="adj6" fmla="val -472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„logaritmus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 na druhou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o základu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“ 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Čárový popisek 2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2432" y="6004193"/>
                <a:ext cx="5494422" cy="535835"/>
              </a:xfrm>
              <a:prstGeom prst="borderCallout2">
                <a:avLst>
                  <a:gd name="adj1" fmla="val 75519"/>
                  <a:gd name="adj2" fmla="val -2085"/>
                  <a:gd name="adj3" fmla="val 67483"/>
                  <a:gd name="adj4" fmla="val -15136"/>
                  <a:gd name="adj5" fmla="val -37404"/>
                  <a:gd name="adj6" fmla="val -4727"/>
                </a:avLst>
              </a:prstGeom>
              <a:blipFill rotWithShape="1">
                <a:blip r:embed="rId8"/>
                <a:stretch>
                  <a:fillRect b="-11029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639699" y="2564904"/>
                <a:ext cx="25431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9699" y="2564904"/>
                <a:ext cx="254310" cy="338554"/>
              </a:xfrm>
              <a:prstGeom prst="rect">
                <a:avLst/>
              </a:prstGeom>
              <a:blipFill rotWithShape="1">
                <a:blip r:embed="rId9"/>
                <a:stretch>
                  <a:fillRect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65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9" grpId="0"/>
      <p:bldP spid="6" grpId="0" animBg="1"/>
      <p:bldP spid="2" grpId="0"/>
      <p:bldP spid="21" grpId="0" animBg="1"/>
      <p:bldP spid="22" grpId="0" animBg="1"/>
      <p:bldP spid="23" grpId="0" animBg="1"/>
      <p:bldP spid="25" grpId="0" uiExpan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Pro zjednodušení výpočtu zavedeme novou proměnnou, čímž dostaneme kvadratickou rovnici.</a:t>
                </a: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Po jejím řešení se vrátíme k substituci a dopočítáme původní neznámou   .</a:t>
                </a:r>
              </a:p>
              <a:p>
                <a:pPr marL="0" indent="0">
                  <a:buNone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1a)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log</m:t>
                        </m:r>
                      </m:fName>
                      <m:e>
                        <m:r>
                          <a:rPr lang="cs-CZ" sz="22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i="1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i="1">
                            <a:latin typeface="Cambria Math"/>
                          </a:rPr>
                          <m:t>1</m:t>
                        </m:r>
                      </m:num>
                      <m:den>
                        <m:func>
                          <m:func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>
                                <a:latin typeface="Cambria Math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200" i="1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den>
                    </m:f>
                    <m:r>
                      <a:rPr lang="cs-CZ" sz="2200" i="1">
                        <a:latin typeface="Cambria Math"/>
                      </a:rPr>
                      <m:t>=2</m:t>
                    </m:r>
                  </m:oMath>
                </a14:m>
                <a:endParaRPr lang="cs-CZ" sz="2200" dirty="0"/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lvl="3">
                  <a:buFont typeface="Wingdings" pitchFamily="2" charset="2"/>
                  <a:buChar char="§"/>
                </a:pPr>
                <a:endParaRPr lang="cs-CZ" sz="1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028" t="-770" r="-3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347864" y="2130333"/>
                <a:ext cx="4360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4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130333"/>
                <a:ext cx="436066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87624" y="3763555"/>
                <a:ext cx="280831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+1=</m:t>
                      </m:r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  <m:r>
                            <m:rPr>
                              <m:sty m:val="p"/>
                            </m:rPr>
                            <a:rPr lang="cs-CZ" sz="2200" i="0" smtClean="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3763555"/>
                <a:ext cx="2808312" cy="430887"/>
              </a:xfrm>
              <a:prstGeom prst="rect">
                <a:avLst/>
              </a:prstGeom>
              <a:blipFill rotWithShape="1">
                <a:blip r:embed="rId4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472100" y="275131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57210" y="3212976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7210" y="3212976"/>
                <a:ext cx="1165883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84168" y="3233036"/>
                <a:ext cx="220152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∧   </m:t>
                      </m:r>
                      <m:func>
                        <m:funcPr>
                          <m:ctrlPr>
                            <a:rPr lang="cs-CZ" sz="22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>
                          <a:latin typeface="Cambria Math"/>
                        </a:rPr>
                        <m:t>≠0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233036"/>
                <a:ext cx="2201520" cy="430887"/>
              </a:xfrm>
              <a:prstGeom prst="rect">
                <a:avLst/>
              </a:prstGeom>
              <a:blipFill rotWithShape="1">
                <a:blip r:embed="rId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948263" y="3674641"/>
                <a:ext cx="1472621" cy="4621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≠</m:t>
                      </m:r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20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3" y="3674641"/>
                <a:ext cx="1472621" cy="4621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037807" y="4157446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≠1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7807" y="4157446"/>
                <a:ext cx="1165883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40152" y="4591551"/>
                <a:ext cx="24807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14:m>
                  <m:oMath xmlns:m="http://schemas.openxmlformats.org/officeDocument/2006/math">
                    <m:r>
                      <a:rPr lang="cs-CZ" sz="2200">
                        <a:latin typeface="Cambria Math"/>
                      </a:rPr>
                      <m:t> </m:t>
                    </m:r>
                    <m:r>
                      <a:rPr lang="cs-CZ" sz="2200">
                        <a:latin typeface="Cambria Math"/>
                      </a:rPr>
                      <m:t>𝑥</m:t>
                    </m:r>
                    <m:r>
                      <a:rPr lang="cs-CZ" sz="2200">
                        <a:latin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>
                            <a:latin typeface="Cambria Math"/>
                          </a:rPr>
                          <m:t>0, 1</m:t>
                        </m:r>
                      </m:e>
                    </m:d>
                    <m:r>
                      <a:rPr lang="cs-CZ" sz="2200">
                        <a:latin typeface="Cambria Math"/>
                      </a:rPr>
                      <m:t>∪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>
                            <a:latin typeface="Cambria Math"/>
                          </a:rPr>
                          <m:t>1, ∞</m:t>
                        </m:r>
                      </m:e>
                    </m:d>
                  </m:oMath>
                </a14:m>
                <a:r>
                  <a:rPr lang="cs-CZ" dirty="0"/>
                  <a:t>           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4591551"/>
                <a:ext cx="2480732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56125" y="3233035"/>
                <a:ext cx="16240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unc>
                            <m:funcPr>
                              <m:ctrlPr>
                                <a:rPr lang="cs-CZ" sz="220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latin typeface="Cambria Math"/>
                                  <a:ea typeface="Cambria Math"/>
                                </a:rPr>
                                <m:t>log</m:t>
                              </m:r>
                            </m:fName>
                            <m:e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6125" y="3233035"/>
                <a:ext cx="1624060" cy="430887"/>
              </a:xfrm>
              <a:prstGeom prst="rect">
                <a:avLst/>
              </a:prstGeom>
              <a:blipFill rotWithShape="1">
                <a:blip r:embed="rId10"/>
                <a:stretch>
                  <a:fillRect l="-6015" t="-123944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702647" y="3689837"/>
                <a:ext cx="30996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2647" y="3689837"/>
                <a:ext cx="309967" cy="33855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335079" y="4167822"/>
                <a:ext cx="2513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err="1"/>
                  <a:t>s</a:t>
                </a:r>
                <a:r>
                  <a:rPr lang="cs-CZ" sz="2200" dirty="0" err="1" smtClean="0"/>
                  <a:t>ubst</a:t>
                </a:r>
                <a:r>
                  <a:rPr lang="cs-CZ" sz="2200" dirty="0" smtClean="0"/>
                  <a:t>.: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log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𝑎</m:t>
                    </m:r>
                  </m:oMath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5079" y="4167822"/>
                <a:ext cx="2513401" cy="430887"/>
              </a:xfrm>
              <a:prstGeom prst="rect">
                <a:avLst/>
              </a:prstGeom>
              <a:blipFill rotWithShape="1">
                <a:blip r:embed="rId12"/>
                <a:stretch>
                  <a:fillRect l="-2913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99592" y="4591551"/>
                <a:ext cx="28843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+1=0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591551"/>
                <a:ext cx="2884338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567721" y="5086622"/>
                <a:ext cx="199817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2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721" y="5086622"/>
                <a:ext cx="1998176" cy="43088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341761" y="5517509"/>
                <a:ext cx="135906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1761" y="5517509"/>
                <a:ext cx="1359061" cy="43088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>
            <a:off x="726579" y="4402273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454403" y="5751960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853951" y="5517509"/>
                <a:ext cx="16240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3951" y="5517509"/>
                <a:ext cx="1624060" cy="430887"/>
              </a:xfrm>
              <a:prstGeom prst="rect">
                <a:avLst/>
              </a:prstGeom>
              <a:blipFill rotWithShape="1">
                <a:blip r:embed="rId16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882094" y="5991041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smtClean="0">
                          <a:latin typeface="Cambria Math"/>
                        </a:rPr>
                        <m:t>𝑥</m:t>
                      </m:r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r>
                        <a:rPr lang="cs-CZ" sz="2200">
                          <a:latin typeface="Cambria Math"/>
                        </a:rPr>
                        <m:t>1</m:t>
                      </m:r>
                      <m:r>
                        <a:rPr lang="cs-CZ" sz="22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2094" y="5991041"/>
                <a:ext cx="1165883" cy="43088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/>
          <p:nvPr/>
        </p:nvCxnSpPr>
        <p:spPr>
          <a:xfrm>
            <a:off x="5041078" y="6219007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704589" y="6047506"/>
                <a:ext cx="1399166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={10}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4589" y="6047506"/>
                <a:ext cx="1399166" cy="430887"/>
              </a:xfrm>
              <a:prstGeom prst="rect">
                <a:avLst/>
              </a:prstGeom>
              <a:blipFill rotWithShape="1">
                <a:blip r:embed="rId18"/>
                <a:stretch>
                  <a:fillRect r="-873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opisek se šipkou doleva 35"/>
          <p:cNvSpPr/>
          <p:nvPr/>
        </p:nvSpPr>
        <p:spPr>
          <a:xfrm>
            <a:off x="7105322" y="6022121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plňuje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5861538" y="6521685"/>
            <a:ext cx="1085267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 rot="6828521">
            <a:off x="7170483" y="3062681"/>
            <a:ext cx="646067" cy="806024"/>
          </a:xfrm>
          <a:prstGeom prst="arc">
            <a:avLst>
              <a:gd name="adj1" fmla="val 1665574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6828521">
            <a:off x="4354369" y="5214271"/>
            <a:ext cx="774820" cy="937074"/>
          </a:xfrm>
          <a:prstGeom prst="arc">
            <a:avLst>
              <a:gd name="adj1" fmla="val 1685172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20166334">
            <a:off x="7404165" y="3090804"/>
            <a:ext cx="429859" cy="519021"/>
          </a:xfrm>
          <a:prstGeom prst="arc">
            <a:avLst>
              <a:gd name="adj1" fmla="val 13372541"/>
              <a:gd name="adj2" fmla="val 549197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 rot="20166334">
            <a:off x="4646967" y="5437267"/>
            <a:ext cx="585175" cy="591370"/>
          </a:xfrm>
          <a:prstGeom prst="arc">
            <a:avLst>
              <a:gd name="adj1" fmla="val 13372541"/>
              <a:gd name="adj2" fmla="val 20782582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726579" y="4803522"/>
            <a:ext cx="608500" cy="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765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5" grpId="0"/>
      <p:bldP spid="5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4" grpId="0"/>
      <p:bldP spid="7" grpId="0"/>
      <p:bldP spid="27" grpId="0"/>
      <p:bldP spid="28" grpId="0"/>
      <p:bldP spid="32" grpId="0"/>
      <p:bldP spid="33" grpId="0"/>
      <p:bldP spid="35" grpId="0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1b)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log</m:t>
                        </m:r>
                        <m:r>
                          <a:rPr lang="cs-CZ" sz="2200" b="0" i="1" smtClean="0">
                            <a:latin typeface="Cambria Math"/>
                          </a:rPr>
                          <m:t> </m:t>
                        </m:r>
                      </m:fName>
                      <m:e>
                        <m:r>
                          <a:rPr lang="cs-CZ" sz="22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−</m:t>
                    </m:r>
                    <m:func>
                      <m:func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log</m:t>
                        </m:r>
                      </m:fName>
                      <m:e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sz="2200" b="0" i="1" smtClean="0">
                            <a:latin typeface="Cambria Math"/>
                          </a:rPr>
                          <m:t>+3</m:t>
                        </m:r>
                      </m:e>
                    </m:func>
                    <m:r>
                      <a:rPr lang="cs-CZ" sz="2200" i="1"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latin typeface="Cambria Math"/>
                      </a:rPr>
                      <m:t>0</m:t>
                    </m:r>
                  </m:oMath>
                </a14:m>
                <a:endParaRPr lang="cs-CZ" sz="2200" dirty="0"/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1371600" lvl="3" indent="0">
                  <a:buNone/>
                </a:pPr>
                <a:endParaRPr lang="cs-CZ" sz="1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9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80047" y="1988840"/>
                <a:ext cx="30881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−4</m:t>
                      </m:r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+3=0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0047" y="1988840"/>
                <a:ext cx="3088108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472100" y="159250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696236" y="1607893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6236" y="1607893"/>
                <a:ext cx="1165883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538035" y="2072029"/>
                <a:ext cx="172819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 </m:t>
                      </m:r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>
                              <a:latin typeface="Cambria Math"/>
                            </a:rPr>
                            <m:t>0,∞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8035" y="2072029"/>
                <a:ext cx="1728192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49502" y="2421468"/>
                <a:ext cx="2513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err="1"/>
                  <a:t>s</a:t>
                </a:r>
                <a:r>
                  <a:rPr lang="cs-CZ" sz="2200" dirty="0" err="1" smtClean="0"/>
                  <a:t>ubst</a:t>
                </a:r>
                <a:r>
                  <a:rPr lang="cs-CZ" sz="2200" dirty="0" smtClean="0"/>
                  <a:t>.: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log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𝑎</m:t>
                    </m:r>
                  </m:oMath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9502" y="2421468"/>
                <a:ext cx="2513401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2913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7721" y="2802148"/>
                <a:ext cx="231889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−4</m:t>
                      </m:r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+3=0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721" y="2802148"/>
                <a:ext cx="2318898" cy="4308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287220" y="3233036"/>
                <a:ext cx="25002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7220" y="3233036"/>
                <a:ext cx="2500201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>
            <a:off x="726579" y="2636912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301806" y="5300627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019819" y="5085183"/>
                <a:ext cx="162406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9819" y="5085183"/>
                <a:ext cx="1624060" cy="430887"/>
              </a:xfrm>
              <a:prstGeom prst="rect">
                <a:avLst/>
              </a:prstGeom>
              <a:blipFill rotWithShape="1">
                <a:blip r:embed="rId9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204479" y="5733142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r>
                        <a:rPr lang="cs-CZ" sz="2200">
                          <a:latin typeface="Cambria Math"/>
                        </a:rPr>
                        <m:t>1</m:t>
                      </m:r>
                      <m:r>
                        <a:rPr lang="cs-CZ" sz="2200" b="0" i="0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4479" y="5733142"/>
                <a:ext cx="1165883" cy="430887"/>
              </a:xfrm>
              <a:prstGeom prst="rect">
                <a:avLst/>
              </a:prstGeom>
              <a:blipFill rotWithShape="1">
                <a:blip r:embed="rId10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se šipkou 33"/>
          <p:cNvCxnSpPr/>
          <p:nvPr/>
        </p:nvCxnSpPr>
        <p:spPr>
          <a:xfrm>
            <a:off x="4643879" y="4884211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344110" y="4654296"/>
                <a:ext cx="2125838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={10, 1000}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4110" y="4654296"/>
                <a:ext cx="2125838" cy="430887"/>
              </a:xfrm>
              <a:prstGeom prst="rect">
                <a:avLst/>
              </a:prstGeom>
              <a:blipFill rotWithShape="1">
                <a:blip r:embed="rId11"/>
                <a:stretch>
                  <a:fillRect r="-287" b="-1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opisek se šipkou doleva 35"/>
          <p:cNvSpPr/>
          <p:nvPr/>
        </p:nvSpPr>
        <p:spPr>
          <a:xfrm>
            <a:off x="7402131" y="4660138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splňují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5542933" y="5085184"/>
            <a:ext cx="1728192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louk 38"/>
          <p:cNvSpPr/>
          <p:nvPr/>
        </p:nvSpPr>
        <p:spPr>
          <a:xfrm rot="6828521">
            <a:off x="3544684" y="4744687"/>
            <a:ext cx="774820" cy="937074"/>
          </a:xfrm>
          <a:prstGeom prst="arc">
            <a:avLst>
              <a:gd name="adj1" fmla="val 1685172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 rot="20166334">
            <a:off x="3770315" y="5024401"/>
            <a:ext cx="585175" cy="591370"/>
          </a:xfrm>
          <a:prstGeom prst="arc">
            <a:avLst>
              <a:gd name="adj1" fmla="val 13372541"/>
              <a:gd name="adj2" fmla="val 20782582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678720" y="3025987"/>
            <a:ext cx="608500" cy="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621308" y="1885412"/>
                <a:ext cx="30996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308" y="1885412"/>
                <a:ext cx="309967" cy="33855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776292" y="1484784"/>
                <a:ext cx="30996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6292" y="1484784"/>
                <a:ext cx="309967" cy="33855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232606" y="3708482"/>
                <a:ext cx="11681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2606" y="3708482"/>
                <a:ext cx="1168164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022900" y="3715296"/>
                <a:ext cx="156319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2900" y="3715296"/>
                <a:ext cx="1563199" cy="430887"/>
              </a:xfrm>
              <a:prstGeom prst="rect">
                <a:avLst/>
              </a:prstGeom>
              <a:blipFill rotWithShape="1">
                <a:blip r:embed="rId15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350176" y="5085184"/>
                <a:ext cx="116219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cs-CZ" sz="2200" b="0" i="1" smtClean="0">
                        <a:latin typeface="Cambria Math"/>
                        <a:ea typeface="Cambria Math"/>
                      </a:rPr>
                      <m:t>=1</m:t>
                    </m:r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0176" y="5085184"/>
                <a:ext cx="1162198" cy="430887"/>
              </a:xfrm>
              <a:prstGeom prst="rect">
                <a:avLst/>
              </a:prstGeom>
              <a:blipFill rotWithShape="1">
                <a:blip r:embed="rId16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se šipkou 47"/>
          <p:cNvCxnSpPr/>
          <p:nvPr/>
        </p:nvCxnSpPr>
        <p:spPr>
          <a:xfrm>
            <a:off x="2307316" y="3945278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Oblouk 48"/>
          <p:cNvSpPr/>
          <p:nvPr/>
        </p:nvSpPr>
        <p:spPr>
          <a:xfrm rot="6828521">
            <a:off x="3499209" y="3359733"/>
            <a:ext cx="774820" cy="937074"/>
          </a:xfrm>
          <a:prstGeom prst="arc">
            <a:avLst>
              <a:gd name="adj1" fmla="val 1685172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20166334">
            <a:off x="3726533" y="3682616"/>
            <a:ext cx="585175" cy="591370"/>
          </a:xfrm>
          <a:prstGeom prst="arc">
            <a:avLst>
              <a:gd name="adj1" fmla="val 13372541"/>
              <a:gd name="adj2" fmla="val 20782582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151552" y="4238754"/>
                <a:ext cx="147013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r>
                        <a:rPr lang="cs-CZ" sz="2200">
                          <a:latin typeface="Cambria Math"/>
                        </a:rPr>
                        <m:t>1</m:t>
                      </m:r>
                      <m:r>
                        <a:rPr lang="cs-CZ" sz="2200" b="0" i="0" smtClean="0">
                          <a:latin typeface="Cambria Math"/>
                        </a:rPr>
                        <m:t>000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1552" y="4238754"/>
                <a:ext cx="1470133" cy="430887"/>
              </a:xfrm>
              <a:prstGeom prst="rect">
                <a:avLst/>
              </a:prstGeom>
              <a:blipFill rotWithShape="1">
                <a:blip r:embed="rId17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162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2" grpId="0"/>
      <p:bldP spid="13" grpId="0"/>
      <p:bldP spid="17" grpId="0"/>
      <p:bldP spid="24" grpId="0"/>
      <p:bldP spid="7" grpId="0"/>
      <p:bldP spid="27" grpId="0"/>
      <p:bldP spid="32" grpId="0"/>
      <p:bldP spid="33" grpId="0"/>
      <p:bldP spid="35" grpId="0"/>
      <p:bldP spid="36" grpId="0" animBg="1"/>
      <p:bldP spid="39" grpId="0" animBg="1"/>
      <p:bldP spid="41" grpId="0" animBg="1"/>
      <p:bldP spid="43" grpId="0"/>
      <p:bldP spid="44" grpId="0"/>
      <p:bldP spid="45" grpId="0"/>
      <p:bldP spid="46" grpId="0"/>
      <p:bldP spid="47" grpId="0"/>
      <p:bldP spid="49" grpId="0" animBg="1"/>
      <p:bldP spid="50" grpId="0" animBg="1"/>
      <p:bldP spid="5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IV. Logaritmické rovnice řešené logaritmováním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Jde o logaritmické rovnice s neznámou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v základu mocniny a exponentem obsahujícím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40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400" i="1">
                            <a:solidFill>
                              <a:srgbClr val="990033"/>
                            </a:solidFill>
                            <a:latin typeface="Cambria Math"/>
                          </a:rPr>
                          <m:t>𝑓</m:t>
                        </m:r>
                        <m:d>
                          <m:dPr>
                            <m:ctrlP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solidFill>
                                  <a:srgbClr val="990033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</m:func>
                    <m:r>
                      <a:rPr lang="cs-CZ" sz="2400" b="0" i="1" smtClean="0">
                        <a:solidFill>
                          <a:srgbClr val="990033"/>
                        </a:solidFill>
                        <a:latin typeface="Cambria Math"/>
                      </a:rPr>
                      <m:t>. </m:t>
                    </m:r>
                  </m:oMath>
                </a14:m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Tyto rovnice řešíme logaritmováním obou stran rovnice.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Při logaritmování volíme logaritmus o stejném základu jako má logaritmus v exponentu.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Úpravy vedou k substituci logaritmu a řešení kvadratické rovnice.</a:t>
                </a: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1175" t="-770" r="-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35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1a)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func>
                          <m:func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i="0" smtClean="0">
                                    <a:latin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0" smtClean="0">
                                    <a:latin typeface="Cambria Math"/>
                                  </a:rPr>
                                  <m:t>2</m:t>
                                </m:r>
                              </m:sub>
                            </m:sSub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=4</m:t>
                    </m:r>
                    <m:r>
                      <a:rPr lang="cs-CZ" sz="2200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sz="2200" dirty="0"/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1371600" lvl="3" indent="0">
                  <a:buNone/>
                </a:pPr>
                <a:endParaRPr lang="cs-CZ" sz="1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9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30829" y="3126923"/>
                <a:ext cx="392037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func>
                      <m:func>
                        <m:funcPr>
                          <m:ctrlPr>
                            <a:rPr lang="cs-CZ" sz="22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200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0829" y="3126923"/>
                <a:ext cx="3920376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215258" y="155679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262390" y="1572180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2390" y="1572180"/>
                <a:ext cx="1165883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692395" y="2018457"/>
                <a:ext cx="15112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 </m:t>
                      </m:r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>
                              <a:latin typeface="Cambria Math"/>
                            </a:rPr>
                            <m:t>0, </m:t>
                          </m:r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2395" y="2018457"/>
                <a:ext cx="1511295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36450" y="1572179"/>
                <a:ext cx="282508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𝑧𝑙𝑜𝑔𝑎𝑟𝑖𝑡𝑚𝑢𝑗𝑒𝑚𝑒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 </m:t>
                          </m:r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6450" y="1572179"/>
                <a:ext cx="2825088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14871" t="-123944" r="-862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891641" y="3063759"/>
                <a:ext cx="30996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1641" y="3063759"/>
                <a:ext cx="309967" cy="3385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398098" y="3557810"/>
                <a:ext cx="2513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smtClean="0"/>
                  <a:t>s</a:t>
                </a:r>
                <a:r>
                  <a:rPr lang="cs-CZ" sz="2200" dirty="0" err="1" smtClean="0"/>
                  <a:t>ubst</a:t>
                </a:r>
                <a:r>
                  <a:rPr lang="cs-CZ" sz="2200" dirty="0" smtClean="0"/>
                  <a:t>.: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𝑎</m:t>
                    </m:r>
                  </m:oMath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098" y="3557810"/>
                <a:ext cx="2513401" cy="430887"/>
              </a:xfrm>
              <a:prstGeom prst="rect">
                <a:avLst/>
              </a:prstGeom>
              <a:blipFill rotWithShape="1">
                <a:blip r:embed="rId8"/>
                <a:stretch>
                  <a:fillRect l="-2906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360068" y="3953322"/>
                <a:ext cx="28843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−2=0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0068" y="3953322"/>
                <a:ext cx="2884338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>
            <a:off x="751568" y="3790385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382517" y="4808077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184060" y="5403567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991340" y="5004499"/>
                <a:ext cx="1550874" cy="72616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</m:t>
                      </m:r>
                      <m:f>
                        <m:f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200" b="0" i="1" smtClean="0">
                          <a:latin typeface="Cambria Math"/>
                        </a:rPr>
                        <m:t>, 4</m:t>
                      </m:r>
                      <m:r>
                        <a:rPr lang="cs-CZ" sz="2200" i="1" smtClean="0">
                          <a:latin typeface="Cambria Math"/>
                        </a:rPr>
                        <m:t>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1340" y="5004499"/>
                <a:ext cx="1550874" cy="7261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opisek se šipkou doleva 35"/>
          <p:cNvSpPr/>
          <p:nvPr/>
        </p:nvSpPr>
        <p:spPr>
          <a:xfrm>
            <a:off x="7542213" y="5153785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splňují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6149761" y="5756897"/>
            <a:ext cx="1289633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 rot="6828521">
            <a:off x="3760217" y="4386044"/>
            <a:ext cx="646067" cy="806024"/>
          </a:xfrm>
          <a:prstGeom prst="arc">
            <a:avLst>
              <a:gd name="adj1" fmla="val 1665574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20166334">
            <a:off x="3968922" y="4447496"/>
            <a:ext cx="560585" cy="519021"/>
          </a:xfrm>
          <a:prstGeom prst="arc">
            <a:avLst>
              <a:gd name="adj1" fmla="val 13372541"/>
              <a:gd name="adj2" fmla="val 549197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ouk 40"/>
          <p:cNvSpPr/>
          <p:nvPr/>
        </p:nvSpPr>
        <p:spPr>
          <a:xfrm rot="20166334">
            <a:off x="630381" y="2083897"/>
            <a:ext cx="1220334" cy="706698"/>
          </a:xfrm>
          <a:prstGeom prst="arc">
            <a:avLst>
              <a:gd name="adj1" fmla="val 12989255"/>
              <a:gd name="adj2" fmla="val 106298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726579" y="4157446"/>
            <a:ext cx="608500" cy="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779498" y="2226334"/>
                <a:ext cx="2808312" cy="4460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sSup>
                            <m:sSup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func>
                                <m:func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sSub>
                                    <m:sSubPr>
                                      <m:ctrlPr>
                                        <a:rPr lang="cs-CZ" sz="2200" i="1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m:rPr>
                                          <m:sty m:val="p"/>
                                        </m:rPr>
                                        <a:rPr lang="cs-CZ" sz="2200">
                                          <a:latin typeface="Cambria Math"/>
                                        </a:rPr>
                                        <m:t>log</m:t>
                                      </m:r>
                                    </m:e>
                                    <m:sub>
                                      <m:r>
                                        <a:rPr lang="cs-CZ" sz="2200" i="1">
                                          <a:latin typeface="Cambria Math"/>
                                        </a:rPr>
                                        <m:t>2</m:t>
                                      </m:r>
                                    </m:sub>
                                  </m:sSub>
                                </m:fName>
                                <m:e>
                                  <m:r>
                                    <a:rPr lang="cs-CZ" sz="22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sup>
                          </m:sSup>
                        </m:e>
                      </m:func>
                      <m:r>
                        <a:rPr lang="cs-CZ" sz="2200" i="1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i="1">
                              <a:latin typeface="Cambria Math"/>
                            </a:rPr>
                            <m:t>4</m:t>
                          </m:r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  <m:r>
                            <m:rPr>
                              <m:nor/>
                            </m:rPr>
                            <a:rPr lang="cs-CZ" sz="2200" dirty="0"/>
                            <m:t> 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498" y="2226334"/>
                <a:ext cx="2808312" cy="446020"/>
              </a:xfrm>
              <a:prstGeom prst="rect">
                <a:avLst/>
              </a:prstGeom>
              <a:blipFill rotWithShape="1">
                <a:blip r:embed="rId11"/>
                <a:stretch>
                  <a:fillRect l="-1085" b="-17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vál 43"/>
          <p:cNvSpPr/>
          <p:nvPr/>
        </p:nvSpPr>
        <p:spPr>
          <a:xfrm>
            <a:off x="1567054" y="2204865"/>
            <a:ext cx="634554" cy="36004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10382" y="2696252"/>
                <a:ext cx="353313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sSub>
                            <m:sSubPr>
                              <m:ctrlPr>
                                <a:rPr lang="cs-CZ" sz="220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sz="2200" i="0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log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fName>
                        <m:e>
                          <m: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  <m:r>
                            <a:rPr lang="cs-CZ" sz="2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m:rPr>
                              <m:nor/>
                            </m:rPr>
                            <a:rPr lang="cs-CZ" sz="2200" dirty="0">
                              <a:solidFill>
                                <a:schemeClr val="tx1"/>
                              </a:solidFill>
                            </a:rPr>
                            <m:t> 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382" y="2696252"/>
                <a:ext cx="3533137" cy="430887"/>
              </a:xfrm>
              <a:prstGeom prst="rect">
                <a:avLst/>
              </a:prstGeom>
              <a:blipFill rotWithShape="1">
                <a:blip r:embed="rId12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144866" y="4241831"/>
                <a:ext cx="285107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4866" y="4241831"/>
                <a:ext cx="2851070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307559" y="4592634"/>
                <a:ext cx="11681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7559" y="4592634"/>
                <a:ext cx="1168164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202748" y="4573612"/>
                <a:ext cx="164971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=2</m:t>
                    </m:r>
                  </m:oMath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2748" y="4573612"/>
                <a:ext cx="1649716" cy="430887"/>
              </a:xfrm>
              <a:prstGeom prst="rect">
                <a:avLst/>
              </a:prstGeom>
              <a:blipFill rotWithShape="1">
                <a:blip r:embed="rId15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459368" y="5023521"/>
                <a:ext cx="147013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9368" y="5023521"/>
                <a:ext cx="1470133" cy="430887"/>
              </a:xfrm>
              <a:prstGeom prst="rect">
                <a:avLst/>
              </a:prstGeom>
              <a:blipFill rotWithShape="1">
                <a:blip r:embed="rId16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320696" y="5454408"/>
                <a:ext cx="133410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0696" y="5454408"/>
                <a:ext cx="1334102" cy="430887"/>
              </a:xfrm>
              <a:prstGeom prst="rect">
                <a:avLst/>
              </a:prstGeom>
              <a:blipFill rotWithShape="1">
                <a:blip r:embed="rId17"/>
                <a:stretch>
                  <a:fillRect b="-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se šipkou 50"/>
          <p:cNvCxnSpPr/>
          <p:nvPr/>
        </p:nvCxnSpPr>
        <p:spPr>
          <a:xfrm>
            <a:off x="2570401" y="5683170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207597" y="5395216"/>
                <a:ext cx="184703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=−1</m:t>
                    </m:r>
                  </m:oMath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7597" y="5395216"/>
                <a:ext cx="1847035" cy="430887"/>
              </a:xfrm>
              <a:prstGeom prst="rect">
                <a:avLst/>
              </a:prstGeom>
              <a:blipFill rotWithShape="1">
                <a:blip r:embed="rId18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713927" y="5756897"/>
                <a:ext cx="1470133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13927" y="5756897"/>
                <a:ext cx="1470133" cy="72616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Oblouk 53"/>
          <p:cNvSpPr/>
          <p:nvPr/>
        </p:nvSpPr>
        <p:spPr>
          <a:xfrm rot="6828521">
            <a:off x="3882781" y="5140877"/>
            <a:ext cx="646069" cy="969331"/>
          </a:xfrm>
          <a:prstGeom prst="arc">
            <a:avLst>
              <a:gd name="adj1" fmla="val 15654687"/>
              <a:gd name="adj2" fmla="val 2492331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louk 54"/>
          <p:cNvSpPr/>
          <p:nvPr/>
        </p:nvSpPr>
        <p:spPr>
          <a:xfrm rot="20166334">
            <a:off x="4072455" y="5351148"/>
            <a:ext cx="629025" cy="519021"/>
          </a:xfrm>
          <a:prstGeom prst="arc">
            <a:avLst>
              <a:gd name="adj1" fmla="val 13372541"/>
              <a:gd name="adj2" fmla="val 549197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18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2" grpId="0"/>
      <p:bldP spid="13" grpId="0"/>
      <p:bldP spid="17" grpId="0"/>
      <p:bldP spid="18" grpId="0"/>
      <p:bldP spid="19" grpId="0"/>
      <p:bldP spid="24" grpId="0"/>
      <p:bldP spid="7" grpId="0"/>
      <p:bldP spid="35" grpId="0"/>
      <p:bldP spid="36" grpId="0" animBg="1"/>
      <p:bldP spid="38" grpId="0" animBg="1"/>
      <p:bldP spid="40" grpId="0" animBg="1"/>
      <p:bldP spid="41" grpId="0" animBg="1"/>
      <p:bldP spid="43" grpId="0"/>
      <p:bldP spid="44" grpId="0" animBg="1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4" grpId="0" animBg="1"/>
      <p:bldP spid="5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1b)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3+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a:rPr lang="cs-CZ" sz="2200" b="0" i="0" smtClean="0">
                                <a:latin typeface="Cambria Math"/>
                              </a:rPr>
                              <m:t>4</m:t>
                            </m:r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=10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endParaRPr lang="cs-CZ" sz="2200" dirty="0"/>
              </a:p>
              <a:p>
                <a:pPr marL="0" indent="0">
                  <a:buNone/>
                </a:pPr>
                <a:endParaRPr lang="cs-CZ" sz="24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1371600" lvl="3" indent="0">
                  <a:buNone/>
                </a:pPr>
                <a:endParaRPr lang="cs-CZ" sz="1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8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984453"/>
                <a:ext cx="8301608" cy="5540891"/>
              </a:xfrm>
              <a:blipFill rotWithShape="1">
                <a:blip r:embed="rId2"/>
                <a:stretch>
                  <a:fillRect l="-9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66279" y="3186359"/>
                <a:ext cx="428319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3</m:t>
                      </m:r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200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 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latin typeface="Cambria Math"/>
                        </a:rPr>
                        <m:t>=1+6</m:t>
                      </m:r>
                      <m:func>
                        <m:funcPr>
                          <m:ctrlP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279" y="3186359"/>
                <a:ext cx="4283198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692395" y="15514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err="1"/>
              <a:t>p</a:t>
            </a:r>
            <a:r>
              <a:rPr lang="cs-CZ" sz="2200" dirty="0" err="1" smtClean="0"/>
              <a:t>odm</a:t>
            </a:r>
            <a:r>
              <a:rPr lang="cs-CZ" sz="2400" dirty="0" smtClean="0"/>
              <a:t>.: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448042" y="1551480"/>
                <a:ext cx="116588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&gt;0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8042" y="1551480"/>
                <a:ext cx="1165883" cy="4308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974449" y="2018457"/>
                <a:ext cx="151129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>
                          <a:latin typeface="Cambria Math"/>
                        </a:rPr>
                        <m:t> </m:t>
                      </m:r>
                      <m:r>
                        <a:rPr lang="cs-CZ" sz="2200">
                          <a:latin typeface="Cambria Math"/>
                        </a:rPr>
                        <m:t>𝑥</m:t>
                      </m:r>
                      <m:r>
                        <a:rPr lang="cs-CZ" sz="2200">
                          <a:latin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>
                              <a:latin typeface="Cambria Math"/>
                            </a:rPr>
                            <m:t>0, </m:t>
                          </m:r>
                          <m:r>
                            <a:rPr lang="cs-CZ" sz="2200" i="1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4449" y="2018457"/>
                <a:ext cx="1511295" cy="4308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516957" y="1572179"/>
                <a:ext cx="282508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𝑧𝑙𝑜𝑔𝑎𝑟𝑖𝑡𝑚𝑢𝑗𝑒𝑚𝑒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6957" y="1572179"/>
                <a:ext cx="2825088" cy="430887"/>
              </a:xfrm>
              <a:prstGeom prst="rect">
                <a:avLst/>
              </a:prstGeom>
              <a:blipFill rotWithShape="1">
                <a:blip r:embed="rId6"/>
                <a:stretch>
                  <a:fillRect l="-13607" t="-123944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81570" y="3127139"/>
                <a:ext cx="309967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>
                  <a:solidFill>
                    <a:srgbClr val="990033"/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1570" y="3127139"/>
                <a:ext cx="309967" cy="3385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398098" y="3557810"/>
                <a:ext cx="251340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r>
                  <a:rPr lang="cs-CZ" sz="2200" dirty="0" smtClean="0"/>
                  <a:t>s</a:t>
                </a:r>
                <a:r>
                  <a:rPr lang="cs-CZ" sz="2200" dirty="0" err="1" smtClean="0"/>
                  <a:t>ubst</a:t>
                </a:r>
                <a:r>
                  <a:rPr lang="cs-CZ" sz="2200" dirty="0" smtClean="0"/>
                  <a:t>.: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200" b="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log</m:t>
                        </m:r>
                      </m:fName>
                      <m:e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=</m:t>
                    </m:r>
                    <m:r>
                      <a:rPr lang="cs-CZ" sz="2200" b="0" i="1" smtClean="0">
                        <a:solidFill>
                          <a:srgbClr val="00B0F0"/>
                        </a:solidFill>
                        <a:latin typeface="Cambria Math"/>
                      </a:rPr>
                      <m:t>𝑎</m:t>
                    </m:r>
                  </m:oMath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098" y="3557810"/>
                <a:ext cx="2513401" cy="430887"/>
              </a:xfrm>
              <a:prstGeom prst="rect">
                <a:avLst/>
              </a:prstGeom>
              <a:blipFill rotWithShape="1">
                <a:blip r:embed="rId8"/>
                <a:stretch>
                  <a:fillRect l="-2906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360068" y="3953322"/>
                <a:ext cx="28843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−1=0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0068" y="3953322"/>
                <a:ext cx="2884338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>
            <a:off x="751568" y="3790385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873070" y="4615975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760699" y="4992500"/>
            <a:ext cx="60850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314027" y="4546267"/>
                <a:ext cx="2342308" cy="8023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={10,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sz="2200" i="1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1000</m:t>
                              </m:r>
                            </m:e>
                          </m:rad>
                        </m:num>
                        <m:den>
                          <m:r>
                            <a:rPr lang="cs-CZ" sz="2200" i="1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200" i="1" smtClean="0">
                          <a:latin typeface="Cambria Math"/>
                        </a:rPr>
                        <m:t>}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4027" y="4546267"/>
                <a:ext cx="2342308" cy="80239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opisek se šipkou doleva 35"/>
          <p:cNvSpPr/>
          <p:nvPr/>
        </p:nvSpPr>
        <p:spPr>
          <a:xfrm>
            <a:off x="7621226" y="4750757"/>
            <a:ext cx="1322951" cy="499564"/>
          </a:xfrm>
          <a:prstGeom prst="leftArrowCallout">
            <a:avLst>
              <a:gd name="adj1" fmla="val 25000"/>
              <a:gd name="adj2" fmla="val 23242"/>
              <a:gd name="adj3" fmla="val 25000"/>
              <a:gd name="adj4" fmla="val 64977"/>
            </a:avLst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splňují </a:t>
            </a:r>
            <a:r>
              <a:rPr lang="cs-CZ" dirty="0" err="1" smtClean="0">
                <a:solidFill>
                  <a:schemeClr val="tx1"/>
                </a:solidFill>
              </a:rPr>
              <a:t>podm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5369199" y="5358226"/>
            <a:ext cx="2194954" cy="0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louk 40"/>
          <p:cNvSpPr/>
          <p:nvPr/>
        </p:nvSpPr>
        <p:spPr>
          <a:xfrm rot="20166334">
            <a:off x="630381" y="2083897"/>
            <a:ext cx="1220334" cy="706698"/>
          </a:xfrm>
          <a:prstGeom prst="arc">
            <a:avLst>
              <a:gd name="adj1" fmla="val 12989255"/>
              <a:gd name="adj2" fmla="val 106298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se šipkou 41"/>
          <p:cNvCxnSpPr/>
          <p:nvPr/>
        </p:nvCxnSpPr>
        <p:spPr>
          <a:xfrm>
            <a:off x="726579" y="4157446"/>
            <a:ext cx="608500" cy="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52234" y="2239410"/>
                <a:ext cx="3543702" cy="4598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sSup>
                            <m:sSupPr>
                              <m:ctrlPr>
                                <a:rPr lang="cs-CZ" sz="2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</a:rPr>
                                <m:t>3+</m:t>
                              </m:r>
                              <m:func>
                                <m:funcPr>
                                  <m:ctrlPr>
                                    <a:rPr lang="cs-CZ" sz="2200" b="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a:rPr lang="cs-CZ" sz="2200" b="0" i="0" smtClean="0"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cs-CZ" sz="2200" b="0" i="0" smtClean="0">
                                      <a:latin typeface="Cambria Math"/>
                                    </a:rPr>
                                    <m:t>log</m:t>
                                  </m:r>
                                </m:fName>
                                <m:e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func>
                            </m:sup>
                          </m:sSup>
                        </m:e>
                      </m:func>
                      <m:r>
                        <a:rPr lang="cs-CZ" sz="2200" i="1"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10</m:t>
                          </m:r>
                          <m:sSup>
                            <m:sSup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b="0" i="1" smtClean="0"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234" y="2239410"/>
                <a:ext cx="3543702" cy="459869"/>
              </a:xfrm>
              <a:prstGeom prst="rect">
                <a:avLst/>
              </a:prstGeom>
              <a:blipFill rotWithShape="1">
                <a:blip r:embed="rId11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vál 43"/>
          <p:cNvSpPr/>
          <p:nvPr/>
        </p:nvSpPr>
        <p:spPr>
          <a:xfrm>
            <a:off x="1360068" y="2226334"/>
            <a:ext cx="940121" cy="36004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10382" y="2696252"/>
                <a:ext cx="51779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3+</m:t>
                          </m:r>
                          <m:func>
                            <m:funcPr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a:rPr lang="cs-CZ" sz="2200" b="0" i="0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  <m:r>
                                <m:rPr>
                                  <m:sty m:val="p"/>
                                </m:rPr>
                                <a:rPr lang="cs-CZ" sz="2200" b="0" i="0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log</m:t>
                              </m:r>
                            </m:fName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</m:func>
                        </m:e>
                      </m:d>
                      <m:r>
                        <a:rPr lang="cs-CZ" sz="22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unc>
                        <m:func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10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unc>
                        <m:func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sSup>
                            <m:sSupPr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</m:e>
                      </m:func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382" y="2696252"/>
                <a:ext cx="5177928" cy="430887"/>
              </a:xfrm>
              <a:prstGeom prst="rect">
                <a:avLst/>
              </a:prstGeom>
              <a:blipFill rotWithShape="1">
                <a:blip r:embed="rId12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72928" y="4392599"/>
                <a:ext cx="11681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928" y="4392599"/>
                <a:ext cx="1168164" cy="430887"/>
              </a:xfrm>
              <a:prstGeom prst="rect">
                <a:avLst/>
              </a:prstGeom>
              <a:blipFill rotWithShape="1">
                <a:blip r:embed="rId13"/>
                <a:stretch>
                  <a:fillRect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2346220" y="4384209"/>
                <a:ext cx="164971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6220" y="4384209"/>
                <a:ext cx="1649716" cy="430887"/>
              </a:xfrm>
              <a:prstGeom prst="rect">
                <a:avLst/>
              </a:prstGeom>
              <a:blipFill rotWithShape="1">
                <a:blip r:embed="rId14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391910" y="4785096"/>
                <a:ext cx="147013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1910" y="4785096"/>
                <a:ext cx="1470133" cy="430887"/>
              </a:xfrm>
              <a:prstGeom prst="rect">
                <a:avLst/>
              </a:prstGeom>
              <a:blipFill rotWithShape="1">
                <a:blip r:embed="rId15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05976" y="5188788"/>
                <a:ext cx="1858205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976" y="5188788"/>
                <a:ext cx="1858205" cy="72616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se šipkou 50"/>
          <p:cNvCxnSpPr/>
          <p:nvPr/>
        </p:nvCxnSpPr>
        <p:spPr>
          <a:xfrm>
            <a:off x="2086077" y="5570280"/>
            <a:ext cx="608500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515531" y="5207199"/>
                <a:ext cx="1847035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200" b="0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log</m:t>
                          </m:r>
                        </m:fName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</m:func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531" y="5207199"/>
                <a:ext cx="1847035" cy="72616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606584" y="5839162"/>
                <a:ext cx="1612921" cy="6008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6584" y="5839162"/>
                <a:ext cx="1612921" cy="60080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blouk 39"/>
          <p:cNvSpPr/>
          <p:nvPr/>
        </p:nvSpPr>
        <p:spPr>
          <a:xfrm rot="20166334">
            <a:off x="3132753" y="4289079"/>
            <a:ext cx="560585" cy="519021"/>
          </a:xfrm>
          <a:prstGeom prst="arc">
            <a:avLst>
              <a:gd name="adj1" fmla="val 13372541"/>
              <a:gd name="adj2" fmla="val 20906734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6828521">
            <a:off x="2978323" y="4108813"/>
            <a:ext cx="646067" cy="806024"/>
          </a:xfrm>
          <a:prstGeom prst="arc">
            <a:avLst>
              <a:gd name="adj1" fmla="val 16655749"/>
              <a:gd name="adj2" fmla="val 1609676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 rot="6828521">
            <a:off x="3150134" y="5121753"/>
            <a:ext cx="646069" cy="969331"/>
          </a:xfrm>
          <a:prstGeom prst="arc">
            <a:avLst>
              <a:gd name="adj1" fmla="val 16496229"/>
              <a:gd name="adj2" fmla="val 2492331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louk 54"/>
          <p:cNvSpPr/>
          <p:nvPr/>
        </p:nvSpPr>
        <p:spPr>
          <a:xfrm rot="20166334">
            <a:off x="3322288" y="5179736"/>
            <a:ext cx="629025" cy="519021"/>
          </a:xfrm>
          <a:prstGeom prst="arc">
            <a:avLst>
              <a:gd name="adj1" fmla="val 12282483"/>
              <a:gd name="adj2" fmla="val 20582625"/>
            </a:avLst>
          </a:prstGeom>
          <a:ln w="19050">
            <a:solidFill>
              <a:srgbClr val="990033"/>
            </a:solidFill>
            <a:prstDash val="solid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813227" y="5787962"/>
                <a:ext cx="1358362" cy="7917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sz="2200" b="0" i="1" smtClean="0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3227" y="5787962"/>
                <a:ext cx="1358362" cy="79175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690018" y="5699411"/>
                <a:ext cx="1358362" cy="8803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sz="2200" i="1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sz="2200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i="1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2200" i="1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sz="2200" b="0" i="1" smtClean="0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0018" y="5699411"/>
                <a:ext cx="1358362" cy="88030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693019" y="5743228"/>
                <a:ext cx="1358362" cy="8045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>
                  <a:defRPr sz="2400"/>
                </a:lvl1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i="1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sz="2200" i="1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1000</m:t>
                              </m:r>
                            </m:e>
                          </m:rad>
                        </m:num>
                        <m:den>
                          <m:r>
                            <a:rPr lang="cs-CZ" sz="2200" i="1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3019" y="5743228"/>
                <a:ext cx="1358362" cy="804579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lačítko akce: Vlastní 5">
            <a:hlinkClick r:id="rId22" action="ppaction://hlinksldjump" highlightClick="1"/>
          </p:cNvPr>
          <p:cNvSpPr/>
          <p:nvPr/>
        </p:nvSpPr>
        <p:spPr>
          <a:xfrm>
            <a:off x="5171588" y="3790385"/>
            <a:ext cx="2558508" cy="407402"/>
          </a:xfrm>
          <a:prstGeom prst="actionButtonBlank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v</a:t>
            </a:r>
            <a:r>
              <a:rPr lang="cs-CZ" sz="2200" dirty="0" smtClean="0">
                <a:solidFill>
                  <a:schemeClr val="bg1"/>
                </a:solidFill>
              </a:rPr>
              <a:t>ýpočet kořenů KR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08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2" grpId="0"/>
      <p:bldP spid="13" grpId="0"/>
      <p:bldP spid="17" grpId="0"/>
      <p:bldP spid="18" grpId="0"/>
      <p:bldP spid="19" grpId="0"/>
      <p:bldP spid="24" grpId="0"/>
      <p:bldP spid="7" grpId="0"/>
      <p:bldP spid="35" grpId="0"/>
      <p:bldP spid="36" grpId="0" animBg="1"/>
      <p:bldP spid="41" grpId="0" animBg="1"/>
      <p:bldP spid="43" grpId="0"/>
      <p:bldP spid="44" grpId="0" animBg="1"/>
      <p:bldP spid="45" grpId="0"/>
      <p:bldP spid="47" grpId="0"/>
      <p:bldP spid="48" grpId="0"/>
      <p:bldP spid="49" grpId="0"/>
      <p:bldP spid="50" grpId="0"/>
      <p:bldP spid="52" grpId="0"/>
      <p:bldP spid="53" grpId="0"/>
      <p:bldP spid="40" grpId="0" animBg="1"/>
      <p:bldP spid="38" grpId="0" animBg="1"/>
      <p:bldP spid="54" grpId="0" animBg="1"/>
      <p:bldP spid="55" grpId="0" animBg="1"/>
      <p:bldP spid="39" grpId="0"/>
      <p:bldP spid="56" grpId="0"/>
      <p:bldP spid="58" grpId="0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4453"/>
            <a:ext cx="8301608" cy="5540891"/>
          </a:xfrm>
        </p:spPr>
        <p:txBody>
          <a:bodyPr/>
          <a:lstStyle/>
          <a:p>
            <a:pPr marL="0" indent="0">
              <a:buNone/>
            </a:pPr>
            <a:endParaRPr lang="cs-CZ" sz="8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1371600" lvl="3" indent="0">
              <a:buNone/>
            </a:pPr>
            <a:endParaRPr lang="cs-CZ" sz="12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8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	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55189" y="1336036"/>
                <a:ext cx="288433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  <m:r>
                        <a:rPr lang="cs-CZ" sz="2200" b="0" i="1" smtClean="0">
                          <a:latin typeface="Cambria Math"/>
                        </a:rPr>
                        <m:t>𝑎</m:t>
                      </m:r>
                      <m:r>
                        <a:rPr lang="cs-CZ" sz="2200" b="0" i="1" smtClean="0">
                          <a:latin typeface="Cambria Math"/>
                        </a:rPr>
                        <m:t>−1=0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189" y="1336036"/>
                <a:ext cx="2884338" cy="43088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156176" y="2815006"/>
                <a:ext cx="11681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815006"/>
                <a:ext cx="1168164" cy="430887"/>
              </a:xfrm>
              <a:prstGeom prst="rect">
                <a:avLst/>
              </a:prstGeom>
              <a:blipFill rotWithShape="1">
                <a:blip r:embed="rId3"/>
                <a:stretch>
                  <a:fillRect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6140035" y="3360988"/>
                <a:ext cx="1600318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0035" y="3360988"/>
                <a:ext cx="1600318" cy="7261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826016" y="1916832"/>
                <a:ext cx="3816424" cy="8168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6016" y="1916832"/>
                <a:ext cx="3816424" cy="81689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3779912" y="1903558"/>
                <a:ext cx="4464496" cy="830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2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2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−4∙4∙</m:t>
                              </m:r>
                              <m:d>
                                <m:dPr>
                                  <m:ctrlP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2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∙4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1903558"/>
                <a:ext cx="4464496" cy="8301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1407279" y="2958295"/>
                <a:ext cx="2588657" cy="802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9+16</m:t>
                              </m:r>
                            </m:e>
                          </m:rad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7279" y="2958295"/>
                <a:ext cx="2588657" cy="80239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779913" y="2957490"/>
                <a:ext cx="1294328" cy="728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±5</m:t>
                          </m:r>
                        </m:num>
                        <m:den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3" y="2957490"/>
                <a:ext cx="1294328" cy="72834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se šipkou 60"/>
          <p:cNvCxnSpPr/>
          <p:nvPr/>
        </p:nvCxnSpPr>
        <p:spPr>
          <a:xfrm flipV="1">
            <a:off x="5127296" y="3030450"/>
            <a:ext cx="884864" cy="291210"/>
          </a:xfrm>
          <a:prstGeom prst="straightConnector1">
            <a:avLst/>
          </a:prstGeom>
          <a:ln w="19050"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5127296" y="3359494"/>
            <a:ext cx="831809" cy="401200"/>
          </a:xfrm>
          <a:prstGeom prst="straightConnector1">
            <a:avLst/>
          </a:prstGeom>
          <a:ln w="19050">
            <a:solidFill>
              <a:srgbClr val="990033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lačítko akce: Návrat 5">
            <a:hlinkClick r:id="rId9" action="ppaction://hlinksldjump" highlightClick="1"/>
          </p:cNvPr>
          <p:cNvSpPr/>
          <p:nvPr/>
        </p:nvSpPr>
        <p:spPr>
          <a:xfrm>
            <a:off x="6940194" y="5013176"/>
            <a:ext cx="656142" cy="648072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7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50" grpId="0"/>
      <p:bldP spid="46" grpId="0"/>
      <p:bldP spid="57" grpId="0"/>
      <p:bldP spid="59" grpId="0"/>
      <p:bldP spid="6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Jednoduché logaritmické rovnice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 rot="21600000">
                <a:off x="467544" y="1268760"/>
                <a:ext cx="8229600" cy="492941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Procvičování: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:r>
                  <a:rPr lang="cs-CZ" sz="2200" b="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</a:rPr>
                          <m:t>3+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num>
                      <m:den>
                        <m:r>
                          <a:rPr lang="cs-CZ" sz="2200" b="0" i="1" smtClean="0">
                            <a:latin typeface="Cambria Math"/>
                          </a:rPr>
                          <m:t>2−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</a:rPr>
                              <m:t>log</m:t>
                            </m:r>
                          </m:fName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den>
                    </m:f>
                    <m:r>
                      <a:rPr lang="cs-CZ" sz="2200" b="0" i="1" smtClean="0">
                        <a:latin typeface="Cambria Math"/>
                      </a:rPr>
                      <m:t>=4</m:t>
                    </m:r>
                  </m:oMath>
                </a14:m>
                <a:endParaRPr lang="cs-CZ" sz="2200" b="0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 startAt="2"/>
                </a:pPr>
                <a:r>
                  <a:rPr lang="cs-CZ" sz="22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20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</a:rPr>
                              <m:t>5</m:t>
                            </m:r>
                          </m:sub>
                        </m:sSub>
                      </m:fName>
                      <m:e>
                        <m:d>
                          <m:d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200" b="0" i="1" smtClean="0">
                                <a:latin typeface="Cambria Math"/>
                              </a:rPr>
                              <m:t>+9</m:t>
                            </m:r>
                          </m:e>
                        </m:d>
                        <m:r>
                          <a:rPr lang="cs-CZ" sz="2200" b="0" i="1" smtClean="0">
                            <a:latin typeface="Cambria Math"/>
                          </a:rPr>
                          <m:t>+</m:t>
                        </m:r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5</m:t>
                                </m:r>
                              </m:sub>
                            </m:sSub>
                          </m:fName>
                          <m:e>
                            <m:d>
                              <m:d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4−3</m:t>
                                </m:r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</m:d>
                            <m:r>
                              <a:rPr lang="cs-CZ" sz="2200" b="0" i="1" smtClean="0">
                                <a:latin typeface="Cambria Math"/>
                              </a:rPr>
                              <m:t>=2+</m:t>
                            </m:r>
                            <m:func>
                              <m:func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funcPr>
                              <m:fName>
                                <m:sSub>
                                  <m:sSubPr>
                                    <m:ctrlPr>
                                      <a:rPr lang="cs-CZ" sz="2200" b="0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cs-CZ" sz="2200" b="0" i="0" smtClean="0">
                                        <a:latin typeface="Cambria Math"/>
                                      </a:rPr>
                                      <m:t>log</m:t>
                                    </m:r>
                                  </m:e>
                                  <m:sub>
                                    <m:r>
                                      <a:rPr lang="cs-CZ" sz="2200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sub>
                                </m:sSub>
                              </m:fName>
                              <m:e>
                                <m:d>
                                  <m:dPr>
                                    <m:ctrlPr>
                                      <a:rPr lang="cs-CZ" sz="2200" b="0" i="1" smtClean="0"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200" b="0" i="1" smtClean="0">
                                        <a:latin typeface="Cambria Math"/>
                                      </a:rPr>
                                      <m:t>4+</m:t>
                                    </m:r>
                                    <m:r>
                                      <a:rPr lang="cs-CZ" sz="2200" b="0" i="1" smtClean="0"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</m:d>
                              </m:e>
                            </m:func>
                          </m:e>
                        </m:func>
                      </m:e>
                    </m:func>
                  </m:oMath>
                </a14:m>
                <a:endParaRPr lang="cs-CZ" sz="22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 startAt="3"/>
                </a:pPr>
                <a:r>
                  <a:rPr lang="cs-CZ" sz="22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 </m:t>
                    </m:r>
                    <m:func>
                      <m:func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200" b="0" i="0" smtClean="0">
                                <a:latin typeface="Cambria Math"/>
                              </a:rPr>
                              <m:t>log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func>
                              <m:func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funcPr>
                              <m:fName>
                                <m:sSub>
                                  <m:sSubPr>
                                    <m:ctrlPr>
                                      <a:rPr lang="cs-CZ" sz="2200" b="0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m:rPr>
                                        <m:sty m:val="p"/>
                                      </m:rPr>
                                      <a:rPr lang="cs-CZ" sz="2200" b="0" i="0" smtClean="0">
                                        <a:latin typeface="Cambria Math"/>
                                      </a:rPr>
                                      <m:t>log</m:t>
                                    </m:r>
                                  </m:e>
                                  <m:sub>
                                    <m:r>
                                      <a:rPr lang="cs-CZ" sz="2200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b>
                                </m:sSub>
                              </m:fName>
                              <m:e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</m:func>
                          </m:den>
                        </m:f>
                        <m:r>
                          <a:rPr lang="cs-CZ" sz="22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func>
                    <m:r>
                      <a:rPr lang="cs-CZ" sz="2200" b="0" i="1" smtClean="0">
                        <a:latin typeface="Cambria Math"/>
                      </a:rPr>
                      <m:t>=0</m:t>
                    </m:r>
                  </m:oMath>
                </a14:m>
                <a:endParaRPr lang="cs-CZ" sz="2200" dirty="0" smtClean="0">
                  <a:latin typeface="Cambria Math"/>
                </a:endParaRPr>
              </a:p>
              <a:p>
                <a:pPr marL="457200" indent="-457200">
                  <a:buFont typeface="+mj-lt"/>
                  <a:buAutoNum type="arabicParenR" startAt="4"/>
                </a:pPr>
                <a:endParaRPr lang="cs-CZ" sz="2400" b="0" dirty="0" smtClean="0"/>
              </a:p>
              <a:p>
                <a:pPr marL="457200" indent="-457200">
                  <a:buFont typeface="+mj-lt"/>
                  <a:buAutoNum type="arabicParenR" startAt="4"/>
                </a:pPr>
                <a:r>
                  <a:rPr lang="cs-CZ" sz="2200" b="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func>
                          <m:func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funcPr>
                          <m:fName>
                            <m:sSub>
                              <m:sSub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m:rPr>
                                    <m:sty m:val="p"/>
                                  </m:rPr>
                                  <a:rPr lang="cs-CZ" sz="2200" b="0" i="0" smtClean="0">
                                    <a:latin typeface="Cambria Math"/>
                                  </a:rPr>
                                  <m:t>log</m:t>
                                </m:r>
                              </m:e>
                              <m:sub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7</m:t>
                                </m:r>
                              </m:sub>
                            </m:sSub>
                          </m:fName>
                          <m:e>
                            <m:sSup>
                              <m:sSupPr>
                                <m:ctrlPr>
                                  <a:rPr lang="cs-CZ" sz="2200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sz="2200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func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=49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200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 rot="21600000">
                <a:off x="467544" y="1268760"/>
                <a:ext cx="8229600" cy="4929411"/>
              </a:xfrm>
              <a:blipFill rotWithShape="1">
                <a:blip r:embed="rId2"/>
                <a:stretch>
                  <a:fillRect l="-1185" t="-9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98281" y="4509119"/>
                <a:ext cx="4051622" cy="7380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</a:rPr>
                        <m:t>𝒦</m:t>
                      </m:r>
                      <m:r>
                        <a:rPr lang="cs-CZ" sz="220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ad>
                            <m:radPr>
                              <m:degHide m:val="on"/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  <m:r>
                            <a:rPr lang="cs-CZ" sz="2200" i="1">
                              <a:latin typeface="Cambria Math"/>
                            </a:rPr>
                            <m:t>,</m:t>
                          </m:r>
                          <m:r>
                            <a:rPr lang="cs-CZ" sz="2200" i="1" smtClean="0">
                              <a:latin typeface="Cambria Math"/>
                            </a:rPr>
                            <m:t> </m:t>
                          </m:r>
                          <m:f>
                            <m:fPr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,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</m:t>
                          </m:r>
                          <m:r>
                            <a:rPr lang="cs-CZ" sz="2200" i="1">
                              <a:latin typeface="Cambria Math"/>
                            </a:rPr>
                            <m:t>,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200" i="1">
                              <a:latin typeface="Cambria Math"/>
                            </a:rPr>
                            <m:t> 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∪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200" i="1">
                              <a:latin typeface="Cambria Math"/>
                            </a:rPr>
                            <m:t>,∞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8281" y="4509119"/>
                <a:ext cx="4051622" cy="7380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498281" y="3736111"/>
                <a:ext cx="2976969" cy="6112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 i="1" smtClean="0">
                        <a:latin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i="1" smtClean="0">
                            <a:latin typeface="Cambria Math"/>
                          </a:rPr>
                          <m:t>−</m:t>
                        </m:r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e>
                    </m:d>
                  </m:oMath>
                </a14:m>
                <a:r>
                  <a:rPr lang="cs-CZ" sz="2200" dirty="0" smtClean="0"/>
                  <a:t>,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</a:rPr>
                      <m:t>𝑥</m:t>
                    </m:r>
                    <m:r>
                      <a:rPr lang="cs-CZ" sz="2200" i="1">
                        <a:latin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</a:rPr>
                          <m:t>−4,</m:t>
                        </m:r>
                        <m:f>
                          <m:fPr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200" i="1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200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8281" y="3736111"/>
                <a:ext cx="2976969" cy="611258"/>
              </a:xfrm>
              <a:prstGeom prst="rect">
                <a:avLst/>
              </a:prstGeom>
              <a:blipFill rotWithShape="1">
                <a:blip r:embed="rId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91520" y="5293279"/>
                <a:ext cx="3302443" cy="8895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en-US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49, </m:t>
                          </m:r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ad>
                                <m:radPr>
                                  <m:degHide m:val="on"/>
                                  <m:ctrlP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200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  <a:ea typeface="Cambria Math"/>
                        </a:rPr>
                        <m:t>∈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</m:t>
                          </m:r>
                          <m:r>
                            <a:rPr lang="cs-CZ" sz="2200" i="1">
                              <a:latin typeface="Cambria Math"/>
                            </a:rPr>
                            <m:t>,∞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520" y="5293279"/>
                <a:ext cx="3302443" cy="88953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499992" y="2289515"/>
                <a:ext cx="425720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 i="1" smtClean="0">
                        <a:latin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10</m:t>
                        </m:r>
                      </m:e>
                    </m:d>
                  </m:oMath>
                </a14:m>
                <a:r>
                  <a:rPr lang="cs-CZ" sz="2200" dirty="0" smtClean="0"/>
                  <a:t>,</a:t>
                </a:r>
                <a:r>
                  <a:rPr lang="cs-CZ" sz="2200" dirty="0"/>
                  <a:t>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0</m:t>
                        </m:r>
                        <m:r>
                          <a:rPr lang="cs-CZ" sz="2200" i="1">
                            <a:latin typeface="Cambria Math"/>
                          </a:rPr>
                          <m:t>,</m:t>
                        </m:r>
                        <m:r>
                          <a:rPr lang="cs-CZ" sz="2200" b="0" i="1" smtClean="0">
                            <a:latin typeface="Cambria Math"/>
                          </a:rPr>
                          <m:t>100</m:t>
                        </m:r>
                      </m:e>
                    </m:d>
                    <m:r>
                      <a:rPr lang="cs-CZ" sz="2200" i="1">
                        <a:latin typeface="Cambria Math"/>
                        <a:ea typeface="Cambria Math"/>
                      </a:rPr>
                      <m:t>∪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100</m:t>
                        </m:r>
                        <m:r>
                          <a:rPr lang="cs-CZ" sz="2200" i="1">
                            <a:latin typeface="Cambria Math"/>
                          </a:rPr>
                          <m:t>,</m:t>
                        </m:r>
                        <m:r>
                          <a:rPr lang="cs-CZ" sz="2200" i="1">
                            <a:latin typeface="Cambria Math"/>
                            <a:ea typeface="Cambria Math"/>
                          </a:rPr>
                          <m:t>∞</m:t>
                        </m:r>
                      </m:e>
                    </m: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289515"/>
                <a:ext cx="4257205" cy="430887"/>
              </a:xfrm>
              <a:prstGeom prst="rect">
                <a:avLst/>
              </a:prstGeom>
              <a:blipFill rotWithShape="1">
                <a:blip r:embed="rId6"/>
                <a:stretch>
                  <a:fillRect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355976" y="2289514"/>
            <a:ext cx="4536504" cy="720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 </a:t>
            </a:r>
            <a:r>
              <a:rPr lang="cs-CZ" dirty="0" smtClean="0"/>
              <a:t>a podmínky příkladu 1)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55976" y="3639931"/>
            <a:ext cx="4536504" cy="720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 a podmínky příkladu 2)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355976" y="4554693"/>
            <a:ext cx="4536504" cy="72000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 </a:t>
            </a:r>
            <a:r>
              <a:rPr lang="cs-CZ" dirty="0" smtClean="0"/>
              <a:t>a podmínky </a:t>
            </a:r>
            <a:r>
              <a:rPr lang="cs-CZ" dirty="0"/>
              <a:t>příkladu 3)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360342" y="5378048"/>
            <a:ext cx="4536504" cy="80477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výsledek </a:t>
            </a:r>
            <a:r>
              <a:rPr lang="cs-CZ" dirty="0" smtClean="0"/>
              <a:t>a podmínky příkladu 4)</a:t>
            </a:r>
            <a:endParaRPr lang="cs-CZ" dirty="0"/>
          </a:p>
        </p:txBody>
      </p:sp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628" y="90872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875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7037E-6 L -0.91268 0.0002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10" grpId="0" animBg="1"/>
      <p:bldP spid="10" grpId="1" animBg="1"/>
      <p:bldP spid="12" grpId="0" animBg="1"/>
      <p:bldP spid="12" grpId="1" animBg="1"/>
      <p:bldP spid="14" grpId="0" animBg="1"/>
      <p:bldP spid="14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1700808"/>
            <a:ext cx="6443662" cy="647675"/>
          </a:xfrm>
        </p:spPr>
        <p:txBody>
          <a:bodyPr anchor="b"/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Zdroje, 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800" dirty="0" smtClean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900" dirty="0" smtClean="0"/>
              <a:t>HEJKRLÍK</a:t>
            </a:r>
            <a:r>
              <a:rPr lang="cs-CZ" sz="2900" dirty="0"/>
              <a:t>, Pavel. </a:t>
            </a:r>
            <a:r>
              <a:rPr lang="cs-CZ" sz="2900" i="1" dirty="0"/>
              <a:t>Matematika: sbírka řešených příkladů : rovnice a nerovnice</a:t>
            </a:r>
            <a:r>
              <a:rPr lang="cs-CZ" sz="2900" dirty="0"/>
              <a:t>. 1. vyd. Opava: Nakladatelství SSŠP, 2006, 556 s. ISBN 80-903-8610-5. </a:t>
            </a: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900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35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4866</TotalTime>
  <Words>2418</Words>
  <Application>Microsoft Office PowerPoint</Application>
  <PresentationFormat>Předvádění na obrazovce (4:3)</PresentationFormat>
  <Paragraphs>439</Paragraphs>
  <Slides>17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Prezentace matika</vt:lpstr>
      <vt:lpstr>Obchodní akademie, Střední odborná škola  a Jazyková škola s právem státní jazykové zkoušky,  Hradec Králové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Jednoduché logaritmické rovnice</vt:lpstr>
      <vt:lpstr>Zdroje, 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Lenka Marková</cp:lastModifiedBy>
  <cp:revision>540</cp:revision>
  <dcterms:created xsi:type="dcterms:W3CDTF">2012-11-30T22:17:21Z</dcterms:created>
  <dcterms:modified xsi:type="dcterms:W3CDTF">2013-11-11T19:30:09Z</dcterms:modified>
</cp:coreProperties>
</file>