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69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57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06" autoAdjust="0"/>
    <p:restoredTop sz="86835" autoAdjust="0"/>
  </p:normalViewPr>
  <p:slideViewPr>
    <p:cSldViewPr>
      <p:cViewPr>
        <p:scale>
          <a:sx n="238" d="100"/>
          <a:sy n="238" d="100"/>
        </p:scale>
        <p:origin x="-72" y="3744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pPr/>
              <a:t>3.10.2013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3" Type="http://schemas.openxmlformats.org/officeDocument/2006/relationships/image" Target="../media/image280.png"/><Relationship Id="rId21" Type="http://schemas.openxmlformats.org/officeDocument/2006/relationships/image" Target="../media/image45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17" Type="http://schemas.openxmlformats.org/officeDocument/2006/relationships/image" Target="../media/image42.png"/><Relationship Id="rId2" Type="http://schemas.openxmlformats.org/officeDocument/2006/relationships/image" Target="../media/image270.png"/><Relationship Id="rId16" Type="http://schemas.openxmlformats.org/officeDocument/2006/relationships/image" Target="../media/image41.png"/><Relationship Id="rId20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19" Type="http://schemas.openxmlformats.org/officeDocument/2006/relationships/image" Target="../media/image4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Relationship Id="rId22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18" Type="http://schemas.openxmlformats.org/officeDocument/2006/relationships/image" Target="../media/image62.png"/><Relationship Id="rId3" Type="http://schemas.openxmlformats.org/officeDocument/2006/relationships/image" Target="../media/image47.png"/><Relationship Id="rId21" Type="http://schemas.openxmlformats.org/officeDocument/2006/relationships/image" Target="../media/image65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17" Type="http://schemas.openxmlformats.org/officeDocument/2006/relationships/image" Target="../media/image61.png"/><Relationship Id="rId2" Type="http://schemas.openxmlformats.org/officeDocument/2006/relationships/image" Target="../media/image46.png"/><Relationship Id="rId16" Type="http://schemas.openxmlformats.org/officeDocument/2006/relationships/image" Target="../media/image60.png"/><Relationship Id="rId20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5" Type="http://schemas.openxmlformats.org/officeDocument/2006/relationships/image" Target="../media/image59.png"/><Relationship Id="rId10" Type="http://schemas.openxmlformats.org/officeDocument/2006/relationships/image" Target="../media/image54.png"/><Relationship Id="rId19" Type="http://schemas.openxmlformats.org/officeDocument/2006/relationships/image" Target="../media/image63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Relationship Id="rId14" Type="http://schemas.openxmlformats.org/officeDocument/2006/relationships/image" Target="../media/image58.png"/><Relationship Id="rId22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7.png"/><Relationship Id="rId18" Type="http://schemas.openxmlformats.org/officeDocument/2006/relationships/image" Target="../media/image82.png"/><Relationship Id="rId26" Type="http://schemas.openxmlformats.org/officeDocument/2006/relationships/image" Target="../media/image90.png"/><Relationship Id="rId3" Type="http://schemas.openxmlformats.org/officeDocument/2006/relationships/image" Target="../media/image67.png"/><Relationship Id="rId21" Type="http://schemas.openxmlformats.org/officeDocument/2006/relationships/image" Target="../media/image85.png"/><Relationship Id="rId34" Type="http://schemas.openxmlformats.org/officeDocument/2006/relationships/image" Target="../media/image98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17" Type="http://schemas.openxmlformats.org/officeDocument/2006/relationships/image" Target="../media/image81.png"/><Relationship Id="rId25" Type="http://schemas.openxmlformats.org/officeDocument/2006/relationships/image" Target="../media/image89.png"/><Relationship Id="rId33" Type="http://schemas.openxmlformats.org/officeDocument/2006/relationships/image" Target="../media/image97.png"/><Relationship Id="rId38" Type="http://schemas.openxmlformats.org/officeDocument/2006/relationships/image" Target="../media/image102.png"/><Relationship Id="rId2" Type="http://schemas.openxmlformats.org/officeDocument/2006/relationships/image" Target="../media/image66.png"/><Relationship Id="rId16" Type="http://schemas.openxmlformats.org/officeDocument/2006/relationships/image" Target="../media/image80.png"/><Relationship Id="rId20" Type="http://schemas.openxmlformats.org/officeDocument/2006/relationships/image" Target="../media/image84.png"/><Relationship Id="rId29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24" Type="http://schemas.openxmlformats.org/officeDocument/2006/relationships/image" Target="../media/image88.png"/><Relationship Id="rId32" Type="http://schemas.openxmlformats.org/officeDocument/2006/relationships/image" Target="../media/image96.png"/><Relationship Id="rId37" Type="http://schemas.openxmlformats.org/officeDocument/2006/relationships/image" Target="../media/image101.png"/><Relationship Id="rId5" Type="http://schemas.openxmlformats.org/officeDocument/2006/relationships/image" Target="../media/image69.png"/><Relationship Id="rId15" Type="http://schemas.openxmlformats.org/officeDocument/2006/relationships/image" Target="../media/image79.png"/><Relationship Id="rId23" Type="http://schemas.openxmlformats.org/officeDocument/2006/relationships/image" Target="../media/image87.png"/><Relationship Id="rId28" Type="http://schemas.openxmlformats.org/officeDocument/2006/relationships/image" Target="../media/image92.png"/><Relationship Id="rId36" Type="http://schemas.openxmlformats.org/officeDocument/2006/relationships/image" Target="../media/image100.png"/><Relationship Id="rId10" Type="http://schemas.openxmlformats.org/officeDocument/2006/relationships/image" Target="../media/image74.png"/><Relationship Id="rId19" Type="http://schemas.openxmlformats.org/officeDocument/2006/relationships/image" Target="../media/image83.png"/><Relationship Id="rId31" Type="http://schemas.openxmlformats.org/officeDocument/2006/relationships/image" Target="../media/image95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Relationship Id="rId14" Type="http://schemas.openxmlformats.org/officeDocument/2006/relationships/image" Target="../media/image78.png"/><Relationship Id="rId22" Type="http://schemas.openxmlformats.org/officeDocument/2006/relationships/image" Target="../media/image86.png"/><Relationship Id="rId27" Type="http://schemas.openxmlformats.org/officeDocument/2006/relationships/image" Target="../media/image91.png"/><Relationship Id="rId30" Type="http://schemas.openxmlformats.org/officeDocument/2006/relationships/image" Target="../media/image94.png"/><Relationship Id="rId35" Type="http://schemas.openxmlformats.org/officeDocument/2006/relationships/image" Target="../media/image9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4.png"/><Relationship Id="rId7" Type="http://schemas.openxmlformats.org/officeDocument/2006/relationships/image" Target="../media/image108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png"/><Relationship Id="rId11" Type="http://schemas.openxmlformats.org/officeDocument/2006/relationships/image" Target="../media/image112.png"/><Relationship Id="rId5" Type="http://schemas.openxmlformats.org/officeDocument/2006/relationships/image" Target="../media/image106.png"/><Relationship Id="rId10" Type="http://schemas.openxmlformats.org/officeDocument/2006/relationships/image" Target="../media/image111.png"/><Relationship Id="rId4" Type="http://schemas.openxmlformats.org/officeDocument/2006/relationships/image" Target="../media/image105.png"/><Relationship Id="rId9" Type="http://schemas.openxmlformats.org/officeDocument/2006/relationships/image" Target="../media/image1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0.png"/><Relationship Id="rId13" Type="http://schemas.openxmlformats.org/officeDocument/2006/relationships/image" Target="../media/image150.png"/><Relationship Id="rId3" Type="http://schemas.openxmlformats.org/officeDocument/2006/relationships/image" Target="../media/image500.png"/><Relationship Id="rId7" Type="http://schemas.openxmlformats.org/officeDocument/2006/relationships/image" Target="../media/image113.png"/><Relationship Id="rId12" Type="http://schemas.openxmlformats.org/officeDocument/2006/relationships/image" Target="../media/image140.png"/><Relationship Id="rId17" Type="http://schemas.openxmlformats.org/officeDocument/2006/relationships/image" Target="../media/image190.png"/><Relationship Id="rId2" Type="http://schemas.openxmlformats.org/officeDocument/2006/relationships/image" Target="../media/image1030.png"/><Relationship Id="rId16" Type="http://schemas.openxmlformats.org/officeDocument/2006/relationships/image" Target="../media/image18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0.png"/><Relationship Id="rId11" Type="http://schemas.openxmlformats.org/officeDocument/2006/relationships/image" Target="../media/image130.png"/><Relationship Id="rId5" Type="http://schemas.openxmlformats.org/officeDocument/2006/relationships/image" Target="../media/image700.png"/><Relationship Id="rId15" Type="http://schemas.openxmlformats.org/officeDocument/2006/relationships/image" Target="../media/image1040.png"/><Relationship Id="rId10" Type="http://schemas.openxmlformats.org/officeDocument/2006/relationships/image" Target="../media/image120.png"/><Relationship Id="rId4" Type="http://schemas.openxmlformats.org/officeDocument/2006/relationships/image" Target="../media/image1041.png"/><Relationship Id="rId9" Type="http://schemas.openxmlformats.org/officeDocument/2006/relationships/image" Target="../media/image1100.png"/><Relationship Id="rId14" Type="http://schemas.openxmlformats.org/officeDocument/2006/relationships/image" Target="../media/image16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0.png"/><Relationship Id="rId13" Type="http://schemas.openxmlformats.org/officeDocument/2006/relationships/image" Target="../media/image117.png"/><Relationship Id="rId3" Type="http://schemas.openxmlformats.org/officeDocument/2006/relationships/image" Target="../media/image1060.png"/><Relationship Id="rId7" Type="http://schemas.openxmlformats.org/officeDocument/2006/relationships/image" Target="../media/image1110.png"/><Relationship Id="rId12" Type="http://schemas.openxmlformats.org/officeDocument/2006/relationships/image" Target="../media/image116.png"/><Relationship Id="rId2" Type="http://schemas.openxmlformats.org/officeDocument/2006/relationships/image" Target="../media/image105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0.png"/><Relationship Id="rId11" Type="http://schemas.openxmlformats.org/officeDocument/2006/relationships/image" Target="../media/image115.png"/><Relationship Id="rId5" Type="http://schemas.openxmlformats.org/officeDocument/2006/relationships/image" Target="../media/image1080.png"/><Relationship Id="rId15" Type="http://schemas.openxmlformats.org/officeDocument/2006/relationships/image" Target="../media/image119.png"/><Relationship Id="rId10" Type="http://schemas.openxmlformats.org/officeDocument/2006/relationships/image" Target="../media/image1140.png"/><Relationship Id="rId4" Type="http://schemas.openxmlformats.org/officeDocument/2006/relationships/image" Target="../media/image114.png"/><Relationship Id="rId9" Type="http://schemas.openxmlformats.org/officeDocument/2006/relationships/image" Target="../media/image1130.png"/><Relationship Id="rId14" Type="http://schemas.openxmlformats.org/officeDocument/2006/relationships/image" Target="../media/image1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13" Type="http://schemas.openxmlformats.org/officeDocument/2006/relationships/image" Target="../media/image133.png"/><Relationship Id="rId18" Type="http://schemas.openxmlformats.org/officeDocument/2006/relationships/image" Target="../media/image137.png"/><Relationship Id="rId3" Type="http://schemas.openxmlformats.org/officeDocument/2006/relationships/image" Target="../media/image122.png"/><Relationship Id="rId7" Type="http://schemas.openxmlformats.org/officeDocument/2006/relationships/image" Target="../media/image126.png"/><Relationship Id="rId12" Type="http://schemas.openxmlformats.org/officeDocument/2006/relationships/image" Target="../media/image132.png"/><Relationship Id="rId17" Type="http://schemas.openxmlformats.org/officeDocument/2006/relationships/image" Target="../media/image136.png"/><Relationship Id="rId2" Type="http://schemas.openxmlformats.org/officeDocument/2006/relationships/image" Target="../media/image121.png"/><Relationship Id="rId16" Type="http://schemas.openxmlformats.org/officeDocument/2006/relationships/image" Target="../media/image1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png"/><Relationship Id="rId11" Type="http://schemas.openxmlformats.org/officeDocument/2006/relationships/image" Target="../media/image131.png"/><Relationship Id="rId5" Type="http://schemas.openxmlformats.org/officeDocument/2006/relationships/image" Target="../media/image124.png"/><Relationship Id="rId15" Type="http://schemas.openxmlformats.org/officeDocument/2006/relationships/image" Target="../media/image119.png"/><Relationship Id="rId10" Type="http://schemas.openxmlformats.org/officeDocument/2006/relationships/image" Target="../media/image129.png"/><Relationship Id="rId19" Type="http://schemas.openxmlformats.org/officeDocument/2006/relationships/image" Target="../media/image138.png"/><Relationship Id="rId4" Type="http://schemas.openxmlformats.org/officeDocument/2006/relationships/image" Target="../media/image123.png"/><Relationship Id="rId9" Type="http://schemas.openxmlformats.org/officeDocument/2006/relationships/image" Target="../media/image128.png"/><Relationship Id="rId14" Type="http://schemas.openxmlformats.org/officeDocument/2006/relationships/image" Target="../media/image13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png"/><Relationship Id="rId3" Type="http://schemas.openxmlformats.org/officeDocument/2006/relationships/image" Target="../media/image141.png"/><Relationship Id="rId7" Type="http://schemas.openxmlformats.org/officeDocument/2006/relationships/image" Target="../media/image145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4.png"/><Relationship Id="rId5" Type="http://schemas.openxmlformats.org/officeDocument/2006/relationships/image" Target="../media/image143.png"/><Relationship Id="rId4" Type="http://schemas.openxmlformats.org/officeDocument/2006/relationships/image" Target="../media/image142.png"/><Relationship Id="rId9" Type="http://schemas.openxmlformats.org/officeDocument/2006/relationships/image" Target="../media/image14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13" Type="http://schemas.openxmlformats.org/officeDocument/2006/relationships/image" Target="../media/image161.png"/><Relationship Id="rId3" Type="http://schemas.openxmlformats.org/officeDocument/2006/relationships/image" Target="../media/image149.png"/><Relationship Id="rId7" Type="http://schemas.openxmlformats.org/officeDocument/2006/relationships/image" Target="../media/image154.png"/><Relationship Id="rId12" Type="http://schemas.openxmlformats.org/officeDocument/2006/relationships/image" Target="../media/image159.png"/><Relationship Id="rId17" Type="http://schemas.openxmlformats.org/officeDocument/2006/relationships/image" Target="../media/image165.png"/><Relationship Id="rId2" Type="http://schemas.openxmlformats.org/officeDocument/2006/relationships/image" Target="../media/image148.png"/><Relationship Id="rId16" Type="http://schemas.openxmlformats.org/officeDocument/2006/relationships/image" Target="../media/image16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3.png"/><Relationship Id="rId11" Type="http://schemas.openxmlformats.org/officeDocument/2006/relationships/image" Target="../media/image158.png"/><Relationship Id="rId5" Type="http://schemas.openxmlformats.org/officeDocument/2006/relationships/image" Target="../media/image152.png"/><Relationship Id="rId15" Type="http://schemas.openxmlformats.org/officeDocument/2006/relationships/image" Target="../media/image163.png"/><Relationship Id="rId10" Type="http://schemas.openxmlformats.org/officeDocument/2006/relationships/image" Target="../media/image157.png"/><Relationship Id="rId4" Type="http://schemas.openxmlformats.org/officeDocument/2006/relationships/image" Target="../media/image151.png"/><Relationship Id="rId9" Type="http://schemas.openxmlformats.org/officeDocument/2006/relationships/image" Target="../media/image156.png"/><Relationship Id="rId14" Type="http://schemas.openxmlformats.org/officeDocument/2006/relationships/image" Target="../media/image16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2.png"/><Relationship Id="rId3" Type="http://schemas.openxmlformats.org/officeDocument/2006/relationships/image" Target="../media/image167.png"/><Relationship Id="rId7" Type="http://schemas.openxmlformats.org/officeDocument/2006/relationships/image" Target="../media/image171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0.png"/><Relationship Id="rId11" Type="http://schemas.openxmlformats.org/officeDocument/2006/relationships/image" Target="../media/image175.png"/><Relationship Id="rId5" Type="http://schemas.openxmlformats.org/officeDocument/2006/relationships/image" Target="../media/image169.png"/><Relationship Id="rId10" Type="http://schemas.openxmlformats.org/officeDocument/2006/relationships/image" Target="../media/image174.png"/><Relationship Id="rId4" Type="http://schemas.openxmlformats.org/officeDocument/2006/relationships/image" Target="../media/image168.png"/><Relationship Id="rId9" Type="http://schemas.openxmlformats.org/officeDocument/2006/relationships/image" Target="../media/image17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3" Type="http://schemas.openxmlformats.org/officeDocument/2006/relationships/image" Target="../media/image177.png"/><Relationship Id="rId7" Type="http://schemas.openxmlformats.org/officeDocument/2006/relationships/image" Target="../media/image182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1.png"/><Relationship Id="rId11" Type="http://schemas.openxmlformats.org/officeDocument/2006/relationships/image" Target="../media/image185.png"/><Relationship Id="rId5" Type="http://schemas.openxmlformats.org/officeDocument/2006/relationships/image" Target="../media/image179.png"/><Relationship Id="rId10" Type="http://schemas.openxmlformats.org/officeDocument/2006/relationships/image" Target="../media/image184.png"/><Relationship Id="rId4" Type="http://schemas.openxmlformats.org/officeDocument/2006/relationships/image" Target="../media/image178.png"/><Relationship Id="rId9" Type="http://schemas.openxmlformats.org/officeDocument/2006/relationships/image" Target="../media/image18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png"/><Relationship Id="rId13" Type="http://schemas.openxmlformats.org/officeDocument/2006/relationships/image" Target="../media/image197.png"/><Relationship Id="rId3" Type="http://schemas.openxmlformats.org/officeDocument/2006/relationships/image" Target="../media/image187.png"/><Relationship Id="rId7" Type="http://schemas.openxmlformats.org/officeDocument/2006/relationships/image" Target="../media/image192.png"/><Relationship Id="rId12" Type="http://schemas.openxmlformats.org/officeDocument/2006/relationships/image" Target="../media/image196.png"/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1.png"/><Relationship Id="rId11" Type="http://schemas.openxmlformats.org/officeDocument/2006/relationships/image" Target="../media/image195.png"/><Relationship Id="rId5" Type="http://schemas.openxmlformats.org/officeDocument/2006/relationships/image" Target="../media/image189.png"/><Relationship Id="rId10" Type="http://schemas.openxmlformats.org/officeDocument/2006/relationships/image" Target="../media/image1890.png"/><Relationship Id="rId4" Type="http://schemas.openxmlformats.org/officeDocument/2006/relationships/image" Target="../media/image188.png"/><Relationship Id="rId9" Type="http://schemas.openxmlformats.org/officeDocument/2006/relationships/image" Target="../media/image194.png"/><Relationship Id="rId14" Type="http://schemas.openxmlformats.org/officeDocument/2006/relationships/image" Target="../media/image19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png"/><Relationship Id="rId3" Type="http://schemas.openxmlformats.org/officeDocument/2006/relationships/image" Target="../media/image200.png"/><Relationship Id="rId7" Type="http://schemas.openxmlformats.org/officeDocument/2006/relationships/image" Target="../media/image3.wmf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3.png"/><Relationship Id="rId11" Type="http://schemas.openxmlformats.org/officeDocument/2006/relationships/image" Target="../media/image208.png"/><Relationship Id="rId5" Type="http://schemas.openxmlformats.org/officeDocument/2006/relationships/image" Target="../media/image202.png"/><Relationship Id="rId10" Type="http://schemas.openxmlformats.org/officeDocument/2006/relationships/image" Target="../media/image207.png"/><Relationship Id="rId4" Type="http://schemas.openxmlformats.org/officeDocument/2006/relationships/image" Target="../media/image201.png"/><Relationship Id="rId9" Type="http://schemas.openxmlformats.org/officeDocument/2006/relationships/image" Target="../media/image20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7983495"/>
              </p:ext>
            </p:extLst>
          </p:nvPr>
        </p:nvGraphicFramePr>
        <p:xfrm>
          <a:off x="287337" y="2708920"/>
          <a:ext cx="8569325" cy="37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VY_32_INOVACE_1_ROVNICE_17</a:t>
                      </a:r>
                    </a:p>
                    <a:p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Jednoduché</a:t>
                      </a: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goniometrické rovnice I.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 3. 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Řešení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jednoduchých goniometrických rovnic pomocí jednotkové kružnice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procvičení, případně k opakování učiva. Prezentace je určena jako podklad pro výklad v hodině,</a:t>
                      </a:r>
                    </a:p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ale i k samostudiu formou e-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learningu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490066"/>
          </a:xfrm>
        </p:spPr>
        <p:txBody>
          <a:bodyPr/>
          <a:lstStyle/>
          <a:p>
            <a:pPr algn="l"/>
            <a:r>
              <a:rPr lang="cs-CZ" sz="2800" u="sng" smtClean="0"/>
              <a:t>Jednoduché goniometrické rovnice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26368" y="792951"/>
                <a:ext cx="8291264" cy="5361459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Opakování:</a:t>
                </a:r>
              </a:p>
              <a:p>
                <a:pPr marL="0" indent="0">
                  <a:buNone/>
                </a:pPr>
                <a:r>
                  <a:rPr lang="cs-CZ" sz="2400" i="1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o</a:t>
                </a:r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rientovaný úhel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= úhel, který vzniká otočením polopřímky kolem svého počátku</a:t>
                </a:r>
              </a:p>
              <a:p>
                <a:pPr marL="0" indent="0">
                  <a:buNone/>
                </a:pPr>
                <a:endParaRPr lang="cs-CZ" sz="2400" i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z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ákladní jednotky velikosti orientovaného úhlu: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1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………v míře stupňové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1 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𝑟𝑎𝑑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…..v míře obloukové</a:t>
                </a:r>
              </a:p>
              <a:p>
                <a:pPr marL="0" indent="0">
                  <a:buNone/>
                </a:pPr>
                <a:endParaRPr lang="cs-CZ" sz="24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jednotková kružnice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= kružnice s poloměrem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=1</m:t>
                    </m:r>
                  </m:oMath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6368" y="792951"/>
                <a:ext cx="8291264" cy="5361459"/>
              </a:xfrm>
              <a:blipFill rotWithShape="1">
                <a:blip r:embed="rId2"/>
                <a:stretch>
                  <a:fillRect l="-1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4437112"/>
                <a:ext cx="2304256" cy="461665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cs typeface="Arial" pitchFamily="34" charset="0"/>
                        </a:rPr>
                        <m:t>180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°= 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𝑟𝑎𝑑</m:t>
                      </m:r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437112"/>
                <a:ext cx="2304256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526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12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274638"/>
                <a:ext cx="8147248" cy="490066"/>
              </a:xfrm>
            </p:spPr>
            <p:txBody>
              <a:bodyPr/>
              <a:lstStyle/>
              <a:p>
                <a:pPr algn="l"/>
                <a:r>
                  <a:rPr lang="cs-CZ" sz="2800" u="sng" dirty="0" smtClean="0"/>
                  <a:t>Definice funkcí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𝑦</m:t>
                    </m:r>
                    <m:r>
                      <a:rPr lang="cs-CZ" sz="2800" i="1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8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800" b="0" i="1" smtClean="0">
                        <a:latin typeface="Cambria Math"/>
                      </a:rPr>
                      <m:t>, </m:t>
                    </m:r>
                    <m:r>
                      <a:rPr lang="cs-CZ" sz="2800" i="1">
                        <a:latin typeface="Cambria Math"/>
                      </a:rPr>
                      <m:t>𝑦</m:t>
                    </m:r>
                    <m:r>
                      <a:rPr lang="cs-CZ" sz="2800" i="1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8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800" b="0" i="1" smtClean="0">
                        <a:latin typeface="Cambria Math"/>
                      </a:rPr>
                      <m:t>, </m:t>
                    </m:r>
                  </m:oMath>
                </a14:m>
                <a:r>
                  <a:rPr lang="cs-CZ" sz="2800" dirty="0" smtClean="0"/>
                  <a:t>kde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 ∈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274638"/>
                <a:ext cx="8147248" cy="490066"/>
              </a:xfrm>
              <a:blipFill rotWithShape="1">
                <a:blip r:embed="rId2"/>
                <a:stretch>
                  <a:fillRect l="-1572" t="-13750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68" y="792951"/>
            <a:ext cx="8291264" cy="5361459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48268" y="1520109"/>
            <a:ext cx="2779433" cy="2953039"/>
            <a:chOff x="611560" y="3437581"/>
            <a:chExt cx="2779433" cy="2953039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Skupina 7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9" name="Ovál 8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851920" y="2041029"/>
                <a:ext cx="4968551" cy="156966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/>
                  <a:t>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400" dirty="0" smtClean="0">
                    <a:solidFill>
                      <a:srgbClr val="00B0F0"/>
                    </a:solidFill>
                  </a:rPr>
                  <a:t> </a:t>
                </a:r>
                <a:r>
                  <a:rPr lang="cs-CZ" sz="2400" dirty="0" smtClean="0"/>
                  <a:t>je definována jako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𝒚</m:t>
                    </m:r>
                  </m:oMath>
                </a14:m>
                <a:r>
                  <a:rPr lang="cs-CZ" sz="2400" b="1" dirty="0" smtClean="0"/>
                  <a:t>-</a:t>
                </a:r>
                <a:r>
                  <a:rPr lang="cs-CZ" sz="2400" b="1" dirty="0" err="1" smtClean="0"/>
                  <a:t>ová</a:t>
                </a:r>
                <a:r>
                  <a:rPr lang="cs-CZ" sz="2400" b="1" dirty="0" smtClean="0"/>
                  <a:t> </a:t>
                </a:r>
                <a:r>
                  <a:rPr lang="cs-CZ" sz="2400" dirty="0" smtClean="0"/>
                  <a:t>souřadnice průsečíku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𝐾</m:t>
                    </m:r>
                  </m:oMath>
                </a14:m>
                <a:r>
                  <a:rPr lang="cs-CZ" sz="2400" dirty="0" smtClean="0"/>
                  <a:t> koncového ramena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/>
                  <a:t> s jednotkovou kružnicí.</a:t>
                </a:r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041029"/>
                <a:ext cx="4968551" cy="1569660"/>
              </a:xfrm>
              <a:prstGeom prst="rect">
                <a:avLst/>
              </a:prstGeom>
              <a:blipFill rotWithShape="1">
                <a:blip r:embed="rId3"/>
                <a:stretch>
                  <a:fillRect l="-1836" t="-2317" b="-8108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851919" y="4126020"/>
                <a:ext cx="4968551" cy="1569660"/>
              </a:xfrm>
              <a:prstGeom prst="rect">
                <a:avLst/>
              </a:prstGeom>
              <a:noFill/>
              <a:ln>
                <a:solidFill>
                  <a:srgbClr val="92D05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/>
                  <a:t>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2D050"/>
                        </a:solidFill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solidFill>
                          <a:srgbClr val="92D050"/>
                        </a:solidFill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400" dirty="0" smtClean="0">
                    <a:solidFill>
                      <a:srgbClr val="00B0F0"/>
                    </a:solidFill>
                  </a:rPr>
                  <a:t> </a:t>
                </a:r>
                <a:r>
                  <a:rPr lang="cs-CZ" sz="2400" dirty="0" smtClean="0"/>
                  <a:t>je definována jako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𝒙</m:t>
                    </m:r>
                  </m:oMath>
                </a14:m>
                <a:r>
                  <a:rPr lang="cs-CZ" sz="2400" b="1" dirty="0" smtClean="0"/>
                  <a:t>-</a:t>
                </a:r>
                <a:r>
                  <a:rPr lang="cs-CZ" sz="2400" b="1" dirty="0" err="1" smtClean="0"/>
                  <a:t>ová</a:t>
                </a:r>
                <a:r>
                  <a:rPr lang="cs-CZ" sz="2400" dirty="0" smtClean="0"/>
                  <a:t> souřadnice průsečíku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𝐾</m:t>
                    </m:r>
                  </m:oMath>
                </a14:m>
                <a:r>
                  <a:rPr lang="cs-CZ" sz="2400" dirty="0" smtClean="0"/>
                  <a:t> koncového ramena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/>
                  <a:t> s jednotkovou kružnicí.</a:t>
                </a:r>
                <a:endParaRPr lang="cs-CZ" sz="2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19" y="4126020"/>
                <a:ext cx="4968551" cy="1569660"/>
              </a:xfrm>
              <a:prstGeom prst="rect">
                <a:avLst/>
              </a:prstGeom>
              <a:blipFill rotWithShape="1">
                <a:blip r:embed="rId4"/>
                <a:stretch>
                  <a:fillRect l="-1836" t="-2317" b="-8108"/>
                </a:stretch>
              </a:blipFill>
              <a:ln>
                <a:solidFill>
                  <a:srgbClr val="92D05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V="1">
            <a:off x="1741372" y="3066055"/>
            <a:ext cx="1358567" cy="222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730699" y="2260978"/>
            <a:ext cx="1389119" cy="810744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>
            <a:off x="1348022" y="2701249"/>
            <a:ext cx="734066" cy="734066"/>
          </a:xfrm>
          <a:prstGeom prst="arc">
            <a:avLst>
              <a:gd name="adj1" fmla="val 19862500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051720" y="2755861"/>
                <a:ext cx="28345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2755861"/>
                <a:ext cx="28345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vál 25"/>
          <p:cNvSpPr/>
          <p:nvPr/>
        </p:nvSpPr>
        <p:spPr>
          <a:xfrm>
            <a:off x="2598900" y="2492896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742118" y="2362230"/>
                <a:ext cx="28345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2118" y="2362230"/>
                <a:ext cx="283453" cy="369332"/>
              </a:xfrm>
              <a:prstGeom prst="rect">
                <a:avLst/>
              </a:prstGeom>
              <a:blipFill rotWithShape="1">
                <a:blip r:embed="rId6"/>
                <a:stretch>
                  <a:fillRect r="-1956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Čárový popisek 2 28"/>
              <p:cNvSpPr/>
              <p:nvPr/>
            </p:nvSpPr>
            <p:spPr>
              <a:xfrm>
                <a:off x="4019687" y="4459573"/>
                <a:ext cx="3215619" cy="776636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72477"/>
                  <a:gd name="adj6" fmla="val -50771"/>
                </a:avLst>
              </a:prstGeom>
              <a:noFill/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tx1"/>
                    </a:solidFill>
                  </a:rPr>
                  <a:t>počáteční rameno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Čárový popisek 2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9687" y="4459573"/>
                <a:ext cx="3215619" cy="776636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72477"/>
                  <a:gd name="adj6" fmla="val -50771"/>
                </a:avLst>
              </a:prstGeom>
              <a:blipFill rotWithShape="1">
                <a:blip r:embed="rId7"/>
                <a:stretch>
                  <a:fillRect b="-6812"/>
                </a:stretch>
              </a:blipFill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Čárový popisek 2 29"/>
              <p:cNvSpPr/>
              <p:nvPr/>
            </p:nvSpPr>
            <p:spPr>
              <a:xfrm>
                <a:off x="3995936" y="3250649"/>
                <a:ext cx="3215619" cy="72008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32038"/>
                  <a:gd name="adj6" fmla="val -30296"/>
                </a:avLst>
              </a:prstGeom>
              <a:noFill/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>
                    <a:solidFill>
                      <a:schemeClr val="tx1"/>
                    </a:solidFill>
                  </a:rPr>
                  <a:t>koncové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rameno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0" name="Čárový popisek 2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3250649"/>
                <a:ext cx="3215619" cy="72008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32038"/>
                  <a:gd name="adj6" fmla="val -30296"/>
                </a:avLst>
              </a:prstGeom>
              <a:blipFill rotWithShape="1">
                <a:blip r:embed="rId8"/>
                <a:stretch>
                  <a:fillRect b="-10204"/>
                </a:stretch>
              </a:blipFill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Čárový popisek 2 30"/>
              <p:cNvSpPr/>
              <p:nvPr/>
            </p:nvSpPr>
            <p:spPr>
              <a:xfrm>
                <a:off x="4024977" y="1466776"/>
                <a:ext cx="4363447" cy="108012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90951"/>
                  <a:gd name="adj6" fmla="val -30168"/>
                </a:avLst>
              </a:prstGeom>
              <a:noFill/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tx1"/>
                    </a:solidFill>
                  </a:rPr>
                  <a:t>průsečík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𝐾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koncového ramene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          s jednotkovou kružnicí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1" name="Čárový popisek 2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4977" y="1466776"/>
                <a:ext cx="4363447" cy="108012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90951"/>
                  <a:gd name="adj6" fmla="val -30168"/>
                </a:avLst>
              </a:prstGeom>
              <a:blipFill rotWithShape="1">
                <a:blip r:embed="rId9"/>
                <a:stretch>
                  <a:fillRect t="-8242" b="-15934"/>
                </a:stretch>
              </a:blipFill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2652900" y="2545257"/>
            <a:ext cx="0" cy="520798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737141" y="3066055"/>
            <a:ext cx="915759" cy="2227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637442" y="2571195"/>
                <a:ext cx="7401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7442" y="2571195"/>
                <a:ext cx="74015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801455" y="2985238"/>
                <a:ext cx="7401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1455" y="2985238"/>
                <a:ext cx="740150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617402" y="764704"/>
            <a:ext cx="481869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pomocí jednotkové kružnice: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69822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1" grpId="0" animBg="1"/>
      <p:bldP spid="22" grpId="0"/>
      <p:bldP spid="26" grpId="0" animBg="1"/>
      <p:bldP spid="28" grpId="0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43" grpId="0"/>
      <p:bldP spid="44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539552" y="274638"/>
                <a:ext cx="8147248" cy="490066"/>
              </a:xfrm>
            </p:spPr>
            <p:txBody>
              <a:bodyPr/>
              <a:lstStyle/>
              <a:p>
                <a:pPr algn="l"/>
                <a:r>
                  <a:rPr lang="cs-CZ" sz="2800" u="sng" dirty="0" smtClean="0"/>
                  <a:t>Definice funkcí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𝑦</m:t>
                    </m:r>
                    <m:r>
                      <a:rPr lang="cs-CZ" sz="2800" i="1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</a:rPr>
                          <m:t>tg</m:t>
                        </m:r>
                      </m:fName>
                      <m:e>
                        <m:r>
                          <a:rPr lang="cs-CZ" sz="28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800" i="1">
                        <a:latin typeface="Cambria Math"/>
                      </a:rPr>
                      <m:t>,</m:t>
                    </m:r>
                    <m:r>
                      <a:rPr lang="cs-CZ" sz="2800" i="1">
                        <a:latin typeface="Cambria Math"/>
                      </a:rPr>
                      <m:t>𝑦</m:t>
                    </m:r>
                    <m:r>
                      <a:rPr lang="cs-CZ" sz="2800" i="1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</a:rPr>
                          <m:t>cotg</m:t>
                        </m:r>
                      </m:fName>
                      <m:e>
                        <m:r>
                          <a:rPr lang="cs-CZ" sz="2800" i="1"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39552" y="274638"/>
                <a:ext cx="8147248" cy="490066"/>
              </a:xfrm>
              <a:blipFill rotWithShape="1">
                <a:blip r:embed="rId2"/>
                <a:stretch>
                  <a:fillRect l="-1572" t="-13750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68" y="792951"/>
            <a:ext cx="8291264" cy="5361459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Znázornění na jednotkové kružnici: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348268" y="2494209"/>
            <a:ext cx="2779433" cy="2953039"/>
            <a:chOff x="611560" y="3437581"/>
            <a:chExt cx="2779433" cy="2953039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Skupina 7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9" name="Ovál 8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44605" y="3243974"/>
                <a:ext cx="4968551" cy="156966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/>
                  <a:t>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tg</m:t>
                        </m:r>
                      </m:fName>
                      <m:e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400" dirty="0" smtClean="0">
                    <a:solidFill>
                      <a:srgbClr val="00B0F0"/>
                    </a:solidFill>
                  </a:rPr>
                  <a:t> </a:t>
                </a:r>
                <a:r>
                  <a:rPr lang="cs-CZ" sz="2400" dirty="0" smtClean="0"/>
                  <a:t>je rovna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</a:rPr>
                      <m:t>𝒚</m:t>
                    </m:r>
                  </m:oMath>
                </a14:m>
                <a:r>
                  <a:rPr lang="cs-CZ" sz="2400" b="1" dirty="0" smtClean="0"/>
                  <a:t>-</a:t>
                </a:r>
                <a:r>
                  <a:rPr lang="cs-CZ" sz="2400" b="1" dirty="0" err="1" smtClean="0"/>
                  <a:t>ové</a:t>
                </a:r>
                <a:r>
                  <a:rPr lang="cs-CZ" sz="2400" b="1" dirty="0" smtClean="0"/>
                  <a:t> </a:t>
                </a:r>
                <a:r>
                  <a:rPr lang="cs-CZ" sz="2400" dirty="0" smtClean="0"/>
                  <a:t>souřadnici průsečíku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𝐿</m:t>
                    </m:r>
                  </m:oMath>
                </a14:m>
                <a:r>
                  <a:rPr lang="cs-CZ" sz="2400" dirty="0" smtClean="0"/>
                  <a:t> koncového ramena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/>
                  <a:t>        s tečnou hodnot funkce tangens.</a:t>
                </a:r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605" y="3243974"/>
                <a:ext cx="4968551" cy="1569660"/>
              </a:xfrm>
              <a:prstGeom prst="rect">
                <a:avLst/>
              </a:prstGeom>
              <a:blipFill rotWithShape="1">
                <a:blip r:embed="rId3"/>
                <a:stretch>
                  <a:fillRect l="-1714" t="-2308" r="-122" b="-7692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944604" y="4895959"/>
                <a:ext cx="4968551" cy="1569660"/>
              </a:xfrm>
              <a:prstGeom prst="rect">
                <a:avLst/>
              </a:prstGeom>
              <a:noFill/>
              <a:ln>
                <a:solidFill>
                  <a:srgbClr val="92D05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/>
                  <a:t>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2D050"/>
                        </a:solidFill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solidFill>
                          <a:srgbClr val="92D050"/>
                        </a:solidFill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cotg</m:t>
                        </m:r>
                      </m:fName>
                      <m:e>
                        <m:r>
                          <a:rPr lang="cs-CZ" sz="24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400" dirty="0" smtClean="0">
                    <a:solidFill>
                      <a:srgbClr val="00B0F0"/>
                    </a:solidFill>
                  </a:rPr>
                  <a:t> </a:t>
                </a:r>
                <a:r>
                  <a:rPr lang="cs-CZ" sz="2400" dirty="0" smtClean="0"/>
                  <a:t>je rovna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𝒙</m:t>
                    </m:r>
                  </m:oMath>
                </a14:m>
                <a:r>
                  <a:rPr lang="cs-CZ" sz="2400" b="1" dirty="0" smtClean="0"/>
                  <a:t>-</a:t>
                </a:r>
                <a:r>
                  <a:rPr lang="cs-CZ" sz="2400" b="1" dirty="0" err="1" smtClean="0"/>
                  <a:t>ové</a:t>
                </a:r>
                <a:r>
                  <a:rPr lang="cs-CZ" sz="2400" dirty="0" smtClean="0"/>
                  <a:t> souřadnici průsečíku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𝑀</m:t>
                    </m:r>
                  </m:oMath>
                </a14:m>
                <a:r>
                  <a:rPr lang="cs-CZ" sz="2400" dirty="0" smtClean="0"/>
                  <a:t> koncového ramena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/>
                  <a:t>          s tečnou hodnot funkce kotangens.</a:t>
                </a:r>
                <a:endParaRPr lang="cs-CZ" sz="2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604" y="4895959"/>
                <a:ext cx="4968551" cy="1569660"/>
              </a:xfrm>
              <a:prstGeom prst="rect">
                <a:avLst/>
              </a:prstGeom>
              <a:blipFill rotWithShape="1">
                <a:blip r:embed="rId4"/>
                <a:stretch>
                  <a:fillRect l="-1714" t="-2308" r="-2081" b="-7692"/>
                </a:stretch>
              </a:blipFill>
              <a:ln>
                <a:solidFill>
                  <a:srgbClr val="92D05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6" name="Skupina 35"/>
          <p:cNvGrpSpPr/>
          <p:nvPr/>
        </p:nvGrpSpPr>
        <p:grpSpPr>
          <a:xfrm>
            <a:off x="1348022" y="2654381"/>
            <a:ext cx="2676956" cy="1751443"/>
            <a:chOff x="1348022" y="1683872"/>
            <a:chExt cx="2676956" cy="1751443"/>
          </a:xfrm>
        </p:grpSpPr>
        <p:cxnSp>
          <p:nvCxnSpPr>
            <p:cNvPr id="19" name="Přímá spojnice 18"/>
            <p:cNvCxnSpPr/>
            <p:nvPr/>
          </p:nvCxnSpPr>
          <p:spPr>
            <a:xfrm flipV="1">
              <a:off x="1741372" y="3066055"/>
              <a:ext cx="1358567" cy="2227"/>
            </a:xfrm>
            <a:prstGeom prst="line">
              <a:avLst/>
            </a:prstGeom>
            <a:ln w="12700">
              <a:solidFill>
                <a:srgbClr val="9900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1730699" y="1683872"/>
              <a:ext cx="2294279" cy="1387850"/>
            </a:xfrm>
            <a:prstGeom prst="line">
              <a:avLst/>
            </a:prstGeom>
            <a:ln w="12700">
              <a:solidFill>
                <a:srgbClr val="9900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blouk 20"/>
            <p:cNvSpPr/>
            <p:nvPr/>
          </p:nvSpPr>
          <p:spPr>
            <a:xfrm>
              <a:off x="1348022" y="2701249"/>
              <a:ext cx="734066" cy="734066"/>
            </a:xfrm>
            <a:prstGeom prst="arc">
              <a:avLst>
                <a:gd name="adj1" fmla="val 19862500"/>
                <a:gd name="adj2" fmla="val 0"/>
              </a:avLst>
            </a:prstGeom>
            <a:ln w="12700">
              <a:solidFill>
                <a:srgbClr val="990033"/>
              </a:solidFill>
              <a:headEnd type="arrow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2051720" y="2755861"/>
                  <a:ext cx="283453" cy="36933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𝑥</m:t>
                        </m:r>
                      </m:oMath>
                    </m:oMathPara>
                  </a14:m>
                  <a:endParaRPr lang="cs-CZ" dirty="0">
                    <a:solidFill>
                      <a:srgbClr val="990033"/>
                    </a:solidFill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1720" y="2755861"/>
                  <a:ext cx="283453" cy="369332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827083" y="3259522"/>
                <a:ext cx="300617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7083" y="3259522"/>
                <a:ext cx="30061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Čárový popisek 2 28"/>
          <p:cNvSpPr/>
          <p:nvPr/>
        </p:nvSpPr>
        <p:spPr>
          <a:xfrm>
            <a:off x="4177377" y="5854497"/>
            <a:ext cx="2424521" cy="776636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21950"/>
              <a:gd name="adj6" fmla="val -55482"/>
            </a:avLst>
          </a:prstGeom>
          <a:noFill/>
          <a:ln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  <a:r>
              <a:rPr lang="cs-CZ" sz="2400" dirty="0" smtClean="0">
                <a:solidFill>
                  <a:schemeClr val="tx1"/>
                </a:solidFill>
              </a:rPr>
              <a:t>ečna hodnot funkce tangens</a:t>
            </a:r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Čárový popisek 2 30"/>
              <p:cNvSpPr/>
              <p:nvPr/>
            </p:nvSpPr>
            <p:spPr>
              <a:xfrm>
                <a:off x="4855225" y="3410992"/>
                <a:ext cx="4057931" cy="1080120"/>
              </a:xfrm>
              <a:prstGeom prst="borderCallout2">
                <a:avLst>
                  <a:gd name="adj1" fmla="val 18750"/>
                  <a:gd name="adj2" fmla="val -8333"/>
                  <a:gd name="adj3" fmla="val -27148"/>
                  <a:gd name="adj4" fmla="val -14766"/>
                  <a:gd name="adj5" fmla="val -39315"/>
                  <a:gd name="adj6" fmla="val -30523"/>
                </a:avLst>
              </a:prstGeom>
              <a:noFill/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>
                    <a:solidFill>
                      <a:schemeClr val="tx1"/>
                    </a:solidFill>
                  </a:rPr>
                  <a:t>p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růsečík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𝑀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koncového ramena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s tečnou hodnot funkce kotangens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1" name="Čárový popisek 2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5225" y="3410992"/>
                <a:ext cx="4057931" cy="1080120"/>
              </a:xfrm>
              <a:prstGeom prst="borderCallout2">
                <a:avLst>
                  <a:gd name="adj1" fmla="val 18750"/>
                  <a:gd name="adj2" fmla="val -8333"/>
                  <a:gd name="adj3" fmla="val -27148"/>
                  <a:gd name="adj4" fmla="val -14766"/>
                  <a:gd name="adj5" fmla="val -39315"/>
                  <a:gd name="adj6" fmla="val -30523"/>
                </a:avLst>
              </a:prstGeom>
              <a:blipFill rotWithShape="1">
                <a:blip r:embed="rId7"/>
                <a:stretch>
                  <a:fillRect r="-2022" b="-11236"/>
                </a:stretch>
              </a:blipFill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652285" y="3541681"/>
                <a:ext cx="7401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tg</m:t>
                          </m:r>
                        </m:fName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2285" y="3541681"/>
                <a:ext cx="74015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004811" y="2589619"/>
                <a:ext cx="7401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cotg</m:t>
                          </m:r>
                        </m:fName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4811" y="2589619"/>
                <a:ext cx="740150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1653"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617402" y="764704"/>
            <a:ext cx="373857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pomocí vztahů: </a:t>
            </a:r>
            <a:endParaRPr lang="cs-CZ" sz="2400" dirty="0"/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295565" y="2940527"/>
            <a:ext cx="3881812" cy="1209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60477" y="2487239"/>
            <a:ext cx="25032" cy="338437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2713150" y="3356992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505422" y="2886527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409114" y="2976448"/>
                <a:ext cx="300617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𝑀</m:t>
                      </m:r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9114" y="2976448"/>
                <a:ext cx="300617" cy="369332"/>
              </a:xfrm>
              <a:prstGeom prst="rect">
                <a:avLst/>
              </a:prstGeom>
              <a:blipFill rotWithShape="1">
                <a:blip r:embed="rId10"/>
                <a:stretch>
                  <a:fillRect r="-2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Čárový popisek 2 41"/>
          <p:cNvSpPr/>
          <p:nvPr/>
        </p:nvSpPr>
        <p:spPr>
          <a:xfrm>
            <a:off x="4855225" y="2543225"/>
            <a:ext cx="2424521" cy="776636"/>
          </a:xfrm>
          <a:prstGeom prst="borderCallout2">
            <a:avLst>
              <a:gd name="adj1" fmla="val 18750"/>
              <a:gd name="adj2" fmla="val -8333"/>
              <a:gd name="adj3" fmla="val 14494"/>
              <a:gd name="adj4" fmla="val -26664"/>
              <a:gd name="adj5" fmla="val 47559"/>
              <a:gd name="adj6" fmla="val -36853"/>
            </a:avLst>
          </a:prstGeom>
          <a:noFill/>
          <a:ln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  <a:r>
              <a:rPr lang="cs-CZ" sz="2400" dirty="0" smtClean="0">
                <a:solidFill>
                  <a:schemeClr val="tx1"/>
                </a:solidFill>
              </a:rPr>
              <a:t>ečna hodnot funkce kotangens</a:t>
            </a:r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Čárový popisek 2 44"/>
              <p:cNvSpPr/>
              <p:nvPr/>
            </p:nvSpPr>
            <p:spPr>
              <a:xfrm>
                <a:off x="4187734" y="4600669"/>
                <a:ext cx="4057931" cy="108012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04593"/>
                  <a:gd name="adj6" fmla="val -33780"/>
                </a:avLst>
              </a:prstGeom>
              <a:noFill/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tx1"/>
                    </a:solidFill>
                  </a:rPr>
                  <a:t>průsečík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𝐿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koncového ramena orientovaného úhlu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s tečnou hodnot funkce tangens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5" name="Čárový popisek 2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7734" y="4600669"/>
                <a:ext cx="4057931" cy="108012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04593"/>
                  <a:gd name="adj6" fmla="val -33780"/>
                </a:avLst>
              </a:prstGeom>
              <a:blipFill rotWithShape="1">
                <a:blip r:embed="rId11"/>
                <a:stretch>
                  <a:fillRect r="-1974" b="-7833"/>
                </a:stretch>
              </a:blipFill>
              <a:ln>
                <a:solidFill>
                  <a:srgbClr val="990033"/>
                </a:solidFill>
                <a:headEnd type="none" w="med" len="med"/>
                <a:tailEnd type="arrow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617402" y="1226369"/>
                <a:ext cx="2080800" cy="78124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tg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unc>
                                <m:funcPr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 b="0" i="0" smtClean="0">
                                      <a:latin typeface="Cambria Math"/>
                                    </a:rPr>
                                    <m:t>sin</m:t>
                                  </m:r>
                                </m:fName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func>
                            </m:num>
                            <m:den>
                              <m:func>
                                <m:funcPr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 b="0" i="0" smtClean="0">
                                      <a:latin typeface="Cambria Math"/>
                                    </a:rPr>
                                    <m:t>cos</m:t>
                                  </m:r>
                                </m:fName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func>
                            </m:den>
                          </m:f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  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402" y="1226369"/>
                <a:ext cx="2080800" cy="78124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114127" y="1230154"/>
                <a:ext cx="2080075" cy="78120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cotg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unc>
                                <m:funcPr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 b="0" i="0" smtClean="0">
                                      <a:latin typeface="Cambria Math"/>
                                    </a:rPr>
                                    <m:t>cos</m:t>
                                  </m:r>
                                </m:fName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func>
                            </m:num>
                            <m:den>
                              <m:func>
                                <m:funcPr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 b="0" i="0" smtClean="0">
                                      <a:latin typeface="Cambria Math"/>
                                    </a:rPr>
                                    <m:t>sin</m:t>
                                  </m:r>
                                </m:fName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func>
                            </m:den>
                          </m:f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  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4127" y="1230154"/>
                <a:ext cx="2080075" cy="78120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>
            <a:endCxn id="9" idx="6"/>
          </p:cNvCxnSpPr>
          <p:nvPr/>
        </p:nvCxnSpPr>
        <p:spPr>
          <a:xfrm>
            <a:off x="2767150" y="3423890"/>
            <a:ext cx="0" cy="604914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745587" y="2944347"/>
            <a:ext cx="1793330" cy="1114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744961" y="1447909"/>
                <a:ext cx="2223009" cy="5629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4961" y="1447909"/>
                <a:ext cx="2223009" cy="56297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7194203" y="1544730"/>
                <a:ext cx="171895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4203" y="1544730"/>
                <a:ext cx="1718953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788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 animBg="1"/>
      <p:bldP spid="18" grpId="0" animBg="1"/>
      <p:bldP spid="28" grpId="0"/>
      <p:bldP spid="29" grpId="0" animBg="1"/>
      <p:bldP spid="29" grpId="1" animBg="1"/>
      <p:bldP spid="31" grpId="0" animBg="1"/>
      <p:bldP spid="31" grpId="1" animBg="1"/>
      <p:bldP spid="43" grpId="0"/>
      <p:bldP spid="44" grpId="0"/>
      <p:bldP spid="32" grpId="0"/>
      <p:bldP spid="26" grpId="0" animBg="1"/>
      <p:bldP spid="40" grpId="0" animBg="1"/>
      <p:bldP spid="41" grpId="0"/>
      <p:bldP spid="42" grpId="0" animBg="1"/>
      <p:bldP spid="42" grpId="1" animBg="1"/>
      <p:bldP spid="45" grpId="0" animBg="1"/>
      <p:bldP spid="45" grpId="1" animBg="1"/>
      <p:bldP spid="46" grpId="0" animBg="1"/>
      <p:bldP spid="47" grpId="0" animBg="1"/>
      <p:bldP spid="4" grpId="0"/>
      <p:bldP spid="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24936" cy="490066"/>
          </a:xfrm>
        </p:spPr>
        <p:txBody>
          <a:bodyPr/>
          <a:lstStyle/>
          <a:p>
            <a:pPr algn="l"/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Kvadranty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3163" y="793912"/>
            <a:ext cx="8291264" cy="5361459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576996" y="855894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2" name="TextovéPole 121"/>
              <p:cNvSpPr txBox="1"/>
              <p:nvPr/>
            </p:nvSpPr>
            <p:spPr>
              <a:xfrm>
                <a:off x="3668888" y="1563780"/>
                <a:ext cx="1708308" cy="5529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, 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22" name="TextovéPole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8888" y="1563780"/>
                <a:ext cx="1708308" cy="55297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4" name="TextovéPole 243"/>
          <p:cNvSpPr txBox="1"/>
          <p:nvPr/>
        </p:nvSpPr>
        <p:spPr>
          <a:xfrm>
            <a:off x="480238" y="4077072"/>
            <a:ext cx="8124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>
                <a:latin typeface="Arial" pitchFamily="34" charset="0"/>
                <a:cs typeface="Arial" pitchFamily="34" charset="0"/>
              </a:rPr>
              <a:t>Znaménka hodnot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gon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funkcí pro úhly v I. – IV. 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vadrantu:</a:t>
            </a:r>
            <a:endParaRPr lang="cs-CZ" sz="2400" dirty="0"/>
          </a:p>
        </p:txBody>
      </p:sp>
      <p:grpSp>
        <p:nvGrpSpPr>
          <p:cNvPr id="245" name="Skupina 244"/>
          <p:cNvGrpSpPr/>
          <p:nvPr/>
        </p:nvGrpSpPr>
        <p:grpSpPr>
          <a:xfrm>
            <a:off x="1817847" y="830454"/>
            <a:ext cx="2779434" cy="2943745"/>
            <a:chOff x="611560" y="3437582"/>
            <a:chExt cx="2779434" cy="2943745"/>
          </a:xfrm>
        </p:grpSpPr>
        <p:cxnSp>
          <p:nvCxnSpPr>
            <p:cNvPr id="246" name="Přímá spojnice se šipkou 245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Přímá spojnice se šipkou 246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8" name="Skupina 247"/>
            <p:cNvGrpSpPr/>
            <p:nvPr/>
          </p:nvGrpSpPr>
          <p:grpSpPr>
            <a:xfrm>
              <a:off x="1766646" y="3437582"/>
              <a:ext cx="1624348" cy="1860595"/>
              <a:chOff x="2049484" y="2658977"/>
              <a:chExt cx="1946452" cy="2199522"/>
            </a:xfrm>
          </p:grpSpPr>
          <p:sp>
            <p:nvSpPr>
              <p:cNvPr id="253" name="TextovéPole 252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254" name="TextovéPole 253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55" name="TextovéPole 254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57" name="TextovéPole 256"/>
              <p:cNvSpPr txBox="1"/>
              <p:nvPr/>
            </p:nvSpPr>
            <p:spPr>
              <a:xfrm>
                <a:off x="3516747" y="1256004"/>
                <a:ext cx="1800200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000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°, 90°</m:t>
                        </m:r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57" name="TextovéPole 2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6747" y="1256004"/>
                <a:ext cx="1800200" cy="4001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8" name="TextovéPole 257"/>
          <p:cNvSpPr txBox="1"/>
          <p:nvPr/>
        </p:nvSpPr>
        <p:spPr>
          <a:xfrm>
            <a:off x="1172733" y="915177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1140804" y="2637657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III.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3516747" y="2635157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IV.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1" name="TextovéPole 260"/>
              <p:cNvSpPr txBox="1"/>
              <p:nvPr/>
            </p:nvSpPr>
            <p:spPr>
              <a:xfrm>
                <a:off x="1172732" y="1302930"/>
                <a:ext cx="1945795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00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90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°, 180°</m:t>
                        </m:r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61" name="TextovéPole 2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2732" y="1302930"/>
                <a:ext cx="1945795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2" name="TextovéPole 261"/>
              <p:cNvSpPr txBox="1"/>
              <p:nvPr/>
            </p:nvSpPr>
            <p:spPr>
              <a:xfrm>
                <a:off x="3571518" y="3014050"/>
                <a:ext cx="2224618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00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270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°, 360°</m:t>
                        </m:r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62" name="TextovéPole 2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1518" y="3014050"/>
                <a:ext cx="2224618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3" name="TextovéPole 262"/>
              <p:cNvSpPr txBox="1"/>
              <p:nvPr/>
            </p:nvSpPr>
            <p:spPr>
              <a:xfrm>
                <a:off x="1140803" y="2991835"/>
                <a:ext cx="1977723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00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180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°, 270°</m:t>
                        </m:r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63" name="TextovéPole 2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0803" y="2991835"/>
                <a:ext cx="1977723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4" name="TextovéPole 263"/>
              <p:cNvSpPr txBox="1"/>
              <p:nvPr/>
            </p:nvSpPr>
            <p:spPr>
              <a:xfrm>
                <a:off x="1172732" y="3322340"/>
                <a:ext cx="1708308" cy="5529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, 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64" name="TextovéPole 2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2732" y="3322340"/>
                <a:ext cx="1708308" cy="5529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5" name="TextovéPole 264"/>
              <p:cNvSpPr txBox="1"/>
              <p:nvPr/>
            </p:nvSpPr>
            <p:spPr>
              <a:xfrm>
                <a:off x="3569206" y="3321968"/>
                <a:ext cx="1708308" cy="5529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, 2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65" name="TextovéPole 2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9206" y="3321968"/>
                <a:ext cx="1708308" cy="5529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6" name="TextovéPole 265"/>
              <p:cNvSpPr txBox="1"/>
              <p:nvPr/>
            </p:nvSpPr>
            <p:spPr>
              <a:xfrm>
                <a:off x="1213294" y="1576289"/>
                <a:ext cx="1708308" cy="5529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, 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66" name="TextovéPole 2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3294" y="1576289"/>
                <a:ext cx="1708308" cy="55297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67" name="Tabulka 26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606389"/>
              </p:ext>
            </p:extLst>
          </p:nvPr>
        </p:nvGraphicFramePr>
        <p:xfrm>
          <a:off x="1155928" y="4609646"/>
          <a:ext cx="6096000" cy="1849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68" name="TextovéPole 267"/>
              <p:cNvSpPr txBox="1"/>
              <p:nvPr/>
            </p:nvSpPr>
            <p:spPr>
              <a:xfrm>
                <a:off x="1322714" y="4941168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68" name="TextovéPole 2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2714" y="4941168"/>
                <a:ext cx="990263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9" name="TextovéPole 268"/>
              <p:cNvSpPr txBox="1"/>
              <p:nvPr/>
            </p:nvSpPr>
            <p:spPr>
              <a:xfrm>
                <a:off x="1331640" y="5317480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cos</m:t>
                          </m:r>
                          <m:r>
                            <a:rPr lang="cs-CZ" sz="2000" b="0" i="0" smtClean="0">
                              <a:latin typeface="Cambria Math"/>
                            </a:rPr>
                            <m:t> 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69" name="TextovéPole 2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317480"/>
                <a:ext cx="990263" cy="4001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0" name="TextovéPole 269"/>
              <p:cNvSpPr txBox="1"/>
              <p:nvPr/>
            </p:nvSpPr>
            <p:spPr>
              <a:xfrm>
                <a:off x="1331639" y="5688000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tg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70" name="TextovéPole 2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39" y="5688000"/>
                <a:ext cx="990263" cy="400110"/>
              </a:xfrm>
              <a:prstGeom prst="rect">
                <a:avLst/>
              </a:prstGeom>
              <a:blipFill rotWithShape="1">
                <a:blip r:embed="rId12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1" name="TextovéPole 270"/>
              <p:cNvSpPr txBox="1"/>
              <p:nvPr/>
            </p:nvSpPr>
            <p:spPr>
              <a:xfrm>
                <a:off x="1391155" y="6048000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cotg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71" name="TextovéPole 2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1155" y="6048000"/>
                <a:ext cx="990263" cy="400110"/>
              </a:xfrm>
              <a:prstGeom prst="rect">
                <a:avLst/>
              </a:prstGeom>
              <a:blipFill rotWithShape="1">
                <a:blip r:embed="rId13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2" name="TextovéPole 271"/>
          <p:cNvSpPr txBox="1"/>
          <p:nvPr/>
        </p:nvSpPr>
        <p:spPr>
          <a:xfrm>
            <a:off x="2724869" y="4612486"/>
            <a:ext cx="605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I.kv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3" name="TextovéPole 272"/>
          <p:cNvSpPr txBox="1"/>
          <p:nvPr/>
        </p:nvSpPr>
        <p:spPr>
          <a:xfrm>
            <a:off x="3818334" y="4627572"/>
            <a:ext cx="704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II.kv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4" name="TextovéPole 273"/>
          <p:cNvSpPr txBox="1"/>
          <p:nvPr/>
        </p:nvSpPr>
        <p:spPr>
          <a:xfrm>
            <a:off x="5024842" y="4614708"/>
            <a:ext cx="771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III.kv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5" name="TextovéPole 274"/>
          <p:cNvSpPr txBox="1"/>
          <p:nvPr/>
        </p:nvSpPr>
        <p:spPr>
          <a:xfrm>
            <a:off x="6228184" y="4627572"/>
            <a:ext cx="771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IV.kv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6" name="TextovéPole 275"/>
          <p:cNvSpPr txBox="1"/>
          <p:nvPr/>
        </p:nvSpPr>
        <p:spPr>
          <a:xfrm>
            <a:off x="2789747" y="4948148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277" name="TextovéPole 276"/>
          <p:cNvSpPr txBox="1"/>
          <p:nvPr/>
        </p:nvSpPr>
        <p:spPr>
          <a:xfrm>
            <a:off x="2794654" y="5348258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278" name="TextovéPole 277"/>
          <p:cNvSpPr txBox="1"/>
          <p:nvPr/>
        </p:nvSpPr>
        <p:spPr>
          <a:xfrm>
            <a:off x="2797746" y="5717590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279" name="TextovéPole 278"/>
          <p:cNvSpPr txBox="1"/>
          <p:nvPr/>
        </p:nvSpPr>
        <p:spPr>
          <a:xfrm>
            <a:off x="2787170" y="6063389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280" name="TextovéPole 279"/>
          <p:cNvSpPr txBox="1"/>
          <p:nvPr/>
        </p:nvSpPr>
        <p:spPr>
          <a:xfrm>
            <a:off x="4035496" y="4978926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281" name="TextovéPole 280"/>
          <p:cNvSpPr txBox="1"/>
          <p:nvPr/>
        </p:nvSpPr>
        <p:spPr>
          <a:xfrm>
            <a:off x="5225938" y="6092728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282" name="TextovéPole 281"/>
          <p:cNvSpPr txBox="1"/>
          <p:nvPr/>
        </p:nvSpPr>
        <p:spPr>
          <a:xfrm>
            <a:off x="5225939" y="5717590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283" name="TextovéPole 282"/>
          <p:cNvSpPr txBox="1"/>
          <p:nvPr/>
        </p:nvSpPr>
        <p:spPr>
          <a:xfrm>
            <a:off x="6462574" y="5356107"/>
            <a:ext cx="30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33"/>
                </a:solidFill>
              </a:rPr>
              <a:t>+</a:t>
            </a:r>
            <a:endParaRPr lang="cs-CZ" dirty="0">
              <a:solidFill>
                <a:srgbClr val="990033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4" name="TextovéPole 283"/>
              <p:cNvSpPr txBox="1"/>
              <p:nvPr/>
            </p:nvSpPr>
            <p:spPr>
              <a:xfrm>
                <a:off x="4025222" y="5348258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84" name="TextovéPole 2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5222" y="5348258"/>
                <a:ext cx="302513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5" name="TextovéPole 284"/>
              <p:cNvSpPr txBox="1"/>
              <p:nvPr/>
            </p:nvSpPr>
            <p:spPr>
              <a:xfrm>
                <a:off x="4025221" y="5717590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85" name="TextovéPole 2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5221" y="5717590"/>
                <a:ext cx="302513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6" name="TextovéPole 285"/>
              <p:cNvSpPr txBox="1"/>
              <p:nvPr/>
            </p:nvSpPr>
            <p:spPr>
              <a:xfrm>
                <a:off x="5225939" y="5348886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86" name="TextovéPole 2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5939" y="5348886"/>
                <a:ext cx="302513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7" name="TextovéPole 286"/>
              <p:cNvSpPr txBox="1"/>
              <p:nvPr/>
            </p:nvSpPr>
            <p:spPr>
              <a:xfrm>
                <a:off x="5225939" y="4978926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87" name="TextovéPole 2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5939" y="4978926"/>
                <a:ext cx="302513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8" name="TextovéPole 287"/>
              <p:cNvSpPr txBox="1"/>
              <p:nvPr/>
            </p:nvSpPr>
            <p:spPr>
              <a:xfrm>
                <a:off x="4019431" y="6092728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88" name="TextovéPole 2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9431" y="6092728"/>
                <a:ext cx="302513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9" name="TextovéPole 288"/>
              <p:cNvSpPr txBox="1"/>
              <p:nvPr/>
            </p:nvSpPr>
            <p:spPr>
              <a:xfrm>
                <a:off x="6462574" y="5717590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89" name="TextovéPole 2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2574" y="5717590"/>
                <a:ext cx="302513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0" name="TextovéPole 289"/>
              <p:cNvSpPr txBox="1"/>
              <p:nvPr/>
            </p:nvSpPr>
            <p:spPr>
              <a:xfrm>
                <a:off x="6462573" y="6092728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90" name="TextovéPole 2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2573" y="6092728"/>
                <a:ext cx="302513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1" name="TextovéPole 290"/>
              <p:cNvSpPr txBox="1"/>
              <p:nvPr/>
            </p:nvSpPr>
            <p:spPr>
              <a:xfrm>
                <a:off x="6462572" y="4978926"/>
                <a:ext cx="30251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91" name="TextovéPole 2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2572" y="4978926"/>
                <a:ext cx="302513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2" name="Tlačítko akce: Informace 291">
            <a:hlinkClick r:id="rId22" action="ppaction://hlinksldjump" highlightClick="1"/>
          </p:cNvPr>
          <p:cNvSpPr/>
          <p:nvPr/>
        </p:nvSpPr>
        <p:spPr>
          <a:xfrm>
            <a:off x="7784066" y="6039093"/>
            <a:ext cx="390972" cy="409017"/>
          </a:xfrm>
          <a:prstGeom prst="actionButtonInformatio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205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5" grpId="0"/>
      <p:bldP spid="122" grpId="0"/>
      <p:bldP spid="244" grpId="0"/>
      <p:bldP spid="257" grpId="0"/>
      <p:bldP spid="258" grpId="0"/>
      <p:bldP spid="259" grpId="0"/>
      <p:bldP spid="260" grpId="0"/>
      <p:bldP spid="261" grpId="0"/>
      <p:bldP spid="262" grpId="0"/>
      <p:bldP spid="263" grpId="0"/>
      <p:bldP spid="264" grpId="0"/>
      <p:bldP spid="265" grpId="0"/>
      <p:bldP spid="266" grpId="0"/>
      <p:bldP spid="268" grpId="0"/>
      <p:bldP spid="269" grpId="0"/>
      <p:bldP spid="270" grpId="0"/>
      <p:bldP spid="271" grpId="0"/>
      <p:bldP spid="272" grpId="0"/>
      <p:bldP spid="274" grpId="0"/>
      <p:bldP spid="275" grpId="0"/>
      <p:bldP spid="276" grpId="0"/>
      <p:bldP spid="277" grpId="0"/>
      <p:bldP spid="278" grpId="0"/>
      <p:bldP spid="279" grpId="0"/>
      <p:bldP spid="280" grpId="0"/>
      <p:bldP spid="281" grpId="0"/>
      <p:bldP spid="283" grpId="0"/>
      <p:bldP spid="284" grpId="0"/>
      <p:bldP spid="285" grpId="0"/>
      <p:bldP spid="286" grpId="0"/>
      <p:bldP spid="287" grpId="0"/>
      <p:bldP spid="288" grpId="0"/>
      <p:bldP spid="289" grpId="0"/>
      <p:bldP spid="290" grpId="0"/>
      <p:bldP spid="291" grpId="0"/>
      <p:bldP spid="29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24936" cy="490066"/>
          </a:xfrm>
        </p:spPr>
        <p:txBody>
          <a:bodyPr/>
          <a:lstStyle/>
          <a:p>
            <a:pPr algn="l"/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Znaménka hodnot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gon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funkcí pro úhly v I. – IV. kvadrantu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3163" y="793912"/>
            <a:ext cx="8291264" cy="5361459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954947" y="912839"/>
            <a:ext cx="152212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grpSp>
        <p:nvGrpSpPr>
          <p:cNvPr id="150" name="Skupina 149"/>
          <p:cNvGrpSpPr/>
          <p:nvPr/>
        </p:nvGrpSpPr>
        <p:grpSpPr>
          <a:xfrm>
            <a:off x="812371" y="1327213"/>
            <a:ext cx="2976220" cy="2312930"/>
            <a:chOff x="617402" y="1354649"/>
            <a:chExt cx="2976220" cy="2312930"/>
          </a:xfrm>
        </p:grpSpPr>
        <p:grpSp>
          <p:nvGrpSpPr>
            <p:cNvPr id="5" name="Skupina 4"/>
            <p:cNvGrpSpPr/>
            <p:nvPr/>
          </p:nvGrpSpPr>
          <p:grpSpPr>
            <a:xfrm>
              <a:off x="795071" y="1354649"/>
              <a:ext cx="2187718" cy="2180633"/>
              <a:chOff x="575893" y="3437581"/>
              <a:chExt cx="2815100" cy="2971866"/>
            </a:xfrm>
          </p:grpSpPr>
          <p:cxnSp>
            <p:nvCxnSpPr>
              <p:cNvPr id="6" name="Přímá spojnice se šipkou 5"/>
              <p:cNvCxnSpPr/>
              <p:nvPr/>
            </p:nvCxnSpPr>
            <p:spPr>
              <a:xfrm>
                <a:off x="611560" y="4985754"/>
                <a:ext cx="2779433" cy="0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se šipkou 6"/>
              <p:cNvCxnSpPr/>
              <p:nvPr/>
            </p:nvCxnSpPr>
            <p:spPr>
              <a:xfrm flipV="1">
                <a:off x="2001276" y="3479828"/>
                <a:ext cx="3086" cy="2901499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" name="Skupina 7"/>
              <p:cNvGrpSpPr/>
              <p:nvPr/>
            </p:nvGrpSpPr>
            <p:grpSpPr>
              <a:xfrm>
                <a:off x="575893" y="3437581"/>
                <a:ext cx="2815099" cy="2971866"/>
                <a:chOff x="622609" y="2658977"/>
                <a:chExt cx="3373327" cy="3513223"/>
              </a:xfrm>
            </p:grpSpPr>
            <p:sp>
              <p:nvSpPr>
                <p:cNvPr id="9" name="Ovál 8"/>
                <p:cNvSpPr/>
                <p:nvPr/>
              </p:nvSpPr>
              <p:spPr>
                <a:xfrm>
                  <a:off x="1115616" y="3212975"/>
                  <a:ext cx="2448272" cy="2520279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3458710" y="4436521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11" name="TextovéPole 10"/>
                <p:cNvSpPr txBox="1"/>
                <p:nvPr/>
              </p:nvSpPr>
              <p:spPr>
                <a:xfrm>
                  <a:off x="1905467" y="2708920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12" name="TextovéPole 11"/>
                <p:cNvSpPr txBox="1"/>
                <p:nvPr/>
              </p:nvSpPr>
              <p:spPr>
                <a:xfrm>
                  <a:off x="1884499" y="5771975"/>
                  <a:ext cx="627076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-1</a:t>
                  </a:r>
                  <a:endParaRPr lang="cs-CZ" sz="1600" dirty="0"/>
                </a:p>
              </p:txBody>
            </p:sp>
            <p:sp>
              <p:nvSpPr>
                <p:cNvPr id="13" name="TextovéPole 12"/>
                <p:cNvSpPr txBox="1"/>
                <p:nvPr/>
              </p:nvSpPr>
              <p:spPr>
                <a:xfrm>
                  <a:off x="1955435" y="4410426"/>
                  <a:ext cx="348935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/>
                    <a:t>0</a:t>
                  </a:r>
                </a:p>
              </p:txBody>
            </p:sp>
            <p:sp>
              <p:nvSpPr>
                <p:cNvPr id="14" name="TextovéPole 13"/>
                <p:cNvSpPr txBox="1"/>
                <p:nvPr/>
              </p:nvSpPr>
              <p:spPr>
                <a:xfrm>
                  <a:off x="2303165" y="2658977"/>
                  <a:ext cx="288032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 i="1"/>
                  </a:lvl1pPr>
                </a:lstStyle>
                <a:p>
                  <a:r>
                    <a:rPr lang="cs-CZ" dirty="0"/>
                    <a:t>y</a:t>
                  </a:r>
                </a:p>
              </p:txBody>
            </p:sp>
            <p:sp>
              <p:nvSpPr>
                <p:cNvPr id="15" name="TextovéPole 14"/>
                <p:cNvSpPr txBox="1"/>
                <p:nvPr/>
              </p:nvSpPr>
              <p:spPr>
                <a:xfrm>
                  <a:off x="3707903" y="4424636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i="1" dirty="0" smtClean="0"/>
                    <a:t>x</a:t>
                  </a:r>
                  <a:endParaRPr lang="cs-CZ" sz="1600" i="1" dirty="0"/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622609" y="4001320"/>
                  <a:ext cx="766962" cy="54544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/>
                  </a:lvl1pPr>
                </a:lstStyle>
                <a:p>
                  <a:r>
                    <a:rPr lang="cs-CZ" dirty="0" smtClean="0"/>
                    <a:t>-1</a:t>
                  </a:r>
                  <a:endParaRPr lang="cs-CZ" dirty="0"/>
                </a:p>
              </p:txBody>
            </p:sp>
          </p:grp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3" name="TextovéPole 42"/>
                <p:cNvSpPr txBox="1"/>
                <p:nvPr/>
              </p:nvSpPr>
              <p:spPr>
                <a:xfrm>
                  <a:off x="2602712" y="2154489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43" name="TextovéPole 4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602712" y="2154489"/>
                  <a:ext cx="740150" cy="338554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4" name="Skupina 3"/>
            <p:cNvGrpSpPr/>
            <p:nvPr/>
          </p:nvGrpSpPr>
          <p:grpSpPr>
            <a:xfrm>
              <a:off x="1521043" y="1509856"/>
              <a:ext cx="2072579" cy="1346780"/>
              <a:chOff x="1348022" y="2088535"/>
              <a:chExt cx="2072579" cy="1346780"/>
            </a:xfrm>
          </p:grpSpPr>
          <p:cxnSp>
            <p:nvCxnSpPr>
              <p:cNvPr id="19" name="Přímá spojnice 18"/>
              <p:cNvCxnSpPr/>
              <p:nvPr/>
            </p:nvCxnSpPr>
            <p:spPr>
              <a:xfrm flipV="1">
                <a:off x="1741372" y="3066055"/>
                <a:ext cx="1358567" cy="2227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V="1">
                <a:off x="1730699" y="2088535"/>
                <a:ext cx="1689902" cy="983187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Oblouk 20"/>
              <p:cNvSpPr/>
              <p:nvPr/>
            </p:nvSpPr>
            <p:spPr>
              <a:xfrm>
                <a:off x="1348022" y="2701249"/>
                <a:ext cx="734066" cy="734066"/>
              </a:xfrm>
              <a:prstGeom prst="arc">
                <a:avLst>
                  <a:gd name="adj1" fmla="val 19862500"/>
                  <a:gd name="adj2" fmla="val 0"/>
                </a:avLst>
              </a:prstGeom>
              <a:ln w="12700">
                <a:solidFill>
                  <a:srgbClr val="990033"/>
                </a:solidFill>
                <a:headEnd type="arrow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2" name="TextovéPole 21"/>
                  <p:cNvSpPr txBox="1"/>
                  <p:nvPr/>
                </p:nvSpPr>
                <p:spPr>
                  <a:xfrm>
                    <a:off x="2051720" y="2755861"/>
                    <a:ext cx="283453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16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oMath>
                      </m:oMathPara>
                    </a14:m>
                    <a:endParaRPr lang="cs-CZ" sz="1600" dirty="0">
                      <a:solidFill>
                        <a:srgbClr val="990033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2" name="TextovéPole 2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1720" y="2755861"/>
                    <a:ext cx="283453" cy="338554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6" name="Ovál 25"/>
              <p:cNvSpPr/>
              <p:nvPr/>
            </p:nvSpPr>
            <p:spPr>
              <a:xfrm>
                <a:off x="2389258" y="2637923"/>
                <a:ext cx="72000" cy="72000"/>
              </a:xfrm>
              <a:prstGeom prst="ellipse">
                <a:avLst/>
              </a:prstGeom>
              <a:solidFill>
                <a:srgbClr val="990033"/>
              </a:solidFill>
              <a:ln>
                <a:solidFill>
                  <a:srgbClr val="990033"/>
                </a:solidFill>
              </a:ln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>
                <a:off x="2429691" y="2673923"/>
                <a:ext cx="0" cy="394359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flipV="1">
                <a:off x="1737141" y="3068282"/>
                <a:ext cx="688117" cy="1"/>
              </a:xfrm>
              <a:prstGeom prst="line">
                <a:avLst/>
              </a:prstGeom>
              <a:ln w="1905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4" name="TextovéPole 43"/>
                  <p:cNvSpPr txBox="1"/>
                  <p:nvPr/>
                </p:nvSpPr>
                <p:spPr>
                  <a:xfrm>
                    <a:off x="1741372" y="2996194"/>
                    <a:ext cx="740150" cy="33855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unc>
                            <m:funcPr>
                              <m:ctrlP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1600" b="0" i="0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oMath>
                      </m:oMathPara>
                    </a14:m>
                    <a:endParaRPr lang="cs-CZ" sz="1600" dirty="0">
                      <a:solidFill>
                        <a:srgbClr val="92D05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4" name="TextovéPole 4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741372" y="2996194"/>
                    <a:ext cx="740150" cy="338554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123" name="Přímá spojnice 122"/>
            <p:cNvCxnSpPr/>
            <p:nvPr/>
          </p:nvCxnSpPr>
          <p:spPr>
            <a:xfrm flipH="1">
              <a:off x="2702590" y="1354649"/>
              <a:ext cx="11240" cy="231293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Přímá spojnice 125"/>
            <p:cNvCxnSpPr/>
            <p:nvPr/>
          </p:nvCxnSpPr>
          <p:spPr>
            <a:xfrm>
              <a:off x="617402" y="1698512"/>
              <a:ext cx="277113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0" name="Ovál 129"/>
            <p:cNvSpPr/>
            <p:nvPr/>
          </p:nvSpPr>
          <p:spPr>
            <a:xfrm>
              <a:off x="3236960" y="1662512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Ovál 130"/>
            <p:cNvSpPr/>
            <p:nvPr/>
          </p:nvSpPr>
          <p:spPr>
            <a:xfrm>
              <a:off x="2677829" y="1987244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2" name="Přímá spojnice 131"/>
            <p:cNvCxnSpPr/>
            <p:nvPr/>
          </p:nvCxnSpPr>
          <p:spPr>
            <a:xfrm>
              <a:off x="2709285" y="2034054"/>
              <a:ext cx="0" cy="446618"/>
            </a:xfrm>
            <a:prstGeom prst="line">
              <a:avLst/>
            </a:prstGeom>
            <a:ln w="190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0" name="TextovéPole 139"/>
                <p:cNvSpPr txBox="1"/>
                <p:nvPr/>
              </p:nvSpPr>
              <p:spPr>
                <a:xfrm>
                  <a:off x="2665037" y="1987244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140" name="TextovéPole 13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665037" y="1987244"/>
                  <a:ext cx="740150" cy="338554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b="-714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1" name="TextovéPole 140"/>
                <p:cNvSpPr txBox="1"/>
                <p:nvPr/>
              </p:nvSpPr>
              <p:spPr>
                <a:xfrm>
                  <a:off x="2041040" y="1385648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cotg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>
                    <a:solidFill>
                      <a:srgbClr val="92D050"/>
                    </a:solidFill>
                  </a:endParaRPr>
                </a:p>
              </p:txBody>
            </p:sp>
          </mc:Choice>
          <mc:Fallback xmlns="">
            <p:sp>
              <p:nvSpPr>
                <p:cNvPr id="141" name="TextovéPole 14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1040" y="1385648"/>
                  <a:ext cx="740150" cy="338554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b="-909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42" name="Přímá spojnice 141"/>
            <p:cNvCxnSpPr>
              <a:stCxn id="9" idx="0"/>
            </p:cNvCxnSpPr>
            <p:nvPr/>
          </p:nvCxnSpPr>
          <p:spPr>
            <a:xfrm>
              <a:off x="1908697" y="1698512"/>
              <a:ext cx="1353443" cy="341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3" name="TextovéPole 132"/>
          <p:cNvSpPr txBox="1"/>
          <p:nvPr/>
        </p:nvSpPr>
        <p:spPr>
          <a:xfrm>
            <a:off x="4620260" y="912839"/>
            <a:ext cx="152212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1034231" y="3810261"/>
            <a:ext cx="174228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III.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4663755" y="3810261"/>
            <a:ext cx="168069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IV.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grpSp>
        <p:nvGrpSpPr>
          <p:cNvPr id="263" name="Skupina 262"/>
          <p:cNvGrpSpPr/>
          <p:nvPr/>
        </p:nvGrpSpPr>
        <p:grpSpPr>
          <a:xfrm>
            <a:off x="4494455" y="1327213"/>
            <a:ext cx="2771132" cy="2312930"/>
            <a:chOff x="4494455" y="1327213"/>
            <a:chExt cx="2771132" cy="2312930"/>
          </a:xfrm>
        </p:grpSpPr>
        <p:grpSp>
          <p:nvGrpSpPr>
            <p:cNvPr id="152" name="Skupina 151"/>
            <p:cNvGrpSpPr/>
            <p:nvPr/>
          </p:nvGrpSpPr>
          <p:grpSpPr>
            <a:xfrm>
              <a:off x="4672124" y="1327213"/>
              <a:ext cx="2187718" cy="2180633"/>
              <a:chOff x="575893" y="3437581"/>
              <a:chExt cx="2815100" cy="2971866"/>
            </a:xfrm>
          </p:grpSpPr>
          <p:cxnSp>
            <p:nvCxnSpPr>
              <p:cNvPr id="171" name="Přímá spojnice se šipkou 170"/>
              <p:cNvCxnSpPr/>
              <p:nvPr/>
            </p:nvCxnSpPr>
            <p:spPr>
              <a:xfrm>
                <a:off x="611560" y="4985754"/>
                <a:ext cx="2779433" cy="0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Přímá spojnice se šipkou 171"/>
              <p:cNvCxnSpPr/>
              <p:nvPr/>
            </p:nvCxnSpPr>
            <p:spPr>
              <a:xfrm flipV="1">
                <a:off x="2001276" y="3479828"/>
                <a:ext cx="3086" cy="2901499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3" name="Skupina 172"/>
              <p:cNvGrpSpPr/>
              <p:nvPr/>
            </p:nvGrpSpPr>
            <p:grpSpPr>
              <a:xfrm>
                <a:off x="575893" y="3437581"/>
                <a:ext cx="2815099" cy="2971866"/>
                <a:chOff x="622609" y="2658977"/>
                <a:chExt cx="3373327" cy="3513223"/>
              </a:xfrm>
            </p:grpSpPr>
            <p:sp>
              <p:nvSpPr>
                <p:cNvPr id="174" name="Ovál 173"/>
                <p:cNvSpPr/>
                <p:nvPr/>
              </p:nvSpPr>
              <p:spPr>
                <a:xfrm>
                  <a:off x="1115616" y="3212975"/>
                  <a:ext cx="2448272" cy="2520279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75" name="TextovéPole 174"/>
                <p:cNvSpPr txBox="1"/>
                <p:nvPr/>
              </p:nvSpPr>
              <p:spPr>
                <a:xfrm>
                  <a:off x="3458710" y="4436521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176" name="TextovéPole 175"/>
                <p:cNvSpPr txBox="1"/>
                <p:nvPr/>
              </p:nvSpPr>
              <p:spPr>
                <a:xfrm>
                  <a:off x="1905467" y="2708920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177" name="TextovéPole 176"/>
                <p:cNvSpPr txBox="1"/>
                <p:nvPr/>
              </p:nvSpPr>
              <p:spPr>
                <a:xfrm>
                  <a:off x="1884499" y="5771975"/>
                  <a:ext cx="627076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-1</a:t>
                  </a:r>
                  <a:endParaRPr lang="cs-CZ" sz="1600" dirty="0"/>
                </a:p>
              </p:txBody>
            </p:sp>
            <p:sp>
              <p:nvSpPr>
                <p:cNvPr id="178" name="TextovéPole 177"/>
                <p:cNvSpPr txBox="1"/>
                <p:nvPr/>
              </p:nvSpPr>
              <p:spPr>
                <a:xfrm>
                  <a:off x="2242264" y="4410424"/>
                  <a:ext cx="348935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/>
                    <a:t>0</a:t>
                  </a:r>
                </a:p>
              </p:txBody>
            </p:sp>
            <p:sp>
              <p:nvSpPr>
                <p:cNvPr id="179" name="TextovéPole 178"/>
                <p:cNvSpPr txBox="1"/>
                <p:nvPr/>
              </p:nvSpPr>
              <p:spPr>
                <a:xfrm>
                  <a:off x="2303165" y="2658977"/>
                  <a:ext cx="288032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 i="1"/>
                  </a:lvl1pPr>
                </a:lstStyle>
                <a:p>
                  <a:r>
                    <a:rPr lang="cs-CZ" dirty="0"/>
                    <a:t>y</a:t>
                  </a:r>
                </a:p>
              </p:txBody>
            </p:sp>
            <p:sp>
              <p:nvSpPr>
                <p:cNvPr id="180" name="TextovéPole 179"/>
                <p:cNvSpPr txBox="1"/>
                <p:nvPr/>
              </p:nvSpPr>
              <p:spPr>
                <a:xfrm>
                  <a:off x="3707903" y="4424636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i="1" dirty="0" smtClean="0"/>
                    <a:t>x</a:t>
                  </a:r>
                  <a:endParaRPr lang="cs-CZ" sz="1600" i="1" dirty="0"/>
                </a:p>
              </p:txBody>
            </p:sp>
            <p:sp>
              <p:nvSpPr>
                <p:cNvPr id="181" name="TextovéPole 180"/>
                <p:cNvSpPr txBox="1"/>
                <p:nvPr/>
              </p:nvSpPr>
              <p:spPr>
                <a:xfrm>
                  <a:off x="622609" y="4001320"/>
                  <a:ext cx="766962" cy="54544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/>
                  </a:lvl1pPr>
                </a:lstStyle>
                <a:p>
                  <a:r>
                    <a:rPr lang="cs-CZ" dirty="0" smtClean="0"/>
                    <a:t>-1</a:t>
                  </a:r>
                  <a:endParaRPr lang="cs-CZ" dirty="0"/>
                </a:p>
              </p:txBody>
            </p:sp>
          </p:grpSp>
        </p:grpSp>
        <p:cxnSp>
          <p:nvCxnSpPr>
            <p:cNvPr id="155" name="Přímá spojnice 154"/>
            <p:cNvCxnSpPr/>
            <p:nvPr/>
          </p:nvCxnSpPr>
          <p:spPr>
            <a:xfrm flipH="1">
              <a:off x="6579643" y="1327213"/>
              <a:ext cx="11240" cy="231293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/>
            <p:nvPr/>
          </p:nvCxnSpPr>
          <p:spPr>
            <a:xfrm>
              <a:off x="4494455" y="1671076"/>
              <a:ext cx="277113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0" name="TextovéPole 159"/>
                <p:cNvSpPr txBox="1"/>
                <p:nvPr/>
              </p:nvSpPr>
              <p:spPr>
                <a:xfrm>
                  <a:off x="6503273" y="2731578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160" name="TextovéPole 1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03273" y="2731578"/>
                  <a:ext cx="740150" cy="338554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b="-714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3" name="TextovéPole 152"/>
                <p:cNvSpPr txBox="1"/>
                <p:nvPr/>
              </p:nvSpPr>
              <p:spPr>
                <a:xfrm>
                  <a:off x="5055797" y="2138493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153" name="TextovéPole 15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055797" y="2138493"/>
                  <a:ext cx="740150" cy="338554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54" name="Skupina 153"/>
            <p:cNvGrpSpPr/>
            <p:nvPr/>
          </p:nvGrpSpPr>
          <p:grpSpPr>
            <a:xfrm>
              <a:off x="4672124" y="1368314"/>
              <a:ext cx="2477889" cy="1470988"/>
              <a:chOff x="622050" y="1964327"/>
              <a:chExt cx="2477889" cy="1470988"/>
            </a:xfrm>
          </p:grpSpPr>
          <p:cxnSp>
            <p:nvCxnSpPr>
              <p:cNvPr id="163" name="Přímá spojnice 162"/>
              <p:cNvCxnSpPr/>
              <p:nvPr/>
            </p:nvCxnSpPr>
            <p:spPr>
              <a:xfrm flipV="1">
                <a:off x="1741372" y="3066055"/>
                <a:ext cx="1358567" cy="2227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Přímá spojnice 163"/>
              <p:cNvCxnSpPr/>
              <p:nvPr/>
            </p:nvCxnSpPr>
            <p:spPr>
              <a:xfrm flipH="1" flipV="1">
                <a:off x="622050" y="1964327"/>
                <a:ext cx="1108650" cy="1107398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5" name="Oblouk 164"/>
              <p:cNvSpPr/>
              <p:nvPr/>
            </p:nvSpPr>
            <p:spPr>
              <a:xfrm>
                <a:off x="1348022" y="2701249"/>
                <a:ext cx="734066" cy="734066"/>
              </a:xfrm>
              <a:prstGeom prst="arc">
                <a:avLst>
                  <a:gd name="adj1" fmla="val 13638571"/>
                  <a:gd name="adj2" fmla="val 0"/>
                </a:avLst>
              </a:prstGeom>
              <a:ln w="12700">
                <a:solidFill>
                  <a:srgbClr val="990033"/>
                </a:solidFill>
                <a:headEnd type="arrow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6" name="TextovéPole 165"/>
                  <p:cNvSpPr txBox="1"/>
                  <p:nvPr/>
                </p:nvSpPr>
                <p:spPr>
                  <a:xfrm>
                    <a:off x="1735676" y="2751239"/>
                    <a:ext cx="283453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16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oMath>
                      </m:oMathPara>
                    </a14:m>
                    <a:endParaRPr lang="cs-CZ" sz="1600" dirty="0">
                      <a:solidFill>
                        <a:srgbClr val="990033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66" name="TextovéPole 16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735676" y="2751239"/>
                    <a:ext cx="283453" cy="338554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67" name="Ovál 166"/>
              <p:cNvSpPr/>
              <p:nvPr/>
            </p:nvSpPr>
            <p:spPr>
              <a:xfrm>
                <a:off x="1122145" y="2482026"/>
                <a:ext cx="72000" cy="72000"/>
              </a:xfrm>
              <a:prstGeom prst="ellipse">
                <a:avLst/>
              </a:prstGeom>
              <a:solidFill>
                <a:srgbClr val="990033"/>
              </a:solidFill>
              <a:ln>
                <a:solidFill>
                  <a:srgbClr val="990033"/>
                </a:solidFill>
              </a:ln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8" name="Přímá spojnice 167"/>
              <p:cNvCxnSpPr/>
              <p:nvPr/>
            </p:nvCxnSpPr>
            <p:spPr>
              <a:xfrm>
                <a:off x="1158145" y="2518026"/>
                <a:ext cx="0" cy="535767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Přímá spojnice 168"/>
              <p:cNvCxnSpPr/>
              <p:nvPr/>
            </p:nvCxnSpPr>
            <p:spPr>
              <a:xfrm flipV="1">
                <a:off x="1155185" y="3061620"/>
                <a:ext cx="574583" cy="3473"/>
              </a:xfrm>
              <a:prstGeom prst="line">
                <a:avLst/>
              </a:prstGeom>
              <a:ln w="1905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0" name="TextovéPole 169"/>
                  <p:cNvSpPr txBox="1"/>
                  <p:nvPr/>
                </p:nvSpPr>
                <p:spPr>
                  <a:xfrm>
                    <a:off x="1035739" y="2986092"/>
                    <a:ext cx="740150" cy="33855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unc>
                            <m:funcPr>
                              <m:ctrlP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1600" b="0" i="0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oMath>
                      </m:oMathPara>
                    </a14:m>
                    <a:endParaRPr lang="cs-CZ" sz="1600" dirty="0">
                      <a:solidFill>
                        <a:srgbClr val="92D05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70" name="TextovéPole 16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35739" y="2986092"/>
                    <a:ext cx="740150" cy="338554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57" name="Ovál 156"/>
            <p:cNvSpPr/>
            <p:nvPr/>
          </p:nvSpPr>
          <p:spPr>
            <a:xfrm>
              <a:off x="4941591" y="1635417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Ovál 157"/>
            <p:cNvSpPr/>
            <p:nvPr/>
          </p:nvSpPr>
          <p:spPr>
            <a:xfrm>
              <a:off x="6544697" y="3223429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9" name="Přímá spojnice 158"/>
            <p:cNvCxnSpPr/>
            <p:nvPr/>
          </p:nvCxnSpPr>
          <p:spPr>
            <a:xfrm flipH="1">
              <a:off x="6577494" y="2471338"/>
              <a:ext cx="12066" cy="792907"/>
            </a:xfrm>
            <a:prstGeom prst="line">
              <a:avLst/>
            </a:prstGeom>
            <a:ln w="190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1" name="TextovéPole 160"/>
                <p:cNvSpPr txBox="1"/>
                <p:nvPr/>
              </p:nvSpPr>
              <p:spPr>
                <a:xfrm>
                  <a:off x="4956634" y="1368863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cotg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>
                    <a:solidFill>
                      <a:srgbClr val="92D050"/>
                    </a:solidFill>
                  </a:endParaRPr>
                </a:p>
              </p:txBody>
            </p:sp>
          </mc:Choice>
          <mc:Fallback xmlns="">
            <p:sp>
              <p:nvSpPr>
                <p:cNvPr id="161" name="TextovéPole 16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56634" y="1368863"/>
                  <a:ext cx="740150" cy="338554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 b="-909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62" name="Přímá spojnice 161"/>
            <p:cNvCxnSpPr/>
            <p:nvPr/>
          </p:nvCxnSpPr>
          <p:spPr>
            <a:xfrm flipV="1">
              <a:off x="4977591" y="1671077"/>
              <a:ext cx="801132" cy="340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římá spojnice 138"/>
            <p:cNvCxnSpPr/>
            <p:nvPr/>
          </p:nvCxnSpPr>
          <p:spPr>
            <a:xfrm flipH="1" flipV="1">
              <a:off x="5778723" y="2463199"/>
              <a:ext cx="1108650" cy="1107398"/>
            </a:xfrm>
            <a:prstGeom prst="line">
              <a:avLst/>
            </a:prstGeom>
            <a:ln>
              <a:solidFill>
                <a:srgbClr val="990033"/>
              </a:solidFill>
              <a:prstDash val="lgDash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61" name="Skupina 260"/>
          <p:cNvGrpSpPr/>
          <p:nvPr/>
        </p:nvGrpSpPr>
        <p:grpSpPr>
          <a:xfrm>
            <a:off x="939697" y="4271337"/>
            <a:ext cx="2844160" cy="2312930"/>
            <a:chOff x="939697" y="4271337"/>
            <a:chExt cx="2844160" cy="2312930"/>
          </a:xfrm>
        </p:grpSpPr>
        <p:grpSp>
          <p:nvGrpSpPr>
            <p:cNvPr id="183" name="Skupina 182"/>
            <p:cNvGrpSpPr/>
            <p:nvPr/>
          </p:nvGrpSpPr>
          <p:grpSpPr>
            <a:xfrm>
              <a:off x="1173741" y="4271337"/>
              <a:ext cx="2187718" cy="2180633"/>
              <a:chOff x="575893" y="3437581"/>
              <a:chExt cx="2815100" cy="2971866"/>
            </a:xfrm>
          </p:grpSpPr>
          <p:cxnSp>
            <p:nvCxnSpPr>
              <p:cNvPr id="202" name="Přímá spojnice se šipkou 201"/>
              <p:cNvCxnSpPr/>
              <p:nvPr/>
            </p:nvCxnSpPr>
            <p:spPr>
              <a:xfrm>
                <a:off x="611560" y="4985754"/>
                <a:ext cx="2779433" cy="0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Přímá spojnice se šipkou 202"/>
              <p:cNvCxnSpPr/>
              <p:nvPr/>
            </p:nvCxnSpPr>
            <p:spPr>
              <a:xfrm flipV="1">
                <a:off x="2001276" y="3479828"/>
                <a:ext cx="3086" cy="2901499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4" name="Skupina 203"/>
              <p:cNvGrpSpPr/>
              <p:nvPr/>
            </p:nvGrpSpPr>
            <p:grpSpPr>
              <a:xfrm>
                <a:off x="575893" y="3437581"/>
                <a:ext cx="2815099" cy="2971866"/>
                <a:chOff x="622609" y="2658977"/>
                <a:chExt cx="3373327" cy="3513223"/>
              </a:xfrm>
            </p:grpSpPr>
            <p:sp>
              <p:nvSpPr>
                <p:cNvPr id="205" name="Ovál 204"/>
                <p:cNvSpPr/>
                <p:nvPr/>
              </p:nvSpPr>
              <p:spPr>
                <a:xfrm>
                  <a:off x="1115616" y="3212975"/>
                  <a:ext cx="2448272" cy="2520279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6" name="TextovéPole 205"/>
                <p:cNvSpPr txBox="1"/>
                <p:nvPr/>
              </p:nvSpPr>
              <p:spPr>
                <a:xfrm>
                  <a:off x="3458710" y="4436521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207" name="TextovéPole 206"/>
                <p:cNvSpPr txBox="1"/>
                <p:nvPr/>
              </p:nvSpPr>
              <p:spPr>
                <a:xfrm>
                  <a:off x="1905467" y="2708920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208" name="TextovéPole 207"/>
                <p:cNvSpPr txBox="1"/>
                <p:nvPr/>
              </p:nvSpPr>
              <p:spPr>
                <a:xfrm>
                  <a:off x="1884499" y="5771975"/>
                  <a:ext cx="627076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-1</a:t>
                  </a:r>
                  <a:endParaRPr lang="cs-CZ" sz="1600" dirty="0"/>
                </a:p>
              </p:txBody>
            </p:sp>
            <p:sp>
              <p:nvSpPr>
                <p:cNvPr id="209" name="TextovéPole 208"/>
                <p:cNvSpPr txBox="1"/>
                <p:nvPr/>
              </p:nvSpPr>
              <p:spPr>
                <a:xfrm>
                  <a:off x="2243653" y="4398023"/>
                  <a:ext cx="348935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/>
                    <a:t>0</a:t>
                  </a:r>
                </a:p>
              </p:txBody>
            </p:sp>
            <p:sp>
              <p:nvSpPr>
                <p:cNvPr id="210" name="TextovéPole 209"/>
                <p:cNvSpPr txBox="1"/>
                <p:nvPr/>
              </p:nvSpPr>
              <p:spPr>
                <a:xfrm>
                  <a:off x="2303165" y="2658977"/>
                  <a:ext cx="288032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 i="1"/>
                  </a:lvl1pPr>
                </a:lstStyle>
                <a:p>
                  <a:r>
                    <a:rPr lang="cs-CZ" dirty="0"/>
                    <a:t>y</a:t>
                  </a:r>
                </a:p>
              </p:txBody>
            </p:sp>
            <p:sp>
              <p:nvSpPr>
                <p:cNvPr id="211" name="TextovéPole 210"/>
                <p:cNvSpPr txBox="1"/>
                <p:nvPr/>
              </p:nvSpPr>
              <p:spPr>
                <a:xfrm>
                  <a:off x="3707903" y="4424636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i="1" dirty="0" smtClean="0"/>
                    <a:t>x</a:t>
                  </a:r>
                  <a:endParaRPr lang="cs-CZ" sz="1600" i="1" dirty="0"/>
                </a:p>
              </p:txBody>
            </p:sp>
            <p:sp>
              <p:nvSpPr>
                <p:cNvPr id="212" name="TextovéPole 211"/>
                <p:cNvSpPr txBox="1"/>
                <p:nvPr/>
              </p:nvSpPr>
              <p:spPr>
                <a:xfrm>
                  <a:off x="622609" y="4001320"/>
                  <a:ext cx="766962" cy="54544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/>
                  </a:lvl1pPr>
                </a:lstStyle>
                <a:p>
                  <a:r>
                    <a:rPr lang="cs-CZ" dirty="0" smtClean="0"/>
                    <a:t>-1</a:t>
                  </a:r>
                  <a:endParaRPr lang="cs-CZ" dirty="0"/>
                </a:p>
              </p:txBody>
            </p:sp>
          </p:grp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4" name="TextovéPole 183"/>
                <p:cNvSpPr txBox="1"/>
                <p:nvPr/>
              </p:nvSpPr>
              <p:spPr>
                <a:xfrm>
                  <a:off x="939697" y="5446409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184" name="TextovéPole 18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9697" y="5446409"/>
                  <a:ext cx="740150" cy="338554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85" name="Skupina 184"/>
            <p:cNvGrpSpPr/>
            <p:nvPr/>
          </p:nvGrpSpPr>
          <p:grpSpPr>
            <a:xfrm>
              <a:off x="1201459" y="5039258"/>
              <a:ext cx="2450171" cy="982030"/>
              <a:chOff x="649768" y="2701249"/>
              <a:chExt cx="2450171" cy="982030"/>
            </a:xfrm>
          </p:grpSpPr>
          <p:cxnSp>
            <p:nvCxnSpPr>
              <p:cNvPr id="194" name="Přímá spojnice 193"/>
              <p:cNvCxnSpPr/>
              <p:nvPr/>
            </p:nvCxnSpPr>
            <p:spPr>
              <a:xfrm flipV="1">
                <a:off x="1741372" y="3066055"/>
                <a:ext cx="1358567" cy="2227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Přímá spojnice 194"/>
              <p:cNvCxnSpPr/>
              <p:nvPr/>
            </p:nvCxnSpPr>
            <p:spPr>
              <a:xfrm flipH="1">
                <a:off x="649768" y="3071723"/>
                <a:ext cx="1080932" cy="611556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6" name="Oblouk 195"/>
              <p:cNvSpPr/>
              <p:nvPr/>
            </p:nvSpPr>
            <p:spPr>
              <a:xfrm>
                <a:off x="1348022" y="2701249"/>
                <a:ext cx="734066" cy="734066"/>
              </a:xfrm>
              <a:prstGeom prst="arc">
                <a:avLst>
                  <a:gd name="adj1" fmla="val 9002556"/>
                  <a:gd name="adj2" fmla="val 0"/>
                </a:avLst>
              </a:prstGeom>
              <a:ln w="12700">
                <a:solidFill>
                  <a:srgbClr val="990033"/>
                </a:solidFill>
                <a:headEnd type="arrow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7" name="TextovéPole 196"/>
                  <p:cNvSpPr txBox="1"/>
                  <p:nvPr/>
                </p:nvSpPr>
                <p:spPr>
                  <a:xfrm>
                    <a:off x="1654574" y="2720797"/>
                    <a:ext cx="283453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16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oMath>
                      </m:oMathPara>
                    </a14:m>
                    <a:endParaRPr lang="cs-CZ" sz="1600" dirty="0">
                      <a:solidFill>
                        <a:srgbClr val="990033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97" name="TextovéPole 19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654574" y="2720797"/>
                    <a:ext cx="283453" cy="338554"/>
                  </a:xfrm>
                  <a:prstGeom prst="rect">
                    <a:avLst/>
                  </a:prstGeom>
                  <a:blipFill rotWithShape="1">
                    <a:blip r:embed="rId13"/>
                    <a:stretch>
                      <a:fillRect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98" name="Ovál 197"/>
              <p:cNvSpPr/>
              <p:nvPr/>
            </p:nvSpPr>
            <p:spPr>
              <a:xfrm>
                <a:off x="1014780" y="3426535"/>
                <a:ext cx="72000" cy="72000"/>
              </a:xfrm>
              <a:prstGeom prst="ellipse">
                <a:avLst/>
              </a:prstGeom>
              <a:solidFill>
                <a:srgbClr val="990033"/>
              </a:solidFill>
              <a:ln>
                <a:solidFill>
                  <a:srgbClr val="990033"/>
                </a:solidFill>
              </a:ln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9" name="Přímá spojnice 198"/>
              <p:cNvCxnSpPr/>
              <p:nvPr/>
            </p:nvCxnSpPr>
            <p:spPr>
              <a:xfrm>
                <a:off x="1050780" y="3063980"/>
                <a:ext cx="0" cy="394359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Přímá spojnice 199"/>
              <p:cNvCxnSpPr/>
              <p:nvPr/>
            </p:nvCxnSpPr>
            <p:spPr>
              <a:xfrm flipV="1">
                <a:off x="1035973" y="3059520"/>
                <a:ext cx="688117" cy="1"/>
              </a:xfrm>
              <a:prstGeom prst="line">
                <a:avLst/>
              </a:prstGeom>
              <a:ln w="1905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1" name="TextovéPole 200"/>
                  <p:cNvSpPr txBox="1"/>
                  <p:nvPr/>
                </p:nvSpPr>
                <p:spPr>
                  <a:xfrm>
                    <a:off x="1009956" y="2766869"/>
                    <a:ext cx="740150" cy="33855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unc>
                            <m:funcPr>
                              <m:ctrlP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1600" b="0" i="0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oMath>
                      </m:oMathPara>
                    </a14:m>
                    <a:endParaRPr lang="cs-CZ" sz="1600" dirty="0">
                      <a:solidFill>
                        <a:srgbClr val="92D05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01" name="TextovéPole 20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09956" y="2766869"/>
                    <a:ext cx="740150" cy="338554"/>
                  </a:xfrm>
                  <a:prstGeom prst="rect">
                    <a:avLst/>
                  </a:prstGeom>
                  <a:blipFill rotWithShape="1">
                    <a:blip r:embed="rId1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186" name="Přímá spojnice 185"/>
            <p:cNvCxnSpPr/>
            <p:nvPr/>
          </p:nvCxnSpPr>
          <p:spPr>
            <a:xfrm flipH="1">
              <a:off x="3081260" y="4271337"/>
              <a:ext cx="11240" cy="231293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Přímá spojnice 186"/>
            <p:cNvCxnSpPr/>
            <p:nvPr/>
          </p:nvCxnSpPr>
          <p:spPr>
            <a:xfrm>
              <a:off x="996072" y="4615200"/>
              <a:ext cx="277113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8" name="Ovál 187"/>
            <p:cNvSpPr/>
            <p:nvPr/>
          </p:nvSpPr>
          <p:spPr>
            <a:xfrm>
              <a:off x="3615630" y="4579200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9" name="Ovál 188"/>
            <p:cNvSpPr/>
            <p:nvPr/>
          </p:nvSpPr>
          <p:spPr>
            <a:xfrm>
              <a:off x="3056499" y="4903932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0" name="Přímá spojnice 189"/>
            <p:cNvCxnSpPr/>
            <p:nvPr/>
          </p:nvCxnSpPr>
          <p:spPr>
            <a:xfrm>
              <a:off x="3087955" y="4950742"/>
              <a:ext cx="0" cy="446618"/>
            </a:xfrm>
            <a:prstGeom prst="line">
              <a:avLst/>
            </a:prstGeom>
            <a:ln w="190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1" name="TextovéPole 190"/>
                <p:cNvSpPr txBox="1"/>
                <p:nvPr/>
              </p:nvSpPr>
              <p:spPr>
                <a:xfrm>
                  <a:off x="3043707" y="4903932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191" name="TextovéPole 19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43707" y="4903932"/>
                  <a:ext cx="740150" cy="338554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 b="-714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2" name="TextovéPole 191"/>
                <p:cNvSpPr txBox="1"/>
                <p:nvPr/>
              </p:nvSpPr>
              <p:spPr>
                <a:xfrm>
                  <a:off x="2419710" y="4302336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cotg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>
                    <a:solidFill>
                      <a:srgbClr val="92D050"/>
                    </a:solidFill>
                  </a:endParaRPr>
                </a:p>
              </p:txBody>
            </p:sp>
          </mc:Choice>
          <mc:Fallback xmlns="">
            <p:sp>
              <p:nvSpPr>
                <p:cNvPr id="192" name="TextovéPole 19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9710" y="4302336"/>
                  <a:ext cx="740150" cy="338554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 b="-909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93" name="Přímá spojnice 192"/>
            <p:cNvCxnSpPr>
              <a:stCxn id="205" idx="0"/>
            </p:cNvCxnSpPr>
            <p:nvPr/>
          </p:nvCxnSpPr>
          <p:spPr>
            <a:xfrm>
              <a:off x="2287367" y="4615200"/>
              <a:ext cx="1353443" cy="341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6" name="Přímá spojnice 255"/>
            <p:cNvCxnSpPr/>
            <p:nvPr/>
          </p:nvCxnSpPr>
          <p:spPr>
            <a:xfrm flipH="1">
              <a:off x="2287367" y="4543232"/>
              <a:ext cx="1489939" cy="858757"/>
            </a:xfrm>
            <a:prstGeom prst="line">
              <a:avLst/>
            </a:prstGeom>
            <a:ln w="12700">
              <a:solidFill>
                <a:srgbClr val="990033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2" name="Skupina 261"/>
          <p:cNvGrpSpPr/>
          <p:nvPr/>
        </p:nvGrpSpPr>
        <p:grpSpPr>
          <a:xfrm>
            <a:off x="4558396" y="4210371"/>
            <a:ext cx="2771132" cy="2312930"/>
            <a:chOff x="4558396" y="4210371"/>
            <a:chExt cx="2771132" cy="2312930"/>
          </a:xfrm>
        </p:grpSpPr>
        <p:grpSp>
          <p:nvGrpSpPr>
            <p:cNvPr id="214" name="Skupina 213"/>
            <p:cNvGrpSpPr/>
            <p:nvPr/>
          </p:nvGrpSpPr>
          <p:grpSpPr>
            <a:xfrm>
              <a:off x="4736065" y="4210371"/>
              <a:ext cx="2187718" cy="2180633"/>
              <a:chOff x="575893" y="3437581"/>
              <a:chExt cx="2815100" cy="2971866"/>
            </a:xfrm>
          </p:grpSpPr>
          <p:cxnSp>
            <p:nvCxnSpPr>
              <p:cNvPr id="233" name="Přímá spojnice se šipkou 232"/>
              <p:cNvCxnSpPr/>
              <p:nvPr/>
            </p:nvCxnSpPr>
            <p:spPr>
              <a:xfrm>
                <a:off x="611560" y="4985754"/>
                <a:ext cx="2779433" cy="0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Přímá spojnice se šipkou 233"/>
              <p:cNvCxnSpPr/>
              <p:nvPr/>
            </p:nvCxnSpPr>
            <p:spPr>
              <a:xfrm flipV="1">
                <a:off x="2001276" y="3479828"/>
                <a:ext cx="3086" cy="2901499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35" name="Skupina 234"/>
              <p:cNvGrpSpPr/>
              <p:nvPr/>
            </p:nvGrpSpPr>
            <p:grpSpPr>
              <a:xfrm>
                <a:off x="575893" y="3437581"/>
                <a:ext cx="2815099" cy="2971866"/>
                <a:chOff x="622609" y="2658977"/>
                <a:chExt cx="3373327" cy="3513223"/>
              </a:xfrm>
            </p:grpSpPr>
            <p:sp>
              <p:nvSpPr>
                <p:cNvPr id="236" name="Ovál 235"/>
                <p:cNvSpPr/>
                <p:nvPr/>
              </p:nvSpPr>
              <p:spPr>
                <a:xfrm>
                  <a:off x="1115616" y="3212975"/>
                  <a:ext cx="2448272" cy="2520279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7" name="TextovéPole 236"/>
                <p:cNvSpPr txBox="1"/>
                <p:nvPr/>
              </p:nvSpPr>
              <p:spPr>
                <a:xfrm>
                  <a:off x="3471283" y="4044203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238" name="TextovéPole 237"/>
                <p:cNvSpPr txBox="1"/>
                <p:nvPr/>
              </p:nvSpPr>
              <p:spPr>
                <a:xfrm>
                  <a:off x="1905467" y="2708920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1</a:t>
                  </a:r>
                  <a:endParaRPr lang="cs-CZ" sz="1600" dirty="0"/>
                </a:p>
              </p:txBody>
            </p:sp>
            <p:sp>
              <p:nvSpPr>
                <p:cNvPr id="239" name="TextovéPole 238"/>
                <p:cNvSpPr txBox="1"/>
                <p:nvPr/>
              </p:nvSpPr>
              <p:spPr>
                <a:xfrm>
                  <a:off x="1884499" y="5771975"/>
                  <a:ext cx="627076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 smtClean="0"/>
                    <a:t>-1</a:t>
                  </a:r>
                  <a:endParaRPr lang="cs-CZ" sz="1600" dirty="0"/>
                </a:p>
              </p:txBody>
            </p:sp>
            <p:sp>
              <p:nvSpPr>
                <p:cNvPr id="240" name="TextovéPole 239"/>
                <p:cNvSpPr txBox="1"/>
                <p:nvPr/>
              </p:nvSpPr>
              <p:spPr>
                <a:xfrm>
                  <a:off x="1955435" y="4410426"/>
                  <a:ext cx="348935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dirty="0"/>
                    <a:t>0</a:t>
                  </a:r>
                </a:p>
              </p:txBody>
            </p:sp>
            <p:sp>
              <p:nvSpPr>
                <p:cNvPr id="241" name="TextovéPole 240"/>
                <p:cNvSpPr txBox="1"/>
                <p:nvPr/>
              </p:nvSpPr>
              <p:spPr>
                <a:xfrm>
                  <a:off x="2303165" y="2658977"/>
                  <a:ext cx="288032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 i="1"/>
                  </a:lvl1pPr>
                </a:lstStyle>
                <a:p>
                  <a:r>
                    <a:rPr lang="cs-CZ" dirty="0"/>
                    <a:t>y</a:t>
                  </a:r>
                </a:p>
              </p:txBody>
            </p:sp>
            <p:sp>
              <p:nvSpPr>
                <p:cNvPr id="242" name="TextovéPole 241"/>
                <p:cNvSpPr txBox="1"/>
                <p:nvPr/>
              </p:nvSpPr>
              <p:spPr>
                <a:xfrm>
                  <a:off x="3707903" y="4424636"/>
                  <a:ext cx="288033" cy="4002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600" i="1" dirty="0" smtClean="0"/>
                    <a:t>x</a:t>
                  </a:r>
                  <a:endParaRPr lang="cs-CZ" sz="1600" i="1" dirty="0"/>
                </a:p>
              </p:txBody>
            </p:sp>
            <p:sp>
              <p:nvSpPr>
                <p:cNvPr id="243" name="TextovéPole 242"/>
                <p:cNvSpPr txBox="1"/>
                <p:nvPr/>
              </p:nvSpPr>
              <p:spPr>
                <a:xfrm>
                  <a:off x="622609" y="4001320"/>
                  <a:ext cx="766962" cy="54544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cs-CZ"/>
                  </a:defPPr>
                  <a:lvl1pPr>
                    <a:defRPr sz="1600"/>
                  </a:lvl1pPr>
                </a:lstStyle>
                <a:p>
                  <a:r>
                    <a:rPr lang="cs-CZ" dirty="0" smtClean="0"/>
                    <a:t>-1</a:t>
                  </a:r>
                  <a:endParaRPr lang="cs-CZ" dirty="0"/>
                </a:p>
              </p:txBody>
            </p:sp>
          </p:grp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5" name="TextovéPole 214"/>
                <p:cNvSpPr txBox="1"/>
                <p:nvPr/>
              </p:nvSpPr>
              <p:spPr>
                <a:xfrm>
                  <a:off x="5878673" y="5276265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215" name="TextovéPole 2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78673" y="5276265"/>
                  <a:ext cx="740150" cy="338554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216" name="Skupina 215"/>
            <p:cNvGrpSpPr/>
            <p:nvPr/>
          </p:nvGrpSpPr>
          <p:grpSpPr>
            <a:xfrm>
              <a:off x="5462037" y="4978292"/>
              <a:ext cx="1751917" cy="1225261"/>
              <a:chOff x="1348022" y="2701249"/>
              <a:chExt cx="1751917" cy="1225261"/>
            </a:xfrm>
          </p:grpSpPr>
          <p:cxnSp>
            <p:nvCxnSpPr>
              <p:cNvPr id="225" name="Přímá spojnice 224"/>
              <p:cNvCxnSpPr/>
              <p:nvPr/>
            </p:nvCxnSpPr>
            <p:spPr>
              <a:xfrm flipV="1">
                <a:off x="1741372" y="3066055"/>
                <a:ext cx="1358567" cy="2227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Přímá spojnice 225"/>
              <p:cNvCxnSpPr/>
              <p:nvPr/>
            </p:nvCxnSpPr>
            <p:spPr>
              <a:xfrm>
                <a:off x="1730699" y="3071723"/>
                <a:ext cx="1079069" cy="854787"/>
              </a:xfrm>
              <a:prstGeom prst="line">
                <a:avLst/>
              </a:prstGeom>
              <a:ln w="127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7" name="Oblouk 226"/>
              <p:cNvSpPr/>
              <p:nvPr/>
            </p:nvSpPr>
            <p:spPr>
              <a:xfrm>
                <a:off x="1348022" y="2701249"/>
                <a:ext cx="734066" cy="734066"/>
              </a:xfrm>
              <a:prstGeom prst="arc">
                <a:avLst>
                  <a:gd name="adj1" fmla="val 2269373"/>
                  <a:gd name="adj2" fmla="val 0"/>
                </a:avLst>
              </a:prstGeom>
              <a:ln w="12700">
                <a:solidFill>
                  <a:srgbClr val="990033"/>
                </a:solidFill>
                <a:headEnd type="arrow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28" name="TextovéPole 227"/>
                  <p:cNvSpPr txBox="1"/>
                  <p:nvPr/>
                </p:nvSpPr>
                <p:spPr>
                  <a:xfrm>
                    <a:off x="1357373" y="2945425"/>
                    <a:ext cx="283453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16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oMath>
                      </m:oMathPara>
                    </a14:m>
                    <a:endParaRPr lang="cs-CZ" sz="1600" dirty="0">
                      <a:solidFill>
                        <a:srgbClr val="990033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28" name="TextovéPole 22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357373" y="2945425"/>
                    <a:ext cx="283453" cy="338554"/>
                  </a:xfrm>
                  <a:prstGeom prst="rect">
                    <a:avLst/>
                  </a:prstGeom>
                  <a:blipFill rotWithShape="1">
                    <a:blip r:embed="rId18"/>
                    <a:stretch>
                      <a:fillRect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29" name="Ovál 228"/>
              <p:cNvSpPr/>
              <p:nvPr/>
            </p:nvSpPr>
            <p:spPr>
              <a:xfrm>
                <a:off x="2315040" y="3520648"/>
                <a:ext cx="72000" cy="72000"/>
              </a:xfrm>
              <a:prstGeom prst="ellipse">
                <a:avLst/>
              </a:prstGeom>
              <a:solidFill>
                <a:srgbClr val="990033"/>
              </a:solidFill>
              <a:ln>
                <a:solidFill>
                  <a:srgbClr val="990033"/>
                </a:solidFill>
              </a:ln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30" name="Přímá spojnice 229"/>
              <p:cNvCxnSpPr/>
              <p:nvPr/>
            </p:nvCxnSpPr>
            <p:spPr>
              <a:xfrm>
                <a:off x="2352182" y="3068282"/>
                <a:ext cx="4532" cy="486893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Přímá spojnice 230"/>
              <p:cNvCxnSpPr/>
              <p:nvPr/>
            </p:nvCxnSpPr>
            <p:spPr>
              <a:xfrm flipV="1">
                <a:off x="1737141" y="3064189"/>
                <a:ext cx="619573" cy="4095"/>
              </a:xfrm>
              <a:prstGeom prst="line">
                <a:avLst/>
              </a:prstGeom>
              <a:ln w="1905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2" name="TextovéPole 231"/>
                  <p:cNvSpPr txBox="1"/>
                  <p:nvPr/>
                </p:nvSpPr>
                <p:spPr>
                  <a:xfrm>
                    <a:off x="1688496" y="2749159"/>
                    <a:ext cx="740150" cy="33855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unc>
                            <m:funcPr>
                              <m:ctrlP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1600" b="0" i="0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16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oMath>
                      </m:oMathPara>
                    </a14:m>
                    <a:endParaRPr lang="cs-CZ" sz="1600" dirty="0">
                      <a:solidFill>
                        <a:srgbClr val="92D05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32" name="TextovéPole 2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688496" y="2749159"/>
                    <a:ext cx="740150" cy="338554"/>
                  </a:xfrm>
                  <a:prstGeom prst="rect">
                    <a:avLst/>
                  </a:prstGeom>
                  <a:blipFill rotWithShape="1">
                    <a:blip r:embed="rId1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217" name="Přímá spojnice 216"/>
            <p:cNvCxnSpPr/>
            <p:nvPr/>
          </p:nvCxnSpPr>
          <p:spPr>
            <a:xfrm flipH="1">
              <a:off x="6643584" y="4210371"/>
              <a:ext cx="11240" cy="231293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Přímá spojnice 217"/>
            <p:cNvCxnSpPr/>
            <p:nvPr/>
          </p:nvCxnSpPr>
          <p:spPr>
            <a:xfrm>
              <a:off x="4558396" y="4554234"/>
              <a:ext cx="277113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9" name="Ovál 218"/>
            <p:cNvSpPr/>
            <p:nvPr/>
          </p:nvSpPr>
          <p:spPr>
            <a:xfrm>
              <a:off x="4788024" y="4507200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0" name="Ovál 219"/>
            <p:cNvSpPr/>
            <p:nvPr/>
          </p:nvSpPr>
          <p:spPr>
            <a:xfrm>
              <a:off x="6613635" y="5944751"/>
              <a:ext cx="72000" cy="72000"/>
            </a:xfrm>
            <a:prstGeom prst="ellipse">
              <a:avLst/>
            </a:prstGeom>
            <a:solidFill>
              <a:srgbClr val="990033"/>
            </a:solidFill>
            <a:ln>
              <a:solidFill>
                <a:srgbClr val="990033"/>
              </a:solidFill>
            </a:ln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1" name="Přímá spojnice 220"/>
            <p:cNvCxnSpPr/>
            <p:nvPr/>
          </p:nvCxnSpPr>
          <p:spPr>
            <a:xfrm flipH="1">
              <a:off x="6646497" y="5350751"/>
              <a:ext cx="3138" cy="630000"/>
            </a:xfrm>
            <a:prstGeom prst="line">
              <a:avLst/>
            </a:prstGeom>
            <a:ln w="190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2" name="TextovéPole 221"/>
                <p:cNvSpPr txBox="1"/>
                <p:nvPr/>
              </p:nvSpPr>
              <p:spPr>
                <a:xfrm>
                  <a:off x="6531981" y="5529379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/>
                </a:p>
              </p:txBody>
            </p:sp>
          </mc:Choice>
          <mc:Fallback xmlns="">
            <p:sp>
              <p:nvSpPr>
                <p:cNvPr id="222" name="TextovéPole 2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31981" y="5529379"/>
                  <a:ext cx="740150" cy="338554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 b="-714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3" name="TextovéPole 222"/>
                <p:cNvSpPr txBox="1"/>
                <p:nvPr/>
              </p:nvSpPr>
              <p:spPr>
                <a:xfrm>
                  <a:off x="4968460" y="4240646"/>
                  <a:ext cx="74015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unc>
                          <m:funcPr>
                            <m:ctrlP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1600" b="0" i="0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cotg</m:t>
                            </m:r>
                          </m:fName>
                          <m:e>
                            <m:r>
                              <a:rPr lang="cs-CZ" sz="16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oMath>
                    </m:oMathPara>
                  </a14:m>
                  <a:endParaRPr lang="cs-CZ" sz="1600" dirty="0">
                    <a:solidFill>
                      <a:srgbClr val="92D050"/>
                    </a:solidFill>
                  </a:endParaRPr>
                </a:p>
              </p:txBody>
            </p:sp>
          </mc:Choice>
          <mc:Fallback xmlns="">
            <p:sp>
              <p:nvSpPr>
                <p:cNvPr id="223" name="TextovéPole 2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68460" y="4240646"/>
                  <a:ext cx="740150" cy="338554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 b="-909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4" name="Přímá spojnice 223"/>
            <p:cNvCxnSpPr>
              <a:endCxn id="236" idx="0"/>
            </p:cNvCxnSpPr>
            <p:nvPr/>
          </p:nvCxnSpPr>
          <p:spPr>
            <a:xfrm flipV="1">
              <a:off x="4827379" y="4554234"/>
              <a:ext cx="1022312" cy="1429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Přímá spojnice 256"/>
            <p:cNvCxnSpPr/>
            <p:nvPr/>
          </p:nvCxnSpPr>
          <p:spPr>
            <a:xfrm>
              <a:off x="4672124" y="4426544"/>
              <a:ext cx="1183263" cy="935874"/>
            </a:xfrm>
            <a:prstGeom prst="line">
              <a:avLst/>
            </a:prstGeom>
            <a:ln w="12700">
              <a:solidFill>
                <a:srgbClr val="990033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9" name="Tlačítko akce: Návrat 258">
            <a:hlinkClick r:id="rId22" action="ppaction://hlinksldjump" highlightClick="1"/>
          </p:cNvPr>
          <p:cNvSpPr/>
          <p:nvPr/>
        </p:nvSpPr>
        <p:spPr>
          <a:xfrm>
            <a:off x="3767204" y="3383637"/>
            <a:ext cx="444756" cy="426624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05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133" grpId="0"/>
      <p:bldP spid="134" grpId="0"/>
      <p:bldP spid="1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490066"/>
          </a:xfrm>
        </p:spPr>
        <p:txBody>
          <a:bodyPr/>
          <a:lstStyle/>
          <a:p>
            <a:pPr algn="l"/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Dopočítávání velikostí úhlů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ve II. – IV.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pomocí úhlu z I.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.: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3163" y="793912"/>
            <a:ext cx="8291264" cy="5361459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425567" y="780676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496322" y="3619762"/>
            <a:ext cx="8124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Významné hodnoty goniometrických funkcí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400" dirty="0"/>
          </a:p>
        </p:txBody>
      </p:sp>
      <p:grpSp>
        <p:nvGrpSpPr>
          <p:cNvPr id="245" name="Skupina 244"/>
          <p:cNvGrpSpPr/>
          <p:nvPr/>
        </p:nvGrpSpPr>
        <p:grpSpPr>
          <a:xfrm>
            <a:off x="2655445" y="660759"/>
            <a:ext cx="2779434" cy="2943745"/>
            <a:chOff x="611560" y="3437582"/>
            <a:chExt cx="2779434" cy="2943745"/>
          </a:xfrm>
        </p:grpSpPr>
        <p:cxnSp>
          <p:nvCxnSpPr>
            <p:cNvPr id="246" name="Přímá spojnice se šipkou 245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Přímá spojnice se šipkou 246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8" name="Skupina 247"/>
            <p:cNvGrpSpPr/>
            <p:nvPr/>
          </p:nvGrpSpPr>
          <p:grpSpPr>
            <a:xfrm>
              <a:off x="1766646" y="3437582"/>
              <a:ext cx="1624348" cy="1860595"/>
              <a:chOff x="2049484" y="2658977"/>
              <a:chExt cx="1946452" cy="2199522"/>
            </a:xfrm>
          </p:grpSpPr>
          <p:sp>
            <p:nvSpPr>
              <p:cNvPr id="253" name="TextovéPole 252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254" name="TextovéPole 253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55" name="TextovéPole 254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</p:grpSp>
      </p:grpSp>
      <p:sp>
        <p:nvSpPr>
          <p:cNvPr id="258" name="TextovéPole 257"/>
          <p:cNvSpPr txBox="1"/>
          <p:nvPr/>
        </p:nvSpPr>
        <p:spPr>
          <a:xfrm>
            <a:off x="1950422" y="773124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1817845" y="2521352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III.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4398033" y="2521352"/>
            <a:ext cx="180020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IV. </a:t>
            </a:r>
            <a:r>
              <a:rPr lang="cs-CZ" sz="2000" dirty="0"/>
              <a:t>k</a:t>
            </a:r>
            <a:r>
              <a:rPr lang="cs-CZ" sz="2000" dirty="0" smtClean="0"/>
              <a:t>vadrant: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1" name="TextovéPole 260"/>
              <p:cNvSpPr txBox="1"/>
              <p:nvPr/>
            </p:nvSpPr>
            <p:spPr>
              <a:xfrm>
                <a:off x="1675820" y="1173234"/>
                <a:ext cx="2398786" cy="707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>
                    <a:solidFill>
                      <a:srgbClr val="990033"/>
                    </a:solidFill>
                    <a:ea typeface="Cambria Math"/>
                  </a:rPr>
                  <a:t>dočítáme do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180°</m:t>
                    </m:r>
                  </m:oMath>
                </a14:m>
                <a:r>
                  <a:rPr lang="cs-CZ" sz="2000" dirty="0" smtClean="0">
                    <a:solidFill>
                      <a:srgbClr val="990033"/>
                    </a:solidFill>
                    <a:ea typeface="Cambria Math"/>
                  </a:rPr>
                  <a:t> </a:t>
                </a:r>
              </a:p>
              <a:p>
                <a:pPr algn="ctr"/>
                <a:r>
                  <a:rPr lang="cs-CZ" sz="2000" dirty="0" smtClean="0">
                    <a:solidFill>
                      <a:srgbClr val="990033"/>
                    </a:solidFill>
                    <a:ea typeface="Cambria Math"/>
                  </a:rPr>
                  <a:t>(do </a:t>
                </a:r>
                <a14:m>
                  <m:oMath xmlns:m="http://schemas.openxmlformats.org/officeDocument/2006/math">
                    <m:r>
                      <a:rPr lang="cs-CZ" sz="2000" i="1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000" dirty="0" smtClean="0">
                    <a:solidFill>
                      <a:srgbClr val="990033"/>
                    </a:solidFill>
                  </a:rPr>
                  <a:t>)</a:t>
                </a:r>
                <a:endParaRPr lang="cs-CZ" sz="20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61" name="TextovéPole 2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5820" y="1173234"/>
                <a:ext cx="2398786" cy="707886"/>
              </a:xfrm>
              <a:prstGeom prst="rect">
                <a:avLst/>
              </a:prstGeom>
              <a:blipFill rotWithShape="1">
                <a:blip r:embed="rId2"/>
                <a:stretch>
                  <a:fillRect t="-3419" b="-1453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67" name="Tabulka 26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7798778"/>
              </p:ext>
            </p:extLst>
          </p:nvPr>
        </p:nvGraphicFramePr>
        <p:xfrm>
          <a:off x="997161" y="4049766"/>
          <a:ext cx="6096000" cy="25908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16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68" name="TextovéPole 267"/>
              <p:cNvSpPr txBox="1"/>
              <p:nvPr/>
            </p:nvSpPr>
            <p:spPr>
              <a:xfrm>
                <a:off x="1031053" y="4578816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68" name="TextovéPole 2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053" y="4578816"/>
                <a:ext cx="990263" cy="4001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9" name="TextovéPole 268"/>
              <p:cNvSpPr txBox="1"/>
              <p:nvPr/>
            </p:nvSpPr>
            <p:spPr>
              <a:xfrm>
                <a:off x="1031052" y="5084279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cos</m:t>
                          </m:r>
                          <m:r>
                            <a:rPr lang="cs-CZ" sz="2000" b="0" i="0" smtClean="0">
                              <a:latin typeface="Cambria Math"/>
                            </a:rPr>
                            <m:t> 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69" name="TextovéPole 2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052" y="5084279"/>
                <a:ext cx="990263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0" name="TextovéPole 269"/>
              <p:cNvSpPr txBox="1"/>
              <p:nvPr/>
            </p:nvSpPr>
            <p:spPr>
              <a:xfrm>
                <a:off x="1031051" y="5585547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tg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70" name="TextovéPole 2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051" y="5585547"/>
                <a:ext cx="990263" cy="400110"/>
              </a:xfrm>
              <a:prstGeom prst="rect">
                <a:avLst/>
              </a:prstGeom>
              <a:blipFill rotWithShape="1">
                <a:blip r:embed="rId5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1" name="TextovéPole 270"/>
              <p:cNvSpPr txBox="1"/>
              <p:nvPr/>
            </p:nvSpPr>
            <p:spPr>
              <a:xfrm>
                <a:off x="1029591" y="6106351"/>
                <a:ext cx="9902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cotg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71" name="TextovéPole 2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9591" y="6106351"/>
                <a:ext cx="990263" cy="400110"/>
              </a:xfrm>
              <a:prstGeom prst="rect">
                <a:avLst/>
              </a:prstGeom>
              <a:blipFill rotWithShape="1">
                <a:blip r:embed="rId6"/>
                <a:stretch>
                  <a:fillRect b="-153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2" name="TextovéPole 271"/>
              <p:cNvSpPr txBox="1"/>
              <p:nvPr/>
            </p:nvSpPr>
            <p:spPr>
              <a:xfrm>
                <a:off x="2021316" y="4149080"/>
                <a:ext cx="60502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2" name="TextovéPole 2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1316" y="4149080"/>
                <a:ext cx="60502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3" name="TextovéPole 272"/>
              <p:cNvSpPr txBox="1"/>
              <p:nvPr/>
            </p:nvSpPr>
            <p:spPr>
              <a:xfrm>
                <a:off x="3051437" y="4178336"/>
                <a:ext cx="5534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3" name="TextovéPole 2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1437" y="4178336"/>
                <a:ext cx="55344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4" name="TextovéPole 273"/>
              <p:cNvSpPr txBox="1"/>
              <p:nvPr/>
            </p:nvSpPr>
            <p:spPr>
              <a:xfrm>
                <a:off x="3956126" y="4163733"/>
                <a:ext cx="64312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</a:rPr>
                        <m:t>45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4" name="TextovéPole 2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6126" y="4163733"/>
                <a:ext cx="64312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5" name="TextovéPole 274"/>
              <p:cNvSpPr txBox="1"/>
              <p:nvPr/>
            </p:nvSpPr>
            <p:spPr>
              <a:xfrm>
                <a:off x="5071525" y="4149079"/>
                <a:ext cx="4532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</a:rPr>
                        <m:t>60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5" name="TextovéPole 2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1525" y="4149079"/>
                <a:ext cx="453216" cy="369332"/>
              </a:xfrm>
              <a:prstGeom prst="rect">
                <a:avLst/>
              </a:prstGeom>
              <a:blipFill rotWithShape="1">
                <a:blip r:embed="rId10"/>
                <a:stretch>
                  <a:fillRect r="-13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6" name="TextovéPole 275"/>
              <p:cNvSpPr txBox="1"/>
              <p:nvPr/>
            </p:nvSpPr>
            <p:spPr>
              <a:xfrm>
                <a:off x="5633753" y="3995729"/>
                <a:ext cx="302513" cy="5629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6" name="TextovéPole 2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3753" y="3995729"/>
                <a:ext cx="302513" cy="56297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7" name="TextovéPole 276"/>
              <p:cNvSpPr txBox="1"/>
              <p:nvPr/>
            </p:nvSpPr>
            <p:spPr>
              <a:xfrm>
                <a:off x="2352931" y="5210151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7" name="TextovéPole 2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931" y="5210151"/>
                <a:ext cx="30251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8" name="TextovéPole 277"/>
              <p:cNvSpPr txBox="1"/>
              <p:nvPr/>
            </p:nvSpPr>
            <p:spPr>
              <a:xfrm>
                <a:off x="3361787" y="4533065"/>
                <a:ext cx="302513" cy="5745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8" name="TextovéPole 2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1787" y="4533065"/>
                <a:ext cx="302513" cy="57458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1486104" y="2866412"/>
                <a:ext cx="2398786" cy="707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>
                    <a:solidFill>
                      <a:srgbClr val="00B0F0"/>
                    </a:solidFill>
                    <a:ea typeface="Cambria Math"/>
                  </a:rPr>
                  <a:t>přičítáme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00B0F0"/>
                        </a:solidFill>
                        <a:latin typeface="Cambria Math"/>
                        <a:ea typeface="Cambria Math"/>
                      </a:rPr>
                      <m:t>180°</m:t>
                    </m:r>
                  </m:oMath>
                </a14:m>
                <a:r>
                  <a:rPr lang="cs-CZ" sz="2000" dirty="0" smtClean="0">
                    <a:solidFill>
                      <a:srgbClr val="00B0F0"/>
                    </a:solidFill>
                    <a:ea typeface="Cambria Math"/>
                  </a:rPr>
                  <a:t> </a:t>
                </a:r>
              </a:p>
              <a:p>
                <a:pPr algn="ctr"/>
                <a:r>
                  <a:rPr lang="cs-CZ" sz="2000" dirty="0" smtClean="0">
                    <a:solidFill>
                      <a:srgbClr val="00B0F0"/>
                    </a:solidFill>
                    <a:ea typeface="Cambria Math"/>
                  </a:rPr>
                  <a:t>(</a:t>
                </a:r>
                <a14:m>
                  <m:oMath xmlns:m="http://schemas.openxmlformats.org/officeDocument/2006/math">
                    <m:r>
                      <a:rPr lang="cs-CZ" sz="2000" i="1">
                        <a:solidFill>
                          <a:srgbClr val="00B0F0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000" dirty="0" smtClean="0">
                    <a:solidFill>
                      <a:srgbClr val="00B0F0"/>
                    </a:solidFill>
                  </a:rPr>
                  <a:t>)</a:t>
                </a:r>
                <a:endParaRPr lang="cs-CZ" sz="20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6104" y="2866412"/>
                <a:ext cx="2398786" cy="707886"/>
              </a:xfrm>
              <a:prstGeom prst="rect">
                <a:avLst/>
              </a:prstGeom>
              <a:blipFill rotWithShape="1">
                <a:blip r:embed="rId14"/>
                <a:stretch>
                  <a:fillRect t="-3448" b="-155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236705" y="2866412"/>
                <a:ext cx="2398786" cy="707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>
                    <a:solidFill>
                      <a:srgbClr val="990033"/>
                    </a:solidFill>
                    <a:ea typeface="Cambria Math"/>
                  </a:rPr>
                  <a:t>dočítáme do </a:t>
                </a:r>
                <a14:m>
                  <m:oMath xmlns:m="http://schemas.openxmlformats.org/officeDocument/2006/math">
                    <m:r>
                      <a:rPr lang="cs-CZ" sz="2000" i="1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3</m:t>
                    </m:r>
                    <m:r>
                      <a:rPr lang="cs-CZ" sz="20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60°</m:t>
                    </m:r>
                  </m:oMath>
                </a14:m>
                <a:r>
                  <a:rPr lang="cs-CZ" sz="2000" dirty="0" smtClean="0">
                    <a:solidFill>
                      <a:srgbClr val="990033"/>
                    </a:solidFill>
                    <a:ea typeface="Cambria Math"/>
                  </a:rPr>
                  <a:t> </a:t>
                </a:r>
              </a:p>
              <a:p>
                <a:pPr algn="ctr"/>
                <a:r>
                  <a:rPr lang="cs-CZ" sz="2000" dirty="0" smtClean="0">
                    <a:solidFill>
                      <a:srgbClr val="990033"/>
                    </a:solidFill>
                    <a:ea typeface="Cambria Math"/>
                  </a:rPr>
                  <a:t>(do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2</m:t>
                    </m:r>
                    <m:r>
                      <a:rPr lang="cs-CZ" sz="2000" i="1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000" dirty="0" smtClean="0">
                    <a:solidFill>
                      <a:srgbClr val="990033"/>
                    </a:solidFill>
                  </a:rPr>
                  <a:t>)</a:t>
                </a:r>
                <a:endParaRPr lang="cs-CZ" sz="20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6705" y="2866412"/>
                <a:ext cx="2398786" cy="707886"/>
              </a:xfrm>
              <a:prstGeom prst="rect">
                <a:avLst/>
              </a:prstGeom>
              <a:blipFill rotWithShape="1">
                <a:blip r:embed="rId15"/>
                <a:stretch>
                  <a:fillRect t="-3448" b="-155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6043118" y="4149079"/>
                <a:ext cx="5335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</a:rPr>
                        <m:t>9</m:t>
                      </m:r>
                      <m:r>
                        <a:rPr lang="cs-CZ" b="0" i="1" dirty="0" smtClean="0">
                          <a:latin typeface="Cambria Math"/>
                        </a:rPr>
                        <m:t>0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3118" y="4149079"/>
                <a:ext cx="533554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3664300" y="4003107"/>
                <a:ext cx="302513" cy="5629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4300" y="4003107"/>
                <a:ext cx="302513" cy="56297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4645869" y="3995728"/>
                <a:ext cx="302513" cy="5629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5869" y="3995728"/>
                <a:ext cx="302513" cy="56297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6635491" y="3995729"/>
                <a:ext cx="302513" cy="5629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5491" y="3995729"/>
                <a:ext cx="302513" cy="56297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640113" y="4156407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0113" y="4156407"/>
                <a:ext cx="302513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2352932" y="4635689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932" y="4635689"/>
                <a:ext cx="302513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2352932" y="5691759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932" y="5691759"/>
                <a:ext cx="302513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6439572" y="5182759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9572" y="5182759"/>
                <a:ext cx="302513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6439573" y="6209482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9573" y="6209482"/>
                <a:ext cx="302513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405449" y="5049934"/>
                <a:ext cx="302513" cy="5745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449" y="5049934"/>
                <a:ext cx="302513" cy="574581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4344804" y="4518412"/>
                <a:ext cx="399092" cy="6201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4804" y="4518412"/>
                <a:ext cx="399092" cy="620170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4294893" y="5027140"/>
                <a:ext cx="399092" cy="6201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4893" y="5027140"/>
                <a:ext cx="399092" cy="620170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5344189" y="4518411"/>
                <a:ext cx="399092" cy="6201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4189" y="4518411"/>
                <a:ext cx="399092" cy="620170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3302560" y="5027140"/>
                <a:ext cx="399092" cy="6201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2560" y="5027140"/>
                <a:ext cx="399092" cy="620170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5294565" y="6042195"/>
                <a:ext cx="399092" cy="6201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4565" y="6042195"/>
                <a:ext cx="399092" cy="620170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3302560" y="5547444"/>
                <a:ext cx="399092" cy="6201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1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2560" y="5547444"/>
                <a:ext cx="399092" cy="620170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6198233" y="5677510"/>
                <a:ext cx="8220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𝑛𝑒𝑑𝑒𝑓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8233" y="5677510"/>
                <a:ext cx="822039" cy="369332"/>
              </a:xfrm>
              <a:prstGeom prst="rect">
                <a:avLst/>
              </a:prstGeom>
              <a:blipFill rotWithShape="1">
                <a:blip r:embed="rId32"/>
                <a:stretch>
                  <a:fillRect l="-2222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439573" y="4651158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9573" y="4651158"/>
                <a:ext cx="302513" cy="369332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2077836" y="6186945"/>
                <a:ext cx="8220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𝑛𝑒𝑑𝑒𝑓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7836" y="6186945"/>
                <a:ext cx="822039" cy="369332"/>
              </a:xfrm>
              <a:prstGeom prst="rect">
                <a:avLst/>
              </a:prstGeom>
              <a:blipFill rotWithShape="1">
                <a:blip r:embed="rId34"/>
                <a:stretch>
                  <a:fillRect l="-2222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4356526" y="6206642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6526" y="6206642"/>
                <a:ext cx="302513" cy="369332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4360560" y="5672863"/>
                <a:ext cx="3025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0560" y="5672863"/>
                <a:ext cx="302513" cy="369332"/>
              </a:xfrm>
              <a:prstGeom prst="rect">
                <a:avLst/>
              </a:prstGeom>
              <a:blipFill rotWithShape="1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3318893" y="6209482"/>
                <a:ext cx="491637" cy="40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8893" y="6209482"/>
                <a:ext cx="491637" cy="401970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5255921" y="5675440"/>
                <a:ext cx="491637" cy="40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5921" y="5675440"/>
                <a:ext cx="491637" cy="401970"/>
              </a:xfrm>
              <a:prstGeom prst="rect">
                <a:avLst/>
              </a:prstGeom>
              <a:blipFill rotWithShape="1">
                <a:blip r:embed="rId3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8229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5" grpId="0"/>
      <p:bldP spid="244" grpId="0"/>
      <p:bldP spid="258" grpId="0"/>
      <p:bldP spid="259" grpId="0"/>
      <p:bldP spid="260" grpId="0"/>
      <p:bldP spid="261" grpId="0"/>
      <p:bldP spid="268" grpId="0"/>
      <p:bldP spid="269" grpId="0"/>
      <p:bldP spid="270" grpId="0"/>
      <p:bldP spid="271" grpId="0"/>
      <p:bldP spid="272" grpId="0"/>
      <p:bldP spid="274" grpId="0"/>
      <p:bldP spid="275" grpId="0"/>
      <p:bldP spid="276" grpId="0"/>
      <p:bldP spid="277" grpId="0"/>
      <p:bldP spid="278" grpId="0"/>
      <p:bldP spid="54" grpId="0"/>
      <p:bldP spid="55" grpId="0"/>
      <p:bldP spid="49" grpId="0"/>
      <p:bldP spid="50" grpId="0"/>
      <p:bldP spid="51" grpId="0"/>
      <p:bldP spid="52" grpId="0"/>
      <p:bldP spid="53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70" grpId="0"/>
      <p:bldP spid="71" grpId="0"/>
      <p:bldP spid="72" grpId="0"/>
      <p:bldP spid="73" grpId="0"/>
      <p:bldP spid="7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490066"/>
          </a:xfrm>
        </p:spPr>
        <p:txBody>
          <a:bodyPr/>
          <a:lstStyle/>
          <a:p>
            <a:pPr algn="l"/>
            <a:r>
              <a:rPr lang="cs-CZ" sz="2800" u="sng" dirty="0" smtClean="0"/>
              <a:t>Obor hodnot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68" y="792951"/>
            <a:ext cx="8291264" cy="5361459"/>
          </a:xfrm>
          <a:ln>
            <a:noFill/>
          </a:ln>
        </p:spPr>
        <p:txBody>
          <a:bodyPr/>
          <a:lstStyle/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Periodičnost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50486" y="1347127"/>
                <a:ext cx="356147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400" i="1" dirty="0" smtClean="0"/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i="1">
                        <a:latin typeface="Cambria Math"/>
                      </a:rPr>
                      <m:t>𝑦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486" y="1347127"/>
                <a:ext cx="3561474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1541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83568" y="2356886"/>
                <a:ext cx="33843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tg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400" dirty="0" smtClean="0"/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i="1">
                        <a:latin typeface="Cambria Math"/>
                      </a:rPr>
                      <m:t>𝑦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cotg</m:t>
                        </m:r>
                      </m:fName>
                      <m:e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356886"/>
                <a:ext cx="3384376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441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575388" y="1372081"/>
                <a:ext cx="356147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0" i="1" dirty="0" smtClean="0"/>
                  <a:t>H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𝑓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d>
                      <m:dPr>
                        <m:begChr m:val="⟨"/>
                        <m:endChr m:val="⟩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−1, 1</m:t>
                        </m:r>
                      </m:e>
                    </m:d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5388" y="1372081"/>
                <a:ext cx="3561474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2740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75388" y="2361486"/>
                <a:ext cx="172480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0" i="1" dirty="0" smtClean="0"/>
                  <a:t>H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𝑓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5388" y="2361486"/>
                <a:ext cx="1724804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5674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/>
          <p:nvPr/>
        </p:nvCxnSpPr>
        <p:spPr>
          <a:xfrm>
            <a:off x="4063060" y="1633908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063060" y="2592318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50486" y="3789040"/>
                <a:ext cx="406553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  <m:r>
                                <a:rPr lang="cs-CZ" sz="24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  <m:r>
                        <a:rPr lang="cs-CZ" sz="2400" b="0" i="0" smtClean="0">
                          <a:latin typeface="Cambria Math"/>
                        </a:rPr>
                        <m:t>,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486" y="3789040"/>
                <a:ext cx="406553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64376" y="4236479"/>
                <a:ext cx="423774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  <m:r>
                                <a:rPr lang="cs-CZ" sz="24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  <m:r>
                        <a:rPr lang="cs-CZ" sz="2400" b="0" i="0" smtClean="0">
                          <a:latin typeface="Cambria Math"/>
                        </a:rPr>
                        <m:t>,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376" y="4236479"/>
                <a:ext cx="4237749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1823" y="5057606"/>
                <a:ext cx="40061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tg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tg</m:t>
                          </m:r>
                        </m:fName>
                        <m:e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  <m:r>
                        <a:rPr lang="cs-CZ" sz="2400" b="0" i="0" smtClean="0">
                          <a:latin typeface="Cambria Math"/>
                        </a:rPr>
                        <m:t>,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823" y="5057606"/>
                <a:ext cx="4006161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17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32447" y="5452599"/>
                <a:ext cx="423774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cotg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cotg</m:t>
                          </m:r>
                        </m:fName>
                        <m:e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  <m:r>
                        <a:rPr lang="cs-CZ" sz="2400" b="0" i="0" smtClean="0">
                          <a:latin typeface="Cambria Math"/>
                        </a:rPr>
                        <m:t>,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447" y="5452599"/>
                <a:ext cx="4237749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288" b="-157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Pravá složená závorka 4"/>
          <p:cNvSpPr/>
          <p:nvPr/>
        </p:nvSpPr>
        <p:spPr>
          <a:xfrm>
            <a:off x="4870196" y="3789040"/>
            <a:ext cx="277868" cy="909104"/>
          </a:xfrm>
          <a:prstGeom prst="rightBrace">
            <a:avLst/>
          </a:prstGeom>
          <a:noFill/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á složená závorka 16"/>
          <p:cNvSpPr/>
          <p:nvPr/>
        </p:nvSpPr>
        <p:spPr>
          <a:xfrm>
            <a:off x="4870196" y="5008852"/>
            <a:ext cx="277868" cy="909104"/>
          </a:xfrm>
          <a:prstGeom prst="rightBrace">
            <a:avLst/>
          </a:prstGeom>
          <a:noFill/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5364088" y="4236479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364088" y="5463404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903640" y="4005646"/>
                <a:ext cx="29168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z</a:t>
                </a:r>
                <a:r>
                  <a:rPr lang="cs-CZ" sz="2400" dirty="0" smtClean="0"/>
                  <a:t>ákladní perioda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2</m:t>
                    </m:r>
                    <m:r>
                      <a:rPr lang="cs-CZ" sz="240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3640" y="4005646"/>
                <a:ext cx="2916832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3132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956673" y="5221766"/>
                <a:ext cx="29168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z</a:t>
                </a:r>
                <a:r>
                  <a:rPr lang="cs-CZ" sz="2400" dirty="0" smtClean="0"/>
                  <a:t>ákladní perioda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6673" y="5221766"/>
                <a:ext cx="2916832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3132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175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8" grpId="0"/>
      <p:bldP spid="9" grpId="0"/>
      <p:bldP spid="12" grpId="0"/>
      <p:bldP spid="14" grpId="0"/>
      <p:bldP spid="15" grpId="0"/>
      <p:bldP spid="16" grpId="0"/>
      <p:bldP spid="5" grpId="0" animBg="1"/>
      <p:bldP spid="17" grpId="0" animBg="1"/>
      <p:bldP spid="7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514350" indent="-514350">
                  <a:buAutoNum type="romanUcPeriod"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Základní goniometrické rovnice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i="0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=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𝑎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𝑡𝑔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=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𝑎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𝑐𝑜𝑡𝑔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=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  <a:cs typeface="Arial" pitchFamily="34" charset="0"/>
                          </a:rPr>
                          <m:t>𝑎</m:t>
                        </m:r>
                      </m:e>
                    </m:func>
                  </m:oMath>
                </a14:m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, 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1)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 t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012160" y="1412775"/>
                <a:ext cx="1872208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kde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990033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</a:rPr>
                      <m:t> ∈ </m:t>
                    </m:r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endParaRPr lang="cs-CZ" sz="24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1412775"/>
                <a:ext cx="1872208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4886" t="-9333" b="-3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3" y="1988840"/>
                <a:ext cx="4176465" cy="461665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A)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</a:rPr>
                      <m:t>, 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𝑎</m:t>
                    </m:r>
                    <m:r>
                      <a:rPr lang="cs-CZ" sz="2400" i="1">
                        <a:latin typeface="Cambria Math"/>
                      </a:rPr>
                      <m:t>,</m:t>
                    </m:r>
                    <m:r>
                      <a:rPr lang="cs-CZ" sz="2400" i="1">
                        <a:latin typeface="Cambria Math"/>
                      </a:rPr>
                      <m:t>𝑎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1988840"/>
                <a:ext cx="4176465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2183" t="-7692" b="-28205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124497" y="2636912"/>
                <a:ext cx="1519511" cy="613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4497" y="2636912"/>
                <a:ext cx="1519511" cy="6138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374806" y="3274374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cxnSp>
        <p:nvCxnSpPr>
          <p:cNvPr id="7" name="Přímá spojnice 6"/>
          <p:cNvCxnSpPr/>
          <p:nvPr/>
        </p:nvCxnSpPr>
        <p:spPr>
          <a:xfrm>
            <a:off x="474549" y="4298328"/>
            <a:ext cx="268669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675487" y="3875337"/>
                <a:ext cx="472004" cy="4380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5487" y="3875337"/>
                <a:ext cx="472004" cy="4380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vál 24"/>
          <p:cNvSpPr/>
          <p:nvPr/>
        </p:nvSpPr>
        <p:spPr>
          <a:xfrm>
            <a:off x="2625438" y="4244328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824862" y="4244328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211960" y="3316621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a jednotkové kružnici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-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ová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souřadnice je rovna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316621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blipFill rotWithShape="1">
                <a:blip r:embed="rId7"/>
                <a:stretch>
                  <a:fillRect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H="1" flipV="1">
            <a:off x="932862" y="4352328"/>
            <a:ext cx="3135082" cy="626429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2733438" y="4381578"/>
            <a:ext cx="1334506" cy="597179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066291" y="4767370"/>
            <a:ext cx="3495844" cy="769441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xistují dva takové body - v I. a II. kvadrantu</a:t>
            </a:r>
            <a:endParaRPr lang="cs-CZ" sz="2200" dirty="0"/>
          </a:p>
        </p:txBody>
      </p:sp>
      <p:cxnSp>
        <p:nvCxnSpPr>
          <p:cNvPr id="34" name="Přímá spojnice 33"/>
          <p:cNvCxnSpPr/>
          <p:nvPr/>
        </p:nvCxnSpPr>
        <p:spPr>
          <a:xfrm>
            <a:off x="1695835" y="4298328"/>
            <a:ext cx="1564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764522" y="4808969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72125" y="4005064"/>
            <a:ext cx="1389119" cy="810744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323528" y="3991478"/>
            <a:ext cx="1450518" cy="825245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97489" y="4459623"/>
            <a:ext cx="734066" cy="734066"/>
          </a:xfrm>
          <a:prstGeom prst="arc">
            <a:avLst>
              <a:gd name="adj1" fmla="val 19608611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248148" y="4319379"/>
            <a:ext cx="1032747" cy="1032747"/>
          </a:xfrm>
          <a:prstGeom prst="arc">
            <a:avLst>
              <a:gd name="adj1" fmla="val 12744830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190543" y="4481670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0543" y="4481670"/>
                <a:ext cx="42751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424742" y="4274957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4742" y="4274957"/>
                <a:ext cx="42751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74046" y="4821790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428753" y="2672647"/>
            <a:ext cx="187955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428753" y="308226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=30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8753" y="3082266"/>
                <a:ext cx="3247703" cy="461665"/>
              </a:xfrm>
              <a:prstGeom prst="rect">
                <a:avLst/>
              </a:prstGeom>
              <a:blipFill rotWithShape="1">
                <a:blip r:embed="rId10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444440" y="3430584"/>
                <a:ext cx="2307927" cy="58458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4440" y="3430584"/>
                <a:ext cx="2307927" cy="58458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517677" y="3492043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17677" y="3492043"/>
                <a:ext cx="1158779" cy="461665"/>
              </a:xfrm>
              <a:prstGeom prst="rect">
                <a:avLst/>
              </a:prstGeom>
              <a:blipFill rotWithShape="1">
                <a:blip r:embed="rId12"/>
                <a:stretch>
                  <a:fillRect l="-7895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5483360" y="4842676"/>
                <a:ext cx="2451943" cy="62222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3360" y="4842676"/>
                <a:ext cx="2451943" cy="62222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4" name="TextovéPole 63"/>
          <p:cNvSpPr txBox="1"/>
          <p:nvPr/>
        </p:nvSpPr>
        <p:spPr>
          <a:xfrm>
            <a:off x="5512359" y="3961015"/>
            <a:ext cx="187955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II.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5461795" y="4380358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=150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1795" y="4380358"/>
                <a:ext cx="3247703" cy="461665"/>
              </a:xfrm>
              <a:prstGeom prst="rect">
                <a:avLst/>
              </a:prstGeom>
              <a:blipFill rotWithShape="1">
                <a:blip r:embed="rId14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Čárový popisek 3 65"/>
              <p:cNvSpPr/>
              <p:nvPr/>
            </p:nvSpPr>
            <p:spPr>
              <a:xfrm>
                <a:off x="5215245" y="5464898"/>
                <a:ext cx="3697259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rotože ve II. </a:t>
                </a:r>
                <a:r>
                  <a:rPr lang="cs-CZ" sz="2200" dirty="0" err="1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k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 dočítáme do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180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(do </a:t>
                </a:r>
                <a14:m>
                  <m:oMath xmlns:m="http://schemas.openxmlformats.org/officeDocument/2006/math">
                    <m:r>
                      <a:rPr lang="cs-CZ" sz="22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2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66" name="Čárový popisek 3 6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5245" y="5464898"/>
                <a:ext cx="3697259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blipFill rotWithShape="1">
                <a:blip r:embed="rId15"/>
                <a:stretch>
                  <a:fillRect r="-421" b="-2834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2735003" y="5445473"/>
                <a:ext cx="5212140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cs-CZ" sz="2400" i="1" smtClean="0">
                                  <a:latin typeface="Cambria Math"/>
                                </a:rPr>
                                <m:t> 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m:rPr>
                                  <m:nor/>
                                </m:rPr>
                                <a:rPr lang="cs-CZ" sz="2400" dirty="0"/>
                                <m:t> 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003" y="5445473"/>
                <a:ext cx="5212140" cy="101181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7668344" y="4927995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4927995"/>
                <a:ext cx="1158779" cy="461665"/>
              </a:xfrm>
              <a:prstGeom prst="rect">
                <a:avLst/>
              </a:prstGeom>
              <a:blipFill rotWithShape="1">
                <a:blip r:embed="rId17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Levá složená závorka 1"/>
          <p:cNvSpPr/>
          <p:nvPr/>
        </p:nvSpPr>
        <p:spPr>
          <a:xfrm>
            <a:off x="5341073" y="4510126"/>
            <a:ext cx="239039" cy="842000"/>
          </a:xfrm>
          <a:prstGeom prst="leftBrac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>
            <a:off x="3124497" y="6451496"/>
            <a:ext cx="4437638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820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9" grpId="0"/>
      <p:bldP spid="5" grpId="0" animBg="1"/>
      <p:bldP spid="8" grpId="0"/>
      <p:bldP spid="23" grpId="0"/>
      <p:bldP spid="25" grpId="0" animBg="1"/>
      <p:bldP spid="26" grpId="0" animBg="1"/>
      <p:bldP spid="24" grpId="0" animBg="1"/>
      <p:bldP spid="24" grpId="1" animBg="1"/>
      <p:bldP spid="32" grpId="0" animBg="1"/>
      <p:bldP spid="32" grpId="1" animBg="1"/>
      <p:bldP spid="53" grpId="0" animBg="1"/>
      <p:bldP spid="54" grpId="0" animBg="1"/>
      <p:bldP spid="55" grpId="0"/>
      <p:bldP spid="56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 animBg="1"/>
      <p:bldP spid="66" grpId="1" animBg="1"/>
      <p:bldP spid="67" grpId="0"/>
      <p:bldP spid="68" grpId="0"/>
      <p:bldP spid="2" grpId="0" animBg="1"/>
      <p:bldP spid="2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2) 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34055" y="1276025"/>
                <a:ext cx="1807543" cy="68082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4055" y="1276025"/>
                <a:ext cx="1807543" cy="68082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051466" y="1997789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na jednotkové kružnici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-ová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souřadnice je rovna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2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1466" y="1997789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blipFill rotWithShape="1">
                <a:blip r:embed="rId4"/>
                <a:stretch>
                  <a:fillRect b="-758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H="1">
            <a:off x="2627052" y="3932819"/>
            <a:ext cx="1423253" cy="447539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2627053" y="3042808"/>
            <a:ext cx="1423252" cy="890011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050305" y="3732764"/>
            <a:ext cx="3495844" cy="769441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xistují dva takové body - v I. a IV. kvadrantu</a:t>
            </a:r>
            <a:endParaRPr lang="cs-CZ" sz="2200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1754607" y="3711193"/>
            <a:ext cx="1079576" cy="98854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355367" y="2168843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cxnSp>
        <p:nvCxnSpPr>
          <p:cNvPr id="7" name="Přímá spojnice 6"/>
          <p:cNvCxnSpPr/>
          <p:nvPr/>
        </p:nvCxnSpPr>
        <p:spPr>
          <a:xfrm flipV="1">
            <a:off x="2527758" y="2548101"/>
            <a:ext cx="0" cy="2116331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117281" y="3730775"/>
                <a:ext cx="472004" cy="4881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2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7281" y="3730775"/>
                <a:ext cx="472004" cy="48814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vál 24"/>
          <p:cNvSpPr/>
          <p:nvPr/>
        </p:nvSpPr>
        <p:spPr>
          <a:xfrm>
            <a:off x="2479955" y="2934808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481285" y="4359367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2526967" y="3627792"/>
            <a:ext cx="0" cy="1689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791534" y="3710277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52686" y="2672647"/>
            <a:ext cx="1081497" cy="1037631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78050" y="3354092"/>
            <a:ext cx="734066" cy="734066"/>
          </a:xfrm>
          <a:prstGeom prst="arc">
            <a:avLst>
              <a:gd name="adj1" fmla="val 18950688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228709" y="3213848"/>
            <a:ext cx="1032747" cy="1032747"/>
          </a:xfrm>
          <a:prstGeom prst="arc">
            <a:avLst>
              <a:gd name="adj1" fmla="val 2370915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171104" y="3274827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1104" y="3274827"/>
                <a:ext cx="42751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023029" y="3932819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029" y="3932819"/>
                <a:ext cx="42751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35737" y="3699629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829780" y="2672647"/>
            <a:ext cx="187955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841598" y="308226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=45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3082266"/>
                <a:ext cx="3247703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4841598" y="3428833"/>
                <a:ext cx="2307927" cy="58458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3428833"/>
                <a:ext cx="2307927" cy="58458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889219" y="3492043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9219" y="3492043"/>
                <a:ext cx="1158779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7895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4829780" y="4842676"/>
                <a:ext cx="2451943" cy="61484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9780" y="4842676"/>
                <a:ext cx="2451943" cy="61484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4" name="TextovéPole 63"/>
          <p:cNvSpPr txBox="1"/>
          <p:nvPr/>
        </p:nvSpPr>
        <p:spPr>
          <a:xfrm>
            <a:off x="4841598" y="3951702"/>
            <a:ext cx="200531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IV.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841598" y="4381011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=315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4381011"/>
                <a:ext cx="3247703" cy="461665"/>
              </a:xfrm>
              <a:prstGeom prst="rect">
                <a:avLst/>
              </a:prstGeom>
              <a:blipFill rotWithShape="1">
                <a:blip r:embed="rId12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Čárový popisek 3 65"/>
              <p:cNvSpPr/>
              <p:nvPr/>
            </p:nvSpPr>
            <p:spPr>
              <a:xfrm>
                <a:off x="4523783" y="5464898"/>
                <a:ext cx="3697259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protože ve IV. </a:t>
                </a:r>
                <a:r>
                  <a:rPr lang="cs-CZ" sz="2200" dirty="0" err="1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k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 dočítáme do </a:t>
                </a:r>
                <a14:m>
                  <m:oMath xmlns:m="http://schemas.openxmlformats.org/officeDocument/2006/math">
                    <m:r>
                      <a:rPr lang="cs-CZ" sz="2200" i="1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3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60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(do </a:t>
                </a:r>
                <a14:m>
                  <m:oMath xmlns:m="http://schemas.openxmlformats.org/officeDocument/2006/math">
                    <m:r>
                      <a:rPr lang="cs-CZ" sz="22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2</m:t>
                    </m:r>
                    <m:r>
                      <a:rPr lang="cs-CZ" sz="22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2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66" name="Čárový popisek 3 6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3783" y="5464898"/>
                <a:ext cx="3697259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blipFill rotWithShape="1">
                <a:blip r:embed="rId13"/>
                <a:stretch>
                  <a:fillRect r="-1262" b="-2834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2406636" y="5445472"/>
                <a:ext cx="5212140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cs-CZ" sz="2400" i="1" smtClean="0">
                                  <a:latin typeface="Cambria Math"/>
                                </a:rPr>
                                <m:t> 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7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m:rPr>
                                  <m:nor/>
                                </m:rPr>
                                <a:rPr lang="cs-CZ" sz="2400" dirty="0"/>
                                <m:t> 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6636" y="5445472"/>
                <a:ext cx="5212140" cy="101181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966759" y="4927995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6759" y="4927995"/>
                <a:ext cx="1158779" cy="461665"/>
              </a:xfrm>
              <a:prstGeom prst="rect">
                <a:avLst/>
              </a:prstGeom>
              <a:blipFill rotWithShape="1">
                <a:blip r:embed="rId15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Levá složená závorka 1"/>
          <p:cNvSpPr/>
          <p:nvPr/>
        </p:nvSpPr>
        <p:spPr>
          <a:xfrm>
            <a:off x="4621575" y="4516216"/>
            <a:ext cx="239039" cy="842000"/>
          </a:xfrm>
          <a:prstGeom prst="leftBrac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>
            <a:off x="2774249" y="6458557"/>
            <a:ext cx="4507474" cy="5792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31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4" grpId="0" animBg="1"/>
      <p:bldP spid="24" grpId="1" animBg="1"/>
      <p:bldP spid="32" grpId="0" animBg="1"/>
      <p:bldP spid="32" grpId="1" animBg="1"/>
      <p:bldP spid="23" grpId="0"/>
      <p:bldP spid="25" grpId="0" animBg="1"/>
      <p:bldP spid="26" grpId="0" animBg="1"/>
      <p:bldP spid="53" grpId="0" animBg="1"/>
      <p:bldP spid="54" grpId="0" animBg="1"/>
      <p:bldP spid="55" grpId="0"/>
      <p:bldP spid="56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 animBg="1"/>
      <p:bldP spid="66" grpId="1" animBg="1"/>
      <p:bldP spid="67" grpId="0"/>
      <p:bldP spid="68" grpId="0"/>
      <p:bldP spid="2" grpId="0" animBg="1"/>
      <p:bldP spid="2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3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) 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 t="-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94461" y="836712"/>
                <a:ext cx="2114009" cy="69717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4461" y="836712"/>
                <a:ext cx="2114009" cy="69717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051465" y="1589844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na jednotkové kružnici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-ová souřadnice je rovna </a:t>
                </a:r>
                <a14:m>
                  <m:oMath xmlns:m="http://schemas.openxmlformats.org/officeDocument/2006/math">
                    <m:r>
                      <a:rPr lang="cs-CZ" sz="2200" b="0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2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1465" y="1589844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blipFill rotWithShape="1">
                <a:blip r:embed="rId4"/>
                <a:stretch>
                  <a:fillRect r="-885" b="-379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V="1">
            <a:off x="1978494" y="3865612"/>
            <a:ext cx="326324" cy="977064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1106832" y="3865611"/>
            <a:ext cx="871662" cy="978109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041313" y="4848339"/>
            <a:ext cx="3495844" cy="769441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xistují dva takové body - ve III. a IV. kvadrantu</a:t>
            </a:r>
            <a:endParaRPr lang="cs-CZ" sz="2200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1696143" y="2875907"/>
            <a:ext cx="783812" cy="113751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310419" y="1341312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cxnSp>
        <p:nvCxnSpPr>
          <p:cNvPr id="7" name="Přímá spojnice 6"/>
          <p:cNvCxnSpPr/>
          <p:nvPr/>
        </p:nvCxnSpPr>
        <p:spPr>
          <a:xfrm>
            <a:off x="555242" y="3749145"/>
            <a:ext cx="2322584" cy="15547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222385" y="3311496"/>
                <a:ext cx="472004" cy="4881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20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2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2385" y="3311496"/>
                <a:ext cx="472004" cy="48814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vál 24"/>
          <p:cNvSpPr/>
          <p:nvPr/>
        </p:nvSpPr>
        <p:spPr>
          <a:xfrm>
            <a:off x="2250818" y="3694312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52832" y="3694312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1598968" y="3748312"/>
            <a:ext cx="2023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716534" y="2888540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857849" y="2885121"/>
            <a:ext cx="849889" cy="1224564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23209" y="2501841"/>
            <a:ext cx="734066" cy="734066"/>
          </a:xfrm>
          <a:prstGeom prst="arc">
            <a:avLst>
              <a:gd name="adj1" fmla="val 7662370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160832" y="2369692"/>
            <a:ext cx="1032747" cy="1032747"/>
          </a:xfrm>
          <a:prstGeom prst="arc">
            <a:avLst>
              <a:gd name="adj1" fmla="val 3242728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326198" y="2534147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198" y="2534147"/>
                <a:ext cx="427515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857849" y="2363942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849" y="2363942"/>
                <a:ext cx="427515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16534" y="2889485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816475" y="2620601"/>
            <a:ext cx="226250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III.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841598" y="308226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=240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3082266"/>
                <a:ext cx="3247703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4841598" y="3428833"/>
                <a:ext cx="2610722" cy="6149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3428833"/>
                <a:ext cx="2610722" cy="6149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186945" y="3492043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6945" y="3492043"/>
                <a:ext cx="1158779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4829780" y="4842676"/>
                <a:ext cx="2451943" cy="6199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9780" y="4842676"/>
                <a:ext cx="2451943" cy="61991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4" name="TextovéPole 63"/>
          <p:cNvSpPr txBox="1"/>
          <p:nvPr/>
        </p:nvSpPr>
        <p:spPr>
          <a:xfrm>
            <a:off x="4841598" y="3951702"/>
            <a:ext cx="200531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IV.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841598" y="4381011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=300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4381011"/>
                <a:ext cx="3247703" cy="461665"/>
              </a:xfrm>
              <a:prstGeom prst="rect">
                <a:avLst/>
              </a:prstGeom>
              <a:blipFill rotWithShape="1">
                <a:blip r:embed="rId12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Čárový popisek 3 65"/>
              <p:cNvSpPr/>
              <p:nvPr/>
            </p:nvSpPr>
            <p:spPr>
              <a:xfrm>
                <a:off x="4544877" y="4106070"/>
                <a:ext cx="2762913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protože ve III. 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kv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 přičítáme </a:t>
                </a:r>
                <a14:m>
                  <m:oMath xmlns:m="http://schemas.openxmlformats.org/officeDocument/2006/math">
                    <m:r>
                      <a:rPr lang="cs-CZ" sz="2200" i="1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1</m:t>
                    </m:r>
                    <m:r>
                      <a:rPr lang="cs-CZ" sz="2200" b="0" i="1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8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22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2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66" name="Čárový popisek 3 6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4877" y="4106070"/>
                <a:ext cx="2762913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blipFill rotWithShape="1">
                <a:blip r:embed="rId13"/>
                <a:stretch>
                  <a:fillRect b="-2846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2406636" y="5445472"/>
                <a:ext cx="5212140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cs-CZ" sz="2400" i="1" smtClean="0">
                                  <a:latin typeface="Cambria Math"/>
                                </a:rPr>
                                <m:t> 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m:rPr>
                                  <m:nor/>
                                </m:rPr>
                                <a:rPr lang="cs-CZ" sz="2400" dirty="0"/>
                                <m:t> 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6636" y="5445472"/>
                <a:ext cx="5212140" cy="101181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966759" y="4927995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6759" y="4927995"/>
                <a:ext cx="1158779" cy="461665"/>
              </a:xfrm>
              <a:prstGeom prst="rect">
                <a:avLst/>
              </a:prstGeom>
              <a:blipFill rotWithShape="1">
                <a:blip r:embed="rId15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Levá složená závorka 1"/>
          <p:cNvSpPr/>
          <p:nvPr/>
        </p:nvSpPr>
        <p:spPr>
          <a:xfrm>
            <a:off x="4767313" y="3147318"/>
            <a:ext cx="239039" cy="842000"/>
          </a:xfrm>
          <a:prstGeom prst="leftBrac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380307" y="954468"/>
            <a:ext cx="270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omocná rovnice:</a:t>
            </a:r>
            <a:endParaRPr lang="cs-CZ" sz="2400" dirty="0"/>
          </a:p>
        </p:txBody>
      </p:sp>
      <p:cxnSp>
        <p:nvCxnSpPr>
          <p:cNvPr id="69" name="Přímá spojnice se šipkou 68"/>
          <p:cNvCxnSpPr/>
          <p:nvPr/>
        </p:nvCxnSpPr>
        <p:spPr>
          <a:xfrm>
            <a:off x="4829780" y="1241957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4625540" y="1383559"/>
                <a:ext cx="4518460" cy="67986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0</m:t>
                            </m:r>
                          </m:sub>
                        </m:sSub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, kde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400" dirty="0" smtClean="0"/>
                  <a:t> I. </a:t>
                </a:r>
                <a:r>
                  <a:rPr lang="cs-CZ" sz="2400" dirty="0" err="1"/>
                  <a:t>k</a:t>
                </a:r>
                <a:r>
                  <a:rPr lang="cs-CZ" sz="2400" dirty="0" err="1" smtClean="0"/>
                  <a:t>v</a:t>
                </a:r>
                <a:r>
                  <a:rPr lang="cs-CZ" sz="2400" dirty="0" smtClean="0"/>
                  <a:t>.</a:t>
                </a:r>
                <a:endParaRPr lang="cs-CZ" sz="24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540" y="1383559"/>
                <a:ext cx="4518460" cy="679866"/>
              </a:xfrm>
              <a:prstGeom prst="rect">
                <a:avLst/>
              </a:prstGeom>
              <a:blipFill rotWithShape="1">
                <a:blip r:embed="rId16"/>
                <a:stretch>
                  <a:fillRect b="-810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1" name="Přímá spojnice 70"/>
          <p:cNvCxnSpPr/>
          <p:nvPr/>
        </p:nvCxnSpPr>
        <p:spPr>
          <a:xfrm flipV="1">
            <a:off x="1709659" y="2885121"/>
            <a:ext cx="1298318" cy="6837"/>
          </a:xfrm>
          <a:prstGeom prst="line">
            <a:avLst/>
          </a:prstGeom>
          <a:ln w="127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1700135" y="1809944"/>
            <a:ext cx="706501" cy="1075177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louk 38"/>
          <p:cNvSpPr/>
          <p:nvPr/>
        </p:nvSpPr>
        <p:spPr>
          <a:xfrm>
            <a:off x="1060811" y="2256635"/>
            <a:ext cx="1258861" cy="1258861"/>
          </a:xfrm>
          <a:prstGeom prst="arc">
            <a:avLst>
              <a:gd name="adj1" fmla="val 18157661"/>
              <a:gd name="adj2" fmla="val 0"/>
            </a:avLst>
          </a:prstGeom>
          <a:ln w="12700">
            <a:solidFill>
              <a:srgbClr val="92D05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2241536" y="2331676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1536" y="2331676"/>
                <a:ext cx="427515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5565828" y="1980332"/>
                <a:ext cx="2114009" cy="71994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=60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° 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828" y="1980332"/>
                <a:ext cx="2114009" cy="719941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6" name="Přímá spojnice se šipkou 75"/>
          <p:cNvCxnSpPr/>
          <p:nvPr/>
        </p:nvCxnSpPr>
        <p:spPr>
          <a:xfrm>
            <a:off x="5012706" y="2387769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Čárový popisek 3 76"/>
              <p:cNvSpPr/>
              <p:nvPr/>
            </p:nvSpPr>
            <p:spPr>
              <a:xfrm>
                <a:off x="4537157" y="5511717"/>
                <a:ext cx="3697259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protože ve IV. </a:t>
                </a:r>
                <a:r>
                  <a:rPr lang="cs-CZ" sz="2200" dirty="0" err="1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k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 dočítáme do </a:t>
                </a:r>
                <a14:m>
                  <m:oMath xmlns:m="http://schemas.openxmlformats.org/officeDocument/2006/math">
                    <m:r>
                      <a:rPr lang="cs-CZ" sz="2200" i="1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3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60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(do </a:t>
                </a:r>
                <a14:m>
                  <m:oMath xmlns:m="http://schemas.openxmlformats.org/officeDocument/2006/math">
                    <m:r>
                      <a:rPr lang="cs-CZ" sz="22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2</m:t>
                    </m:r>
                    <m:r>
                      <a:rPr lang="cs-CZ" sz="22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2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77" name="Čárový popisek 3 7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7157" y="5511717"/>
                <a:ext cx="3697259" cy="879323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-59435"/>
                  <a:gd name="adj6" fmla="val -16899"/>
                  <a:gd name="adj7" fmla="val -60545"/>
                  <a:gd name="adj8" fmla="val 298"/>
                </a:avLst>
              </a:prstGeom>
              <a:blipFill rotWithShape="1">
                <a:blip r:embed="rId19"/>
                <a:stretch>
                  <a:fillRect r="-1262" b="-3252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8" name="Levá složená závorka 77"/>
          <p:cNvSpPr/>
          <p:nvPr/>
        </p:nvSpPr>
        <p:spPr>
          <a:xfrm>
            <a:off x="4722078" y="4547660"/>
            <a:ext cx="239039" cy="842000"/>
          </a:xfrm>
          <a:prstGeom prst="leftBrac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/>
          <p:nvPr/>
        </p:nvCxnSpPr>
        <p:spPr>
          <a:xfrm>
            <a:off x="2695118" y="6451496"/>
            <a:ext cx="4612672" cy="5792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75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4" grpId="0" animBg="1"/>
      <p:bldP spid="24" grpId="1" animBg="1"/>
      <p:bldP spid="32" grpId="0" animBg="1"/>
      <p:bldP spid="32" grpId="1" animBg="1"/>
      <p:bldP spid="23" grpId="0"/>
      <p:bldP spid="25" grpId="0" animBg="1"/>
      <p:bldP spid="26" grpId="0" animBg="1"/>
      <p:bldP spid="53" grpId="0" animBg="1"/>
      <p:bldP spid="54" grpId="0" animBg="1"/>
      <p:bldP spid="55" grpId="0"/>
      <p:bldP spid="56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 animBg="1"/>
      <p:bldP spid="66" grpId="1" animBg="1"/>
      <p:bldP spid="67" grpId="0"/>
      <p:bldP spid="68" grpId="0"/>
      <p:bldP spid="2" grpId="0" animBg="1"/>
      <p:bldP spid="2" grpId="1" animBg="1"/>
      <p:bldP spid="36" grpId="0"/>
      <p:bldP spid="70" grpId="0"/>
      <p:bldP spid="39" grpId="0" animBg="1"/>
      <p:bldP spid="73" grpId="0"/>
      <p:bldP spid="74" grpId="0"/>
      <p:bldP spid="77" grpId="0" animBg="1"/>
      <p:bldP spid="77" grpId="1" animBg="1"/>
      <p:bldP spid="78" grpId="0" animBg="1"/>
      <p:bldP spid="78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4) 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14616" y="1412775"/>
                <a:ext cx="180754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=−1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4616" y="1412775"/>
                <a:ext cx="1807543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051466" y="1997789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na jednotkové kružnici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-ová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souřadnice je rovna </a:t>
                </a:r>
                <a14:m>
                  <m:oMath xmlns:m="http://schemas.openxmlformats.org/officeDocument/2006/math">
                    <m:r>
                      <a:rPr lang="cs-CZ" sz="220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1466" y="1997789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blipFill rotWithShape="1">
                <a:blip r:embed="rId4"/>
                <a:stretch>
                  <a:fillRect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H="1" flipV="1">
            <a:off x="686370" y="3818638"/>
            <a:ext cx="44754" cy="1539578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41614" y="5380788"/>
            <a:ext cx="3882169" cy="769441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xistuje jediný takový bod – na pomezí II. a III. kvadrantu</a:t>
            </a:r>
            <a:endParaRPr lang="cs-CZ" sz="2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55367" y="2168843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sp>
        <p:nvSpPr>
          <p:cNvPr id="25" name="Ovál 24"/>
          <p:cNvSpPr/>
          <p:nvPr/>
        </p:nvSpPr>
        <p:spPr>
          <a:xfrm>
            <a:off x="677124" y="3649619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764927" y="3710277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276624" y="3717114"/>
            <a:ext cx="1501168" cy="3415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78050" y="3354092"/>
            <a:ext cx="734066" cy="734066"/>
          </a:xfrm>
          <a:prstGeom prst="arc">
            <a:avLst>
              <a:gd name="adj1" fmla="val 10813763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662632" y="3356386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2632" y="3356386"/>
                <a:ext cx="42751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3918387" y="3235638"/>
                <a:ext cx="245194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8387" y="3235638"/>
                <a:ext cx="2451943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3871066" y="2703551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=180°+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1066" y="2703551"/>
                <a:ext cx="3247703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3707904" y="3748550"/>
                <a:ext cx="3821965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748550"/>
                <a:ext cx="3821965" cy="101181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5898193" y="3264654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8193" y="3264654"/>
                <a:ext cx="1158779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8421" t="-9333" b="-3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>
            <a:off x="4211960" y="4809981"/>
            <a:ext cx="2815655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011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4" grpId="0" animBg="1"/>
      <p:bldP spid="24" grpId="1" animBg="1"/>
      <p:bldP spid="32" grpId="0" animBg="1"/>
      <p:bldP spid="32" grpId="1" animBg="1"/>
      <p:bldP spid="25" grpId="0" animBg="1"/>
      <p:bldP spid="53" grpId="0" animBg="1"/>
      <p:bldP spid="55" grpId="0"/>
      <p:bldP spid="63" grpId="0"/>
      <p:bldP spid="65" grpId="0"/>
      <p:bldP spid="67" grpId="0"/>
      <p:bldP spid="6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5)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15984" y="1404000"/>
                <a:ext cx="1519511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984" y="1404000"/>
                <a:ext cx="1519511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405254" y="1943330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sp>
        <p:nvSpPr>
          <p:cNvPr id="25" name="Ovál 24"/>
          <p:cNvSpPr/>
          <p:nvPr/>
        </p:nvSpPr>
        <p:spPr>
          <a:xfrm>
            <a:off x="2763624" y="3430584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94064" y="3430584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180706" y="1936837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na jednotkové kružnici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-</a:t>
                </a:r>
                <a:r>
                  <a:rPr lang="cs-CZ" sz="2200" dirty="0" err="1" smtClean="0">
                    <a:solidFill>
                      <a:schemeClr val="tx1"/>
                    </a:solidFill>
                  </a:rPr>
                  <a:t>ová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souřadnice je rovna </a:t>
                </a:r>
                <a14:m>
                  <m:oMath xmlns:m="http://schemas.openxmlformats.org/officeDocument/2006/math">
                    <m:r>
                      <a:rPr lang="cs-CZ" sz="2200" i="1" smtClean="0">
                        <a:solidFill>
                          <a:schemeClr val="tx1"/>
                        </a:solidFill>
                        <a:latin typeface="Cambria Math"/>
                      </a:rPr>
                      <m:t>0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0706" y="1936837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2919"/>
                  <a:gd name="adj8" fmla="val -10942"/>
                </a:avLst>
              </a:prstGeom>
              <a:blipFill rotWithShape="1">
                <a:blip r:embed="rId4"/>
                <a:stretch>
                  <a:fillRect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H="1" flipV="1">
            <a:off x="2871624" y="3593125"/>
            <a:ext cx="36894" cy="1456004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802065" y="3548415"/>
            <a:ext cx="2106453" cy="1495394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67006" y="5077269"/>
            <a:ext cx="3816000" cy="1152000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xistují dva takové body –  na pomezí  I. a IV. kvadrantu, II. a III. kvadrantu</a:t>
            </a:r>
            <a:endParaRPr lang="cs-CZ" sz="2200" dirty="0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816464" y="3492043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347538" y="3481555"/>
            <a:ext cx="1450518" cy="25799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louk 53"/>
          <p:cNvSpPr/>
          <p:nvPr/>
        </p:nvSpPr>
        <p:spPr>
          <a:xfrm>
            <a:off x="1227185" y="2990980"/>
            <a:ext cx="1032747" cy="1032747"/>
          </a:xfrm>
          <a:prstGeom prst="arc">
            <a:avLst>
              <a:gd name="adj1" fmla="val 10869462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147491" y="3109411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7491" y="3109411"/>
                <a:ext cx="42751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361976" y="3110841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1976" y="3110841"/>
                <a:ext cx="42751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819017" y="3498880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950969" y="2107093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0969" y="2107093"/>
                <a:ext cx="3247703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020087" y="3063244"/>
                <a:ext cx="2307927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0087" y="3063244"/>
                <a:ext cx="2307927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2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732192" y="3049047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192" y="3049047"/>
                <a:ext cx="1158779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7895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5033407" y="4067495"/>
                <a:ext cx="245194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3407" y="4067495"/>
                <a:ext cx="2451943" cy="461665"/>
              </a:xfrm>
              <a:prstGeom prst="rect">
                <a:avLst/>
              </a:prstGeom>
              <a:blipFill rotWithShape="1">
                <a:blip r:embed="rId10"/>
                <a:stretch>
                  <a:fillRect b="-263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5033407" y="3592150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=180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3407" y="3592150"/>
                <a:ext cx="3247703" cy="461665"/>
              </a:xfrm>
              <a:prstGeom prst="rect">
                <a:avLst/>
              </a:prstGeom>
              <a:blipFill rotWithShape="1">
                <a:blip r:embed="rId11"/>
                <a:stretch>
                  <a:fillRect b="-263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117743" y="5723361"/>
                <a:ext cx="2550560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m:rPr>
                                  <m:nor/>
                                </m:rPr>
                                <a:rPr lang="cs-CZ" sz="2400" dirty="0"/>
                                <m:t> 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7743" y="5723361"/>
                <a:ext cx="2550560" cy="101181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7311581" y="4065279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1581" y="4065279"/>
                <a:ext cx="1158779" cy="461665"/>
              </a:xfrm>
              <a:prstGeom prst="rect">
                <a:avLst/>
              </a:prstGeom>
              <a:blipFill rotWithShape="1">
                <a:blip r:embed="rId13"/>
                <a:stretch>
                  <a:fillRect l="-7895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020087" y="2581511"/>
                <a:ext cx="2291495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0087" y="2581511"/>
                <a:ext cx="2291495" cy="461665"/>
              </a:xfrm>
              <a:prstGeom prst="rect">
                <a:avLst/>
              </a:prstGeom>
              <a:blipFill rotWithShape="1">
                <a:blip r:embed="rId14"/>
                <a:stretch>
                  <a:fillRect b="-263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Levá složená závorka 35"/>
          <p:cNvSpPr/>
          <p:nvPr/>
        </p:nvSpPr>
        <p:spPr>
          <a:xfrm>
            <a:off x="4817827" y="4912451"/>
            <a:ext cx="497912" cy="765623"/>
          </a:xfrm>
          <a:prstGeom prst="leftBrac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Čárový popisek 3 (se zvýrazněním) 36"/>
          <p:cNvSpPr/>
          <p:nvPr/>
        </p:nvSpPr>
        <p:spPr>
          <a:xfrm>
            <a:off x="4973727" y="2611694"/>
            <a:ext cx="288032" cy="2046866"/>
          </a:xfrm>
          <a:prstGeom prst="accentCallout3">
            <a:avLst>
              <a:gd name="adj1" fmla="val 47709"/>
              <a:gd name="adj2" fmla="val -21561"/>
              <a:gd name="adj3" fmla="val 48225"/>
              <a:gd name="adj4" fmla="val -347359"/>
              <a:gd name="adj5" fmla="val 126373"/>
              <a:gd name="adj6" fmla="val -338541"/>
              <a:gd name="adj7" fmla="val 126926"/>
              <a:gd name="adj8" fmla="val -87700"/>
            </a:avLst>
          </a:prstGeom>
          <a:noFill/>
          <a:ln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5177423" y="5214640"/>
                <a:ext cx="2307927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7423" y="5214640"/>
                <a:ext cx="2307927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5186675" y="4812976"/>
                <a:ext cx="2307927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∙180°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6675" y="4812976"/>
                <a:ext cx="2307927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6421500" y="5228762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1500" y="5228762"/>
                <a:ext cx="1158779" cy="461665"/>
              </a:xfrm>
              <a:prstGeom prst="rect">
                <a:avLst/>
              </a:prstGeom>
              <a:blipFill rotWithShape="1">
                <a:blip r:embed="rId17"/>
                <a:stretch>
                  <a:fillRect l="-7895" t="-9333" b="-3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>
            <a:off x="5357650" y="6729384"/>
            <a:ext cx="2127700" cy="5792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543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5" grpId="0" animBg="1"/>
      <p:bldP spid="26" grpId="0" animBg="1"/>
      <p:bldP spid="24" grpId="0" animBg="1"/>
      <p:bldP spid="24" grpId="1" animBg="1"/>
      <p:bldP spid="32" grpId="0" animBg="1"/>
      <p:bldP spid="32" grpId="1" animBg="1"/>
      <p:bldP spid="54" grpId="0" animBg="1"/>
      <p:bldP spid="55" grpId="0"/>
      <p:bldP spid="56" grpId="0"/>
      <p:bldP spid="60" grpId="0"/>
      <p:bldP spid="61" grpId="0"/>
      <p:bldP spid="62" grpId="0"/>
      <p:bldP spid="63" grpId="0"/>
      <p:bldP spid="65" grpId="0"/>
      <p:bldP spid="67" grpId="0"/>
      <p:bldP spid="68" grpId="0"/>
      <p:bldP spid="58" grpId="0"/>
      <p:bldP spid="36" grpId="0" animBg="1"/>
      <p:bldP spid="37" grpId="0" animBg="1"/>
      <p:bldP spid="69" grpId="0"/>
      <p:bldP spid="70" grpId="0"/>
      <p:bldP spid="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1)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74549" y="1196752"/>
                <a:ext cx="4169459" cy="461665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B)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i="0" smtClean="0">
                        <a:latin typeface="Cambria Math"/>
                      </a:rPr>
                      <m:t>t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g</m:t>
                    </m:r>
                    <m:r>
                      <a:rPr lang="cs-CZ" sz="2400" b="0" i="1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</a:rPr>
                      <m:t>, 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cotg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</a:rPr>
                      <m:t>, </m:t>
                    </m:r>
                    <m:r>
                      <a:rPr lang="cs-CZ" sz="2400" b="0" i="1" smtClean="0"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ℛ</m:t>
                    </m:r>
                    <m:r>
                      <a:rPr lang="cs-CZ" sz="2400" b="0" i="1" smtClean="0">
                        <a:latin typeface="Cambria Math"/>
                      </a:rPr>
                      <m:t> 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549" y="1196752"/>
                <a:ext cx="4169459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2187" t="-7692" b="-28205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98710" y="1844824"/>
                <a:ext cx="1519511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tg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=1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8710" y="1844824"/>
                <a:ext cx="1519511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7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387341" y="2780928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cxnSp>
        <p:nvCxnSpPr>
          <p:cNvPr id="7" name="Přímá spojnice 6"/>
          <p:cNvCxnSpPr/>
          <p:nvPr/>
        </p:nvCxnSpPr>
        <p:spPr>
          <a:xfrm>
            <a:off x="490270" y="3249560"/>
            <a:ext cx="268669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2748098" y="3203112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779425" y="2528254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4442"/>
                  <a:gd name="adj8" fmla="val -29517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na tečně hodnot 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fce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tangens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-</a:t>
                </a:r>
                <a:r>
                  <a:rPr lang="cs-CZ" sz="2200" dirty="0" err="1" smtClean="0">
                    <a:solidFill>
                      <a:schemeClr val="tx1"/>
                    </a:solidFill>
                  </a:rPr>
                  <a:t>ová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souřadnice je rovna </a:t>
                </a:r>
                <a14:m>
                  <m:oMath xmlns:m="http://schemas.openxmlformats.org/officeDocument/2006/math">
                    <m:r>
                      <a:rPr lang="cs-CZ" sz="2200" i="1" smtClean="0">
                        <a:solidFill>
                          <a:schemeClr val="tx1"/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9425" y="2528254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4442"/>
                  <a:gd name="adj8" fmla="val -29517"/>
                </a:avLst>
              </a:prstGeom>
              <a:blipFill rotWithShape="1">
                <a:blip r:embed="rId5"/>
                <a:stretch>
                  <a:fillRect r="-1818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 flipH="1" flipV="1">
            <a:off x="2866157" y="3313098"/>
            <a:ext cx="1201788" cy="1665661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976156" y="5017869"/>
            <a:ext cx="5624948" cy="1446550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existuje jeden takový bod – jde o průsečík koncového ramena úhlu z I. a</a:t>
            </a:r>
            <a:r>
              <a:rPr lang="cs-CZ" sz="2200" dirty="0"/>
              <a:t> protaženého </a:t>
            </a:r>
            <a:r>
              <a:rPr lang="cs-CZ" sz="2200" dirty="0" smtClean="0"/>
              <a:t>koncového ramena </a:t>
            </a:r>
            <a:r>
              <a:rPr lang="cs-CZ" sz="2200" dirty="0"/>
              <a:t>úhlu ze </a:t>
            </a:r>
            <a:r>
              <a:rPr lang="cs-CZ" sz="2200" dirty="0" smtClean="0"/>
              <a:t>III. kvadrantu    s tečnou hodnot funkce tangens</a:t>
            </a:r>
            <a:endParaRPr lang="cs-CZ" sz="2200" dirty="0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787674" y="4315523"/>
            <a:ext cx="1269533" cy="23210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80143" y="2996952"/>
            <a:ext cx="1277064" cy="1325448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87095" y="3960095"/>
            <a:ext cx="734066" cy="734066"/>
          </a:xfrm>
          <a:prstGeom prst="arc">
            <a:avLst>
              <a:gd name="adj1" fmla="val 18795558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513892" y="4080546"/>
            <a:ext cx="526330" cy="516373"/>
          </a:xfrm>
          <a:prstGeom prst="arc">
            <a:avLst>
              <a:gd name="adj1" fmla="val 8222554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005824" y="3946191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5824" y="3946191"/>
                <a:ext cx="42751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58889" y="4330354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428753" y="2672647"/>
            <a:ext cx="255167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I. (III.)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428753" y="308226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=45°+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∙180°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8753" y="3082266"/>
                <a:ext cx="3247703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444440" y="3430584"/>
                <a:ext cx="2307927" cy="58458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4440" y="3430584"/>
                <a:ext cx="2307927" cy="58458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191824" y="3498430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1824" y="3498430"/>
                <a:ext cx="1158779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214254" y="3979403"/>
                <a:ext cx="3246178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4254" y="3979403"/>
                <a:ext cx="3246178" cy="101181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V="1">
            <a:off x="2802098" y="2449276"/>
            <a:ext cx="0" cy="337399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743536" y="4327128"/>
            <a:ext cx="1036607" cy="1041998"/>
          </a:xfrm>
          <a:prstGeom prst="line">
            <a:avLst/>
          </a:prstGeom>
          <a:ln w="12700">
            <a:solidFill>
              <a:srgbClr val="00B0F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1766575" y="3001680"/>
            <a:ext cx="1277064" cy="1325448"/>
          </a:xfrm>
          <a:prstGeom prst="line">
            <a:avLst/>
          </a:prstGeom>
          <a:ln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>
            <a:off x="4574218" y="2113846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192109" y="1844823"/>
            <a:ext cx="1252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6303086" y="1768006"/>
                <a:ext cx="2223009" cy="6152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3086" y="1768006"/>
                <a:ext cx="2223009" cy="61529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>
            <a:off x="5580112" y="4978759"/>
            <a:ext cx="2520280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58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/>
      <p:bldP spid="26" grpId="0" animBg="1"/>
      <p:bldP spid="24" grpId="0" animBg="1"/>
      <p:bldP spid="24" grpId="1" animBg="1"/>
      <p:bldP spid="32" grpId="0" animBg="1"/>
      <p:bldP spid="32" grpId="1" animBg="1"/>
      <p:bldP spid="53" grpId="0" animBg="1"/>
      <p:bldP spid="54" grpId="0" animBg="1"/>
      <p:bldP spid="55" grpId="0"/>
      <p:bldP spid="59" grpId="0"/>
      <p:bldP spid="60" grpId="0"/>
      <p:bldP spid="61" grpId="0"/>
      <p:bldP spid="62" grpId="0"/>
      <p:bldP spid="67" grpId="0"/>
      <p:bldP spid="77" grpId="0"/>
      <p:bldP spid="7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2)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12372" y="1304621"/>
                <a:ext cx="1793084" cy="67986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cotg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2372" y="1304621"/>
                <a:ext cx="1793084" cy="67986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387341" y="2780928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15291" y="4387601"/>
                <a:ext cx="348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cxnSp>
        <p:nvCxnSpPr>
          <p:cNvPr id="7" name="Přímá spojnice 6"/>
          <p:cNvCxnSpPr/>
          <p:nvPr/>
        </p:nvCxnSpPr>
        <p:spPr>
          <a:xfrm>
            <a:off x="490270" y="3249560"/>
            <a:ext cx="268669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2221099" y="3195560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472725" y="2118662"/>
                <a:ext cx="4203731" cy="1324532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4210"/>
                  <a:gd name="adj6" fmla="val -20500"/>
                  <a:gd name="adj7" fmla="val -19685"/>
                  <a:gd name="adj8" fmla="val -13272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na tečně hodnot 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fce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kotangens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-</a:t>
                </a:r>
                <a:r>
                  <a:rPr lang="cs-CZ" sz="2200" dirty="0" err="1" smtClean="0">
                    <a:solidFill>
                      <a:schemeClr val="tx1"/>
                    </a:solidFill>
                  </a:rPr>
                  <a:t>ová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souřadnice je rovna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00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0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2725" y="2118662"/>
                <a:ext cx="4203731" cy="1324532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4210"/>
                  <a:gd name="adj6" fmla="val -20500"/>
                  <a:gd name="adj7" fmla="val -19685"/>
                  <a:gd name="adj8" fmla="val -13272"/>
                </a:avLst>
              </a:prstGeom>
              <a:blipFill rotWithShape="1">
                <a:blip r:embed="rId4"/>
                <a:stretch>
                  <a:fillRect r="-719" b="-730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 flipH="1" flipV="1">
            <a:off x="2343930" y="3303560"/>
            <a:ext cx="1829503" cy="1721648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725655" y="5017869"/>
            <a:ext cx="5624948" cy="1446550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existuje jeden takový bod – jde o průsečík koncového ramena úhlu z I. a protaženého koncového ramena úhlu ze III. kvadrantu    s tečnou hodnot funkce kotangens</a:t>
            </a:r>
            <a:endParaRPr lang="cs-CZ" sz="2200" dirty="0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787674" y="4315523"/>
            <a:ext cx="1269533" cy="23210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78600" y="2944691"/>
            <a:ext cx="633160" cy="1382439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91040" y="3962068"/>
            <a:ext cx="734066" cy="734066"/>
          </a:xfrm>
          <a:prstGeom prst="arc">
            <a:avLst>
              <a:gd name="adj1" fmla="val 17862843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513892" y="4080546"/>
            <a:ext cx="526330" cy="516373"/>
          </a:xfrm>
          <a:prstGeom prst="arc">
            <a:avLst>
              <a:gd name="adj1" fmla="val 6757662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979609" y="3832014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609" y="3832014"/>
                <a:ext cx="42751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85698" y="4333611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428753" y="2672647"/>
            <a:ext cx="255167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I. (III.)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428753" y="308226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=60°+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∙180°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8753" y="3082266"/>
                <a:ext cx="3247703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444440" y="3430584"/>
                <a:ext cx="2307927" cy="58458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4440" y="3430584"/>
                <a:ext cx="2307927" cy="58458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191824" y="3498430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1824" y="3498430"/>
                <a:ext cx="1158779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214254" y="3979403"/>
                <a:ext cx="3246178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4254" y="3979403"/>
                <a:ext cx="3246178" cy="101181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V="1">
            <a:off x="2267744" y="2514347"/>
            <a:ext cx="0" cy="337399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1115616" y="4327128"/>
            <a:ext cx="671920" cy="1622152"/>
          </a:xfrm>
          <a:prstGeom prst="line">
            <a:avLst/>
          </a:prstGeom>
          <a:ln w="12700">
            <a:solidFill>
              <a:srgbClr val="00B0F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889104" y="4397186"/>
                <a:ext cx="472004" cy="4881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2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104" y="4397186"/>
                <a:ext cx="472004" cy="48814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2267744" y="4243186"/>
            <a:ext cx="0" cy="184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1784660" y="2996951"/>
            <a:ext cx="602965" cy="1318572"/>
          </a:xfrm>
          <a:prstGeom prst="line">
            <a:avLst/>
          </a:prstGeom>
          <a:ln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4932112" y="1644554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5538129" y="1413721"/>
            <a:ext cx="1252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6700252" y="1413721"/>
                <a:ext cx="197186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0252" y="1413721"/>
                <a:ext cx="1971868" cy="4308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>
            <a:off x="5538129" y="4980696"/>
            <a:ext cx="2569606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325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6" grpId="0" animBg="1"/>
      <p:bldP spid="24" grpId="0" animBg="1"/>
      <p:bldP spid="24" grpId="1" animBg="1"/>
      <p:bldP spid="32" grpId="0" animBg="1"/>
      <p:bldP spid="32" grpId="1" animBg="1"/>
      <p:bldP spid="53" grpId="0" animBg="1"/>
      <p:bldP spid="54" grpId="0" animBg="1"/>
      <p:bldP spid="55" grpId="0"/>
      <p:bldP spid="59" grpId="0"/>
      <p:bldP spid="60" grpId="0"/>
      <p:bldP spid="61" grpId="0"/>
      <p:bldP spid="62" grpId="0"/>
      <p:bldP spid="67" grpId="0"/>
      <p:bldP spid="37" grpId="0"/>
      <p:bldP spid="64" grpId="0"/>
      <p:bldP spid="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3)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Řešte v 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:  </a:t>
                </a:r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 t="-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71146" y="926189"/>
                <a:ext cx="2029339" cy="49648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tg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=−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e>
                    </m:rad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146" y="926189"/>
                <a:ext cx="2029339" cy="4964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387341" y="2780928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cxnSp>
        <p:nvCxnSpPr>
          <p:cNvPr id="7" name="Přímá spojnice 6"/>
          <p:cNvCxnSpPr/>
          <p:nvPr/>
        </p:nvCxnSpPr>
        <p:spPr>
          <a:xfrm>
            <a:off x="432577" y="5661248"/>
            <a:ext cx="268669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2748098" y="5607248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3 23"/>
              <p:cNvSpPr/>
              <p:nvPr/>
            </p:nvSpPr>
            <p:spPr>
              <a:xfrm>
                <a:off x="4616358" y="1607304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4442"/>
                  <a:gd name="adj8" fmla="val -29517"/>
                </a:avLst>
              </a:prstGeom>
              <a:noFill/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na tečně hodnot 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fce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tangens hledáme body, jejichž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-</a:t>
                </a:r>
                <a:r>
                  <a:rPr lang="cs-CZ" sz="2200" dirty="0" err="1" smtClean="0">
                    <a:solidFill>
                      <a:schemeClr val="tx1"/>
                    </a:solidFill>
                  </a:rPr>
                  <a:t>ová</a:t>
                </a:r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souřadnice je rovna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ad>
                      <m:radPr>
                        <m:degHide m:val="on"/>
                        <m:ctrlP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e>
                    </m:rad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24" name="Čárový popisek 3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6358" y="1607304"/>
                <a:ext cx="3816424" cy="1349715"/>
              </a:xfrm>
              <a:prstGeom prst="borderCallout3">
                <a:avLst>
                  <a:gd name="adj1" fmla="val 19529"/>
                  <a:gd name="adj2" fmla="val -897"/>
                  <a:gd name="adj3" fmla="val 18750"/>
                  <a:gd name="adj4" fmla="val -16667"/>
                  <a:gd name="adj5" fmla="val 12075"/>
                  <a:gd name="adj6" fmla="val -25732"/>
                  <a:gd name="adj7" fmla="val -14442"/>
                  <a:gd name="adj8" fmla="val -29517"/>
                </a:avLst>
              </a:prstGeom>
              <a:blipFill rotWithShape="1">
                <a:blip r:embed="rId4"/>
                <a:stretch>
                  <a:fillRect r="-1818"/>
                </a:stretch>
              </a:blipFill>
              <a:ln w="19050"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 flipH="1">
            <a:off x="2926406" y="5356094"/>
            <a:ext cx="901171" cy="251154"/>
          </a:xfrm>
          <a:prstGeom prst="straightConnector1">
            <a:avLst/>
          </a:prstGeom>
          <a:ln w="1270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327533" y="3879082"/>
            <a:ext cx="5700300" cy="1446550"/>
          </a:xfrm>
          <a:prstGeom prst="rect">
            <a:avLst/>
          </a:prstGeom>
          <a:noFill/>
          <a:ln w="19050">
            <a:solidFill>
              <a:srgbClr val="990033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existuje jeden takový bod – jde o průsečík protaženého koncového ramena úhlu z II.   a koncového ramena úhlu ze IV. kvadrantu  s tečnou </a:t>
            </a:r>
            <a:r>
              <a:rPr lang="cs-CZ" sz="2200" smtClean="0"/>
              <a:t>hodnot funkce </a:t>
            </a:r>
            <a:r>
              <a:rPr lang="cs-CZ" sz="2200" dirty="0" smtClean="0"/>
              <a:t>tangens</a:t>
            </a:r>
            <a:endParaRPr lang="cs-CZ" sz="2200" dirty="0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787674" y="4315523"/>
            <a:ext cx="1269533" cy="23210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 flipV="1">
            <a:off x="971600" y="3249560"/>
            <a:ext cx="808544" cy="1072841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87095" y="3960095"/>
            <a:ext cx="734066" cy="734066"/>
          </a:xfrm>
          <a:prstGeom prst="arc">
            <a:avLst>
              <a:gd name="adj1" fmla="val 14172770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513892" y="4080546"/>
            <a:ext cx="526330" cy="516373"/>
          </a:xfrm>
          <a:prstGeom prst="arc">
            <a:avLst>
              <a:gd name="adj1" fmla="val 3044042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907403" y="3761525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403" y="3761525"/>
                <a:ext cx="42751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802986" y="4315682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322568" y="3249560"/>
            <a:ext cx="255167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II. (IV.)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408668" y="381949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=120°+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∙180°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8668" y="3819496"/>
                <a:ext cx="3247703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444439" y="4201346"/>
                <a:ext cx="2307927" cy="61465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4439" y="4201346"/>
                <a:ext cx="2307927" cy="61465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308304" y="4254478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4254478"/>
                <a:ext cx="1158779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081499" y="4781441"/>
                <a:ext cx="3246178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1499" y="4781441"/>
                <a:ext cx="3246178" cy="101181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V="1">
            <a:off x="2802098" y="2636912"/>
            <a:ext cx="0" cy="3819352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 flipV="1">
            <a:off x="1780143" y="4327128"/>
            <a:ext cx="1307375" cy="1697131"/>
          </a:xfrm>
          <a:prstGeom prst="line">
            <a:avLst/>
          </a:prstGeom>
          <a:ln w="12700">
            <a:solidFill>
              <a:srgbClr val="00B0F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1766575" y="4327128"/>
            <a:ext cx="1159831" cy="1496146"/>
          </a:xfrm>
          <a:prstGeom prst="line">
            <a:avLst/>
          </a:prstGeom>
          <a:ln>
            <a:solidFill>
              <a:srgbClr val="990033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>
            <a:off x="4935945" y="1181684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551634" y="961007"/>
            <a:ext cx="1252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6598403" y="866781"/>
                <a:ext cx="2223009" cy="6152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8403" y="866781"/>
                <a:ext cx="2223009" cy="61529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 flipH="1">
            <a:off x="1674758" y="5661248"/>
            <a:ext cx="2023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754128" y="5592271"/>
                <a:ext cx="523306" cy="40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4128" y="5592271"/>
                <a:ext cx="523306" cy="401970"/>
              </a:xfrm>
              <a:prstGeom prst="rect">
                <a:avLst/>
              </a:prstGeom>
              <a:blipFill rotWithShape="1">
                <a:blip r:embed="rId11"/>
                <a:stretch>
                  <a:fillRect r="-186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se šipkou 48"/>
          <p:cNvCxnSpPr/>
          <p:nvPr/>
        </p:nvCxnSpPr>
        <p:spPr>
          <a:xfrm>
            <a:off x="4932111" y="1663559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5551634" y="1404177"/>
            <a:ext cx="270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omocná rovnice: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4996599" y="1865842"/>
                <a:ext cx="4518460" cy="49648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tg</m:t>
                        </m:r>
                      </m:fName>
                      <m: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0</m:t>
                            </m:r>
                          </m:sub>
                        </m:sSub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e>
                    </m:rad>
                  </m:oMath>
                </a14:m>
                <a:r>
                  <a:rPr lang="cs-CZ" sz="2400" dirty="0" smtClean="0"/>
                  <a:t>, kde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400" dirty="0" smtClean="0"/>
                  <a:t> I. </a:t>
                </a:r>
                <a:r>
                  <a:rPr lang="cs-CZ" sz="2400" dirty="0" err="1"/>
                  <a:t>k</a:t>
                </a:r>
                <a:r>
                  <a:rPr lang="cs-CZ" sz="2400" dirty="0" err="1" smtClean="0"/>
                  <a:t>v</a:t>
                </a:r>
                <a:r>
                  <a:rPr lang="cs-CZ" sz="2400" dirty="0" smtClean="0"/>
                  <a:t>.</a:t>
                </a:r>
                <a:endParaRPr lang="cs-CZ" sz="24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6599" y="1865842"/>
                <a:ext cx="4518460" cy="496483"/>
              </a:xfrm>
              <a:prstGeom prst="rect">
                <a:avLst/>
              </a:prstGeom>
              <a:blipFill rotWithShape="1">
                <a:blip r:embed="rId12"/>
                <a:stretch>
                  <a:fillRect t="-2439" b="-2682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5338629" y="2362324"/>
                <a:ext cx="2114009" cy="71994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=60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° 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8629" y="2362324"/>
                <a:ext cx="2114009" cy="71994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6" name="Přímá spojnice 55"/>
          <p:cNvCxnSpPr/>
          <p:nvPr/>
        </p:nvCxnSpPr>
        <p:spPr>
          <a:xfrm flipV="1">
            <a:off x="1789200" y="4331896"/>
            <a:ext cx="1298318" cy="6837"/>
          </a:xfrm>
          <a:prstGeom prst="line">
            <a:avLst/>
          </a:prstGeom>
          <a:ln w="127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9200" y="2492896"/>
            <a:ext cx="1181946" cy="180621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blouk 62"/>
          <p:cNvSpPr/>
          <p:nvPr/>
        </p:nvSpPr>
        <p:spPr>
          <a:xfrm>
            <a:off x="1137144" y="3697697"/>
            <a:ext cx="1258861" cy="1258861"/>
          </a:xfrm>
          <a:prstGeom prst="arc">
            <a:avLst>
              <a:gd name="adj1" fmla="val 18157661"/>
              <a:gd name="adj2" fmla="val 0"/>
            </a:avLst>
          </a:prstGeom>
          <a:ln w="12700">
            <a:solidFill>
              <a:srgbClr val="92D05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2318458" y="3828263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8458" y="3828263"/>
                <a:ext cx="427515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5" name="Přímá spojnice 64"/>
          <p:cNvCxnSpPr/>
          <p:nvPr/>
        </p:nvCxnSpPr>
        <p:spPr>
          <a:xfrm>
            <a:off x="5408668" y="5823274"/>
            <a:ext cx="2678736" cy="7061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050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6" grpId="0" animBg="1"/>
      <p:bldP spid="24" grpId="0" animBg="1"/>
      <p:bldP spid="24" grpId="1" animBg="1"/>
      <p:bldP spid="32" grpId="0" animBg="1"/>
      <p:bldP spid="32" grpId="1" animBg="1"/>
      <p:bldP spid="53" grpId="0" animBg="1"/>
      <p:bldP spid="54" grpId="0" animBg="1"/>
      <p:bldP spid="55" grpId="0"/>
      <p:bldP spid="59" grpId="0"/>
      <p:bldP spid="60" grpId="0"/>
      <p:bldP spid="61" grpId="0"/>
      <p:bldP spid="62" grpId="0"/>
      <p:bldP spid="67" grpId="0"/>
      <p:bldP spid="77" grpId="0"/>
      <p:bldP spid="78" grpId="0"/>
      <p:bldP spid="42" grpId="0"/>
      <p:bldP spid="50" grpId="0"/>
      <p:bldP spid="51" grpId="0"/>
      <p:bldP spid="52" grpId="0"/>
      <p:bldP spid="63" grpId="0" animBg="1"/>
      <p:bldP spid="6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490066"/>
          </a:xfrm>
        </p:spPr>
        <p:txBody>
          <a:bodyPr/>
          <a:lstStyle/>
          <a:p>
            <a:pPr algn="l"/>
            <a:r>
              <a:rPr lang="cs-CZ" sz="2800" u="sng" smtClean="0"/>
              <a:t>Jednoduché goniometrické rovnice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26368" y="792951"/>
                <a:ext cx="8291264" cy="536145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Procvičování: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6368" y="792951"/>
                <a:ext cx="8291264" cy="5361459"/>
              </a:xfrm>
              <a:blipFill rotWithShape="1">
                <a:blip r:embed="rId2"/>
                <a:stretch>
                  <a:fillRect l="-1176" t="-795" b="-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29667" y="1650533"/>
                <a:ext cx="19442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=2</m:t>
                          </m:r>
                        </m:e>
                      </m:func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9667" y="1650533"/>
                <a:ext cx="1944216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88894" y="2946932"/>
                <a:ext cx="19442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cotg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=−1</m:t>
                          </m:r>
                        </m:e>
                      </m:func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894" y="2946932"/>
                <a:ext cx="19442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57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22213" y="3970037"/>
                <a:ext cx="1944216" cy="8840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=−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3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2213" y="3970037"/>
                <a:ext cx="1944216" cy="88408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62985" y="5661247"/>
                <a:ext cx="167757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tg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=0</m:t>
                          </m:r>
                        </m:e>
                      </m:func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985" y="5661247"/>
                <a:ext cx="1677579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7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53463"/>
            <a:ext cx="1747418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699792" y="1375457"/>
                <a:ext cx="2680359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i="1" dirty="0" smtClean="0">
                                  <a:latin typeface="Cambria Math"/>
                                </a:rPr>
                              </m:ctrlPr>
                            </m:dPr>
                            <m:e/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1375457"/>
                <a:ext cx="2680359" cy="101181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987824" y="2671856"/>
                <a:ext cx="3246178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3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2671856"/>
                <a:ext cx="3246178" cy="101181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050942" y="3906173"/>
                <a:ext cx="5212140" cy="101181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cs-CZ" sz="2400" i="1" smtClean="0">
                                  <a:latin typeface="Cambria Math"/>
                                </a:rPr>
                                <m:t> 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7</m:t>
                                  </m:r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m:rPr>
                                  <m:nor/>
                                </m:rPr>
                                <a:rPr lang="cs-CZ" sz="2400" dirty="0"/>
                                <m:t> 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0942" y="3906173"/>
                <a:ext cx="5212140" cy="101181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26785" y="5394891"/>
                <a:ext cx="2429789" cy="9943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4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4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6785" y="5394891"/>
                <a:ext cx="2429789" cy="99437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325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10" grpId="0"/>
      <p:bldP spid="11" grpId="0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1700808"/>
            <a:ext cx="6443662" cy="647675"/>
          </a:xfrm>
        </p:spPr>
        <p:txBody>
          <a:bodyPr anchor="b"/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Zdroje, autorská 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800" dirty="0" smtClean="0"/>
              <a:t>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900" dirty="0" smtClean="0"/>
              <a:t>HEJKRLÍK</a:t>
            </a:r>
            <a:r>
              <a:rPr lang="cs-CZ" sz="2900" dirty="0"/>
              <a:t>, Pavel. </a:t>
            </a:r>
            <a:r>
              <a:rPr lang="cs-CZ" sz="2900" i="1" dirty="0"/>
              <a:t>Matematika: sbírka řešených příkladů : rovnice a nerovnice</a:t>
            </a:r>
            <a:r>
              <a:rPr lang="cs-CZ" sz="2900" dirty="0"/>
              <a:t>. 1. vyd. Opava: Nakladatelství SSŠP, 2006, 556 s. ISBN 80-903-8610-5. </a:t>
            </a: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Všechny neocitované kliparty jsou součástí prostředků MS Office.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3500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5413</TotalTime>
  <Words>2597</Words>
  <Application>Microsoft Office PowerPoint</Application>
  <PresentationFormat>Předvádění na obrazovce (4:3)</PresentationFormat>
  <Paragraphs>517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Prezentace matika</vt:lpstr>
      <vt:lpstr>Obchodní akademie, Střední odborná škola  a Jazyková škola s právem státní jazykové zkoušky,  Hradec Králové</vt:lpstr>
      <vt:lpstr>Jednoduché goniometrické rovnice</vt:lpstr>
      <vt:lpstr>Definice funkcí y=sin⁡x, y=cos⁡x, kde x ∈R</vt:lpstr>
      <vt:lpstr>Definice funkcí y=tg⁡x,y=cotg⁡x</vt:lpstr>
      <vt:lpstr>Kvadranty:</vt:lpstr>
      <vt:lpstr>Znaménka hodnot gon. funkcí pro úhly v I. – IV. kvadrantu</vt:lpstr>
      <vt:lpstr>Dopočítávání velikostí úhlů ve II. – IV. kv. pomocí úhlu z I. kv.:</vt:lpstr>
      <vt:lpstr>Obor hodnot: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Zdroje, 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573</cp:revision>
  <dcterms:created xsi:type="dcterms:W3CDTF">2012-11-30T22:17:21Z</dcterms:created>
  <dcterms:modified xsi:type="dcterms:W3CDTF">2013-10-03T12:30:52Z</dcterms:modified>
</cp:coreProperties>
</file>