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76" r:id="rId3"/>
    <p:sldId id="269" r:id="rId4"/>
    <p:sldId id="278" r:id="rId5"/>
    <p:sldId id="281" r:id="rId6"/>
    <p:sldId id="285" r:id="rId7"/>
    <p:sldId id="282" r:id="rId8"/>
    <p:sldId id="286" r:id="rId9"/>
    <p:sldId id="287" r:id="rId10"/>
    <p:sldId id="277" r:id="rId11"/>
    <p:sldId id="288" r:id="rId12"/>
    <p:sldId id="289" r:id="rId13"/>
    <p:sldId id="290" r:id="rId14"/>
    <p:sldId id="291" r:id="rId15"/>
    <p:sldId id="292" r:id="rId16"/>
    <p:sldId id="293" r:id="rId17"/>
    <p:sldId id="283" r:id="rId18"/>
    <p:sldId id="294" r:id="rId19"/>
    <p:sldId id="284" r:id="rId20"/>
    <p:sldId id="257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6" autoAdjust="0"/>
    <p:restoredTop sz="86835" autoAdjust="0"/>
  </p:normalViewPr>
  <p:slideViewPr>
    <p:cSldViewPr>
      <p:cViewPr>
        <p:scale>
          <a:sx n="89" d="100"/>
          <a:sy n="89" d="100"/>
        </p:scale>
        <p:origin x="-72" y="1698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pPr/>
              <a:t>30.10.2013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26" Type="http://schemas.openxmlformats.org/officeDocument/2006/relationships/image" Target="../media/image42.png"/><Relationship Id="rId3" Type="http://schemas.openxmlformats.org/officeDocument/2006/relationships/image" Target="../media/image19.png"/><Relationship Id="rId21" Type="http://schemas.openxmlformats.org/officeDocument/2006/relationships/image" Target="../media/image37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5" Type="http://schemas.openxmlformats.org/officeDocument/2006/relationships/image" Target="../media/image41.png"/><Relationship Id="rId2" Type="http://schemas.openxmlformats.org/officeDocument/2006/relationships/image" Target="../media/image18.png"/><Relationship Id="rId16" Type="http://schemas.openxmlformats.org/officeDocument/2006/relationships/image" Target="../media/image32.png"/><Relationship Id="rId20" Type="http://schemas.openxmlformats.org/officeDocument/2006/relationships/image" Target="../media/image36.png"/><Relationship Id="rId29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24" Type="http://schemas.openxmlformats.org/officeDocument/2006/relationships/image" Target="../media/image40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23" Type="http://schemas.openxmlformats.org/officeDocument/2006/relationships/image" Target="../media/image39.png"/><Relationship Id="rId28" Type="http://schemas.openxmlformats.org/officeDocument/2006/relationships/image" Target="../media/image44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Relationship Id="rId22" Type="http://schemas.openxmlformats.org/officeDocument/2006/relationships/image" Target="../media/image38.png"/><Relationship Id="rId27" Type="http://schemas.openxmlformats.org/officeDocument/2006/relationships/image" Target="../media/image4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62.png"/><Relationship Id="rId26" Type="http://schemas.openxmlformats.org/officeDocument/2006/relationships/image" Target="../media/image70.png"/><Relationship Id="rId3" Type="http://schemas.openxmlformats.org/officeDocument/2006/relationships/image" Target="../media/image47.png"/><Relationship Id="rId21" Type="http://schemas.openxmlformats.org/officeDocument/2006/relationships/image" Target="../media/image65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61.png"/><Relationship Id="rId25" Type="http://schemas.openxmlformats.org/officeDocument/2006/relationships/image" Target="../media/image69.png"/><Relationship Id="rId2" Type="http://schemas.openxmlformats.org/officeDocument/2006/relationships/image" Target="../media/image46.png"/><Relationship Id="rId16" Type="http://schemas.openxmlformats.org/officeDocument/2006/relationships/image" Target="../media/image60.png"/><Relationship Id="rId20" Type="http://schemas.openxmlformats.org/officeDocument/2006/relationships/image" Target="../media/image64.png"/><Relationship Id="rId29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24" Type="http://schemas.openxmlformats.org/officeDocument/2006/relationships/image" Target="../media/image68.png"/><Relationship Id="rId5" Type="http://schemas.openxmlformats.org/officeDocument/2006/relationships/image" Target="../media/image49.png"/><Relationship Id="rId15" Type="http://schemas.openxmlformats.org/officeDocument/2006/relationships/image" Target="../media/image59.png"/><Relationship Id="rId23" Type="http://schemas.openxmlformats.org/officeDocument/2006/relationships/image" Target="../media/image67.png"/><Relationship Id="rId28" Type="http://schemas.openxmlformats.org/officeDocument/2006/relationships/image" Target="../media/image72.png"/><Relationship Id="rId10" Type="http://schemas.openxmlformats.org/officeDocument/2006/relationships/image" Target="../media/image54.png"/><Relationship Id="rId19" Type="http://schemas.openxmlformats.org/officeDocument/2006/relationships/image" Target="../media/image63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Relationship Id="rId22" Type="http://schemas.openxmlformats.org/officeDocument/2006/relationships/image" Target="../media/image66.png"/><Relationship Id="rId27" Type="http://schemas.openxmlformats.org/officeDocument/2006/relationships/image" Target="../media/image71.png"/><Relationship Id="rId30" Type="http://schemas.openxmlformats.org/officeDocument/2006/relationships/image" Target="../media/image7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18" Type="http://schemas.openxmlformats.org/officeDocument/2006/relationships/image" Target="../media/image91.png"/><Relationship Id="rId3" Type="http://schemas.openxmlformats.org/officeDocument/2006/relationships/image" Target="../media/image76.png"/><Relationship Id="rId21" Type="http://schemas.openxmlformats.org/officeDocument/2006/relationships/image" Target="../media/image94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17" Type="http://schemas.openxmlformats.org/officeDocument/2006/relationships/image" Target="../media/image90.png"/><Relationship Id="rId2" Type="http://schemas.openxmlformats.org/officeDocument/2006/relationships/image" Target="../media/image75.png"/><Relationship Id="rId16" Type="http://schemas.openxmlformats.org/officeDocument/2006/relationships/image" Target="../media/image89.png"/><Relationship Id="rId20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19" Type="http://schemas.openxmlformats.org/officeDocument/2006/relationships/image" Target="../media/image92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105.png"/><Relationship Id="rId18" Type="http://schemas.openxmlformats.org/officeDocument/2006/relationships/image" Target="../media/image108.png"/><Relationship Id="rId3" Type="http://schemas.openxmlformats.org/officeDocument/2006/relationships/image" Target="../media/image97.png"/><Relationship Id="rId21" Type="http://schemas.openxmlformats.org/officeDocument/2006/relationships/image" Target="../media/image111.png"/><Relationship Id="rId7" Type="http://schemas.openxmlformats.org/officeDocument/2006/relationships/image" Target="../media/image101.png"/><Relationship Id="rId12" Type="http://schemas.openxmlformats.org/officeDocument/2006/relationships/slide" Target="slide8.xml"/><Relationship Id="rId17" Type="http://schemas.openxmlformats.org/officeDocument/2006/relationships/image" Target="../media/image107.png"/><Relationship Id="rId2" Type="http://schemas.openxmlformats.org/officeDocument/2006/relationships/image" Target="../media/image96.png"/><Relationship Id="rId16" Type="http://schemas.openxmlformats.org/officeDocument/2006/relationships/image" Target="../media/image106.png"/><Relationship Id="rId20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11" Type="http://schemas.openxmlformats.org/officeDocument/2006/relationships/slide" Target="slide8.xml"/><Relationship Id="rId5" Type="http://schemas.openxmlformats.org/officeDocument/2006/relationships/image" Target="../media/image99.png"/><Relationship Id="rId15" Type="http://schemas.openxmlformats.org/officeDocument/2006/relationships/slide" Target="slide17.xml"/><Relationship Id="rId10" Type="http://schemas.openxmlformats.org/officeDocument/2006/relationships/image" Target="../media/image104.png"/><Relationship Id="rId19" Type="http://schemas.openxmlformats.org/officeDocument/2006/relationships/image" Target="../media/image109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113.png"/><Relationship Id="rId7" Type="http://schemas.openxmlformats.org/officeDocument/2006/relationships/image" Target="../media/image117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image" Target="../media/image1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3" Type="http://schemas.openxmlformats.org/officeDocument/2006/relationships/image" Target="../media/image119.png"/><Relationship Id="rId7" Type="http://schemas.openxmlformats.org/officeDocument/2006/relationships/image" Target="../media/image122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png"/><Relationship Id="rId5" Type="http://schemas.openxmlformats.org/officeDocument/2006/relationships/image" Target="../media/image121.png"/><Relationship Id="rId4" Type="http://schemas.openxmlformats.org/officeDocument/2006/relationships/image" Target="../media/image120.png"/><Relationship Id="rId9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slide" Target="slide8.xml"/><Relationship Id="rId18" Type="http://schemas.openxmlformats.org/officeDocument/2006/relationships/image" Target="../media/image136.png"/><Relationship Id="rId3" Type="http://schemas.openxmlformats.org/officeDocument/2006/relationships/image" Target="../media/image125.png"/><Relationship Id="rId21" Type="http://schemas.openxmlformats.org/officeDocument/2006/relationships/image" Target="../media/image139.png"/><Relationship Id="rId7" Type="http://schemas.openxmlformats.org/officeDocument/2006/relationships/image" Target="../media/image129.png"/><Relationship Id="rId12" Type="http://schemas.openxmlformats.org/officeDocument/2006/relationships/slide" Target="slide11.xml"/><Relationship Id="rId17" Type="http://schemas.openxmlformats.org/officeDocument/2006/relationships/image" Target="../media/image135.png"/><Relationship Id="rId2" Type="http://schemas.openxmlformats.org/officeDocument/2006/relationships/image" Target="../media/image124.png"/><Relationship Id="rId16" Type="http://schemas.openxmlformats.org/officeDocument/2006/relationships/slide" Target="slide12.xml"/><Relationship Id="rId20" Type="http://schemas.openxmlformats.org/officeDocument/2006/relationships/image" Target="../media/image1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5" Type="http://schemas.openxmlformats.org/officeDocument/2006/relationships/image" Target="../media/image127.png"/><Relationship Id="rId15" Type="http://schemas.openxmlformats.org/officeDocument/2006/relationships/slide" Target="slide12.xml"/><Relationship Id="rId10" Type="http://schemas.openxmlformats.org/officeDocument/2006/relationships/image" Target="../media/image132.png"/><Relationship Id="rId19" Type="http://schemas.openxmlformats.org/officeDocument/2006/relationships/image" Target="../media/image137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Relationship Id="rId14" Type="http://schemas.openxmlformats.org/officeDocument/2006/relationships/image" Target="../media/image134.png"/><Relationship Id="rId22" Type="http://schemas.openxmlformats.org/officeDocument/2006/relationships/image" Target="../media/image14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0.png"/><Relationship Id="rId7" Type="http://schemas.openxmlformats.org/officeDocument/2006/relationships/image" Target="../media/image1110.png"/><Relationship Id="rId1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0.png"/><Relationship Id="rId11" Type="http://schemas.openxmlformats.org/officeDocument/2006/relationships/image" Target="../media/image141.png"/><Relationship Id="rId10" Type="http://schemas.openxmlformats.org/officeDocument/2006/relationships/image" Target="../media/image1391.png"/><Relationship Id="rId9" Type="http://schemas.openxmlformats.org/officeDocument/2006/relationships/image" Target="../media/image140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13" Type="http://schemas.openxmlformats.org/officeDocument/2006/relationships/image" Target="../media/image153.png"/><Relationship Id="rId3" Type="http://schemas.openxmlformats.org/officeDocument/2006/relationships/image" Target="../media/image143.png"/><Relationship Id="rId7" Type="http://schemas.openxmlformats.org/officeDocument/2006/relationships/image" Target="../media/image147.png"/><Relationship Id="rId12" Type="http://schemas.openxmlformats.org/officeDocument/2006/relationships/image" Target="../media/image152.png"/><Relationship Id="rId2" Type="http://schemas.openxmlformats.org/officeDocument/2006/relationships/image" Target="../media/image142.png"/><Relationship Id="rId16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6.png"/><Relationship Id="rId11" Type="http://schemas.openxmlformats.org/officeDocument/2006/relationships/image" Target="../media/image151.png"/><Relationship Id="rId5" Type="http://schemas.openxmlformats.org/officeDocument/2006/relationships/image" Target="../media/image145.png"/><Relationship Id="rId15" Type="http://schemas.openxmlformats.org/officeDocument/2006/relationships/image" Target="../media/image155.png"/><Relationship Id="rId10" Type="http://schemas.openxmlformats.org/officeDocument/2006/relationships/image" Target="../media/image150.png"/><Relationship Id="rId4" Type="http://schemas.openxmlformats.org/officeDocument/2006/relationships/image" Target="../media/image144.png"/><Relationship Id="rId9" Type="http://schemas.openxmlformats.org/officeDocument/2006/relationships/image" Target="../media/image149.png"/><Relationship Id="rId14" Type="http://schemas.openxmlformats.org/officeDocument/2006/relationships/image" Target="../media/image15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png"/><Relationship Id="rId13" Type="http://schemas.openxmlformats.org/officeDocument/2006/relationships/image" Target="../media/image168.png"/><Relationship Id="rId18" Type="http://schemas.openxmlformats.org/officeDocument/2006/relationships/image" Target="../media/image173.png"/><Relationship Id="rId3" Type="http://schemas.openxmlformats.org/officeDocument/2006/relationships/image" Target="../media/image158.png"/><Relationship Id="rId21" Type="http://schemas.openxmlformats.org/officeDocument/2006/relationships/image" Target="../media/image176.png"/><Relationship Id="rId7" Type="http://schemas.openxmlformats.org/officeDocument/2006/relationships/image" Target="../media/image162.png"/><Relationship Id="rId12" Type="http://schemas.openxmlformats.org/officeDocument/2006/relationships/image" Target="../media/image167.png"/><Relationship Id="rId17" Type="http://schemas.openxmlformats.org/officeDocument/2006/relationships/image" Target="../media/image172.png"/><Relationship Id="rId2" Type="http://schemas.openxmlformats.org/officeDocument/2006/relationships/image" Target="../media/image157.png"/><Relationship Id="rId16" Type="http://schemas.openxmlformats.org/officeDocument/2006/relationships/image" Target="../media/image171.png"/><Relationship Id="rId20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1.png"/><Relationship Id="rId11" Type="http://schemas.openxmlformats.org/officeDocument/2006/relationships/image" Target="../media/image166.png"/><Relationship Id="rId5" Type="http://schemas.openxmlformats.org/officeDocument/2006/relationships/image" Target="../media/image160.png"/><Relationship Id="rId15" Type="http://schemas.openxmlformats.org/officeDocument/2006/relationships/image" Target="../media/image170.png"/><Relationship Id="rId23" Type="http://schemas.openxmlformats.org/officeDocument/2006/relationships/image" Target="../media/image178.png"/><Relationship Id="rId10" Type="http://schemas.openxmlformats.org/officeDocument/2006/relationships/image" Target="../media/image165.png"/><Relationship Id="rId19" Type="http://schemas.openxmlformats.org/officeDocument/2006/relationships/image" Target="../media/image174.png"/><Relationship Id="rId4" Type="http://schemas.openxmlformats.org/officeDocument/2006/relationships/image" Target="../media/image159.png"/><Relationship Id="rId9" Type="http://schemas.openxmlformats.org/officeDocument/2006/relationships/image" Target="../media/image164.png"/><Relationship Id="rId14" Type="http://schemas.openxmlformats.org/officeDocument/2006/relationships/image" Target="../media/image169.png"/><Relationship Id="rId22" Type="http://schemas.openxmlformats.org/officeDocument/2006/relationships/image" Target="../media/image17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186.png"/><Relationship Id="rId18" Type="http://schemas.openxmlformats.org/officeDocument/2006/relationships/image" Target="../media/image191.png"/><Relationship Id="rId3" Type="http://schemas.openxmlformats.org/officeDocument/2006/relationships/image" Target="../media/image180.png"/><Relationship Id="rId21" Type="http://schemas.openxmlformats.org/officeDocument/2006/relationships/slide" Target="slide16.xml"/><Relationship Id="rId7" Type="http://schemas.openxmlformats.org/officeDocument/2006/relationships/image" Target="../media/image184.png"/><Relationship Id="rId12" Type="http://schemas.openxmlformats.org/officeDocument/2006/relationships/slide" Target="slide18.xml"/><Relationship Id="rId17" Type="http://schemas.openxmlformats.org/officeDocument/2006/relationships/image" Target="../media/image190.png"/><Relationship Id="rId2" Type="http://schemas.openxmlformats.org/officeDocument/2006/relationships/image" Target="../media/image179.png"/><Relationship Id="rId16" Type="http://schemas.openxmlformats.org/officeDocument/2006/relationships/image" Target="../media/image189.png"/><Relationship Id="rId20" Type="http://schemas.openxmlformats.org/officeDocument/2006/relationships/image" Target="../media/image1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3.png"/><Relationship Id="rId11" Type="http://schemas.openxmlformats.org/officeDocument/2006/relationships/slide" Target="slide18.xml"/><Relationship Id="rId5" Type="http://schemas.openxmlformats.org/officeDocument/2006/relationships/image" Target="../media/image182.png"/><Relationship Id="rId15" Type="http://schemas.openxmlformats.org/officeDocument/2006/relationships/image" Target="../media/image188.png"/><Relationship Id="rId23" Type="http://schemas.openxmlformats.org/officeDocument/2006/relationships/image" Target="../media/image195.png"/><Relationship Id="rId10" Type="http://schemas.openxmlformats.org/officeDocument/2006/relationships/image" Target="../media/image185.png"/><Relationship Id="rId19" Type="http://schemas.openxmlformats.org/officeDocument/2006/relationships/image" Target="../media/image192.png"/><Relationship Id="rId4" Type="http://schemas.openxmlformats.org/officeDocument/2006/relationships/image" Target="../media/image181.png"/><Relationship Id="rId9" Type="http://schemas.openxmlformats.org/officeDocument/2006/relationships/slide" Target="slide17.xml"/><Relationship Id="rId14" Type="http://schemas.openxmlformats.org/officeDocument/2006/relationships/image" Target="../media/image187.png"/><Relationship Id="rId22" Type="http://schemas.openxmlformats.org/officeDocument/2006/relationships/image" Target="../media/image19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13" Type="http://schemas.openxmlformats.org/officeDocument/2006/relationships/image" Target="../media/image207.png"/><Relationship Id="rId3" Type="http://schemas.openxmlformats.org/officeDocument/2006/relationships/image" Target="../media/image197.png"/><Relationship Id="rId7" Type="http://schemas.openxmlformats.org/officeDocument/2006/relationships/image" Target="../media/image201.png"/><Relationship Id="rId12" Type="http://schemas.openxmlformats.org/officeDocument/2006/relationships/image" Target="../media/image206.png"/><Relationship Id="rId2" Type="http://schemas.openxmlformats.org/officeDocument/2006/relationships/image" Target="../media/image196.png"/><Relationship Id="rId16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0.png"/><Relationship Id="rId11" Type="http://schemas.openxmlformats.org/officeDocument/2006/relationships/image" Target="../media/image205.png"/><Relationship Id="rId5" Type="http://schemas.openxmlformats.org/officeDocument/2006/relationships/image" Target="../media/image199.png"/><Relationship Id="rId15" Type="http://schemas.openxmlformats.org/officeDocument/2006/relationships/image" Target="../media/image209.png"/><Relationship Id="rId10" Type="http://schemas.openxmlformats.org/officeDocument/2006/relationships/image" Target="../media/image204.png"/><Relationship Id="rId4" Type="http://schemas.openxmlformats.org/officeDocument/2006/relationships/image" Target="../media/image198.png"/><Relationship Id="rId9" Type="http://schemas.openxmlformats.org/officeDocument/2006/relationships/image" Target="../media/image203.png"/><Relationship Id="rId14" Type="http://schemas.openxmlformats.org/officeDocument/2006/relationships/image" Target="../media/image20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0.png"/><Relationship Id="rId13" Type="http://schemas.openxmlformats.org/officeDocument/2006/relationships/image" Target="../media/image1970.png"/><Relationship Id="rId7" Type="http://schemas.openxmlformats.org/officeDocument/2006/relationships/image" Target="../media/image1920.png"/><Relationship Id="rId12" Type="http://schemas.openxmlformats.org/officeDocument/2006/relationships/image" Target="../media/image1960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10.png"/><Relationship Id="rId11" Type="http://schemas.openxmlformats.org/officeDocument/2006/relationships/image" Target="../media/image211.png"/><Relationship Id="rId5" Type="http://schemas.openxmlformats.org/officeDocument/2006/relationships/image" Target="../media/image1891.png"/><Relationship Id="rId15" Type="http://schemas.openxmlformats.org/officeDocument/2006/relationships/slide" Target="slide15.xml"/><Relationship Id="rId10" Type="http://schemas.openxmlformats.org/officeDocument/2006/relationships/image" Target="../media/image1890.png"/><Relationship Id="rId14" Type="http://schemas.openxmlformats.org/officeDocument/2006/relationships/image" Target="../media/image198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png"/><Relationship Id="rId3" Type="http://schemas.openxmlformats.org/officeDocument/2006/relationships/image" Target="../media/image213.png"/><Relationship Id="rId7" Type="http://schemas.openxmlformats.org/officeDocument/2006/relationships/image" Target="../media/image217.png"/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6.png"/><Relationship Id="rId5" Type="http://schemas.openxmlformats.org/officeDocument/2006/relationships/image" Target="../media/image215.png"/><Relationship Id="rId4" Type="http://schemas.openxmlformats.org/officeDocument/2006/relationships/image" Target="../media/image214.png"/><Relationship Id="rId9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5.png"/><Relationship Id="rId3" Type="http://schemas.openxmlformats.org/officeDocument/2006/relationships/image" Target="../media/image220.png"/><Relationship Id="rId7" Type="http://schemas.openxmlformats.org/officeDocument/2006/relationships/image" Target="../media/image224.png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3.png"/><Relationship Id="rId5" Type="http://schemas.openxmlformats.org/officeDocument/2006/relationships/image" Target="../media/image222.png"/><Relationship Id="rId4" Type="http://schemas.openxmlformats.org/officeDocument/2006/relationships/image" Target="../media/image221.png"/><Relationship Id="rId9" Type="http://schemas.openxmlformats.org/officeDocument/2006/relationships/image" Target="../media/image139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878896"/>
              </p:ext>
            </p:extLst>
          </p:nvPr>
        </p:nvGraphicFramePr>
        <p:xfrm>
          <a:off x="287337" y="2708920"/>
          <a:ext cx="8569325" cy="3711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VY_32_INOVACE_1_ROVNICE_18</a:t>
                      </a:r>
                    </a:p>
                    <a:p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Jednoduché</a:t>
                      </a:r>
                      <a:r>
                        <a:rPr lang="cs-CZ" sz="1800" b="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goniometrické rovnice II.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Rovnice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 3. 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říjen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Řešení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jednoduchých goniometrických rovnic pomocí jednotkové kružnice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případně k opakování učiva. Prezentace je určena jako podklad pro výklad v hodině,</a:t>
                      </a:r>
                    </a:p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ale i k samostudiu formou e-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learningu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490066"/>
          </a:xfrm>
        </p:spPr>
        <p:txBody>
          <a:bodyPr/>
          <a:lstStyle/>
          <a:p>
            <a:pPr algn="l"/>
            <a:r>
              <a:rPr lang="cs-CZ" sz="2800" u="sng" dirty="0" smtClean="0"/>
              <a:t>Jednoduché goniometrické rovnice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26368" y="792951"/>
                <a:ext cx="8327882" cy="5966059"/>
              </a:xfrm>
              <a:ln>
                <a:noFill/>
              </a:ln>
            </p:spPr>
            <p:txBody>
              <a:bodyPr/>
              <a:lstStyle/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Všechny typy goniometrických rovnic s neznámou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převádíme ekvivalentními úpravami na řešení základních goniometrických rovnic: 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sin</m:t>
                        </m:r>
                      </m:fName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</m:func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, </m:t>
                    </m:r>
                    <m:func>
                      <m:func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cos</m:t>
                        </m:r>
                      </m:fName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=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𝑎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, 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𝑡𝑔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 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=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𝑎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, 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𝑐𝑜𝑡𝑔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 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=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𝑎</m:t>
                        </m:r>
                      </m:e>
                    </m:func>
                  </m:oMath>
                </a14:m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, kde</a:t>
                </a:r>
                <a14:m>
                  <m:oMath xmlns:m="http://schemas.openxmlformats.org/officeDocument/2006/math">
                    <m:r>
                      <a:rPr lang="cs-CZ" sz="2400">
                        <a:solidFill>
                          <a:srgbClr val="990033"/>
                        </a:solidFill>
                        <a:latin typeface="Cambria Math"/>
                      </a:rPr>
                      <m:t> 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</a:rPr>
                      <m:t> 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</a:rPr>
                      <m:t>𝑎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</a:rPr>
                      <m:t> ∈ 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endParaRPr lang="cs-CZ" sz="2400" dirty="0">
                  <a:solidFill>
                    <a:srgbClr val="990033"/>
                  </a:solidFill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II. Goniometrické rovnice řešené substitucí argumentu</a:t>
                </a:r>
                <a:endParaRPr lang="cs-CZ" sz="2400" b="1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>
                    <a:latin typeface="Arial" pitchFamily="34" charset="0"/>
                    <a:cs typeface="Arial" pitchFamily="34" charset="0"/>
                  </a:rPr>
                  <a:t>Př. 1)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Řešte v 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/>
                  <a:t>: </a:t>
                </a:r>
              </a:p>
              <a:p>
                <a:pPr marL="0" indent="0">
                  <a:buNone/>
                </a:pPr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i="1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6368" y="792951"/>
                <a:ext cx="8327882" cy="5966059"/>
              </a:xfrm>
              <a:blipFill rotWithShape="1">
                <a:blip r:embed="rId2"/>
                <a:stretch>
                  <a:fillRect l="-1171" t="-715" r="-8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017790" y="2823800"/>
                <a:ext cx="180754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7790" y="2823800"/>
                <a:ext cx="1807543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se šipkou 21"/>
          <p:cNvCxnSpPr/>
          <p:nvPr/>
        </p:nvCxnSpPr>
        <p:spPr>
          <a:xfrm>
            <a:off x="4706096" y="3054632"/>
            <a:ext cx="72008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5548272" y="2837155"/>
                <a:ext cx="2833902" cy="461665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substituce: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3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i="1">
                        <a:latin typeface="Cambria Math"/>
                      </a:rPr>
                      <m:t>𝑦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8272" y="2837155"/>
                <a:ext cx="2833902" cy="461665"/>
              </a:xfrm>
              <a:prstGeom prst="rect">
                <a:avLst/>
              </a:prstGeom>
              <a:blipFill rotWithShape="1">
                <a:blip r:embed="rId4"/>
                <a:stretch>
                  <a:fillRect t="-7692" b="-28205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/>
          <p:cNvCxnSpPr/>
          <p:nvPr/>
        </p:nvCxnSpPr>
        <p:spPr>
          <a:xfrm>
            <a:off x="5834780" y="4294474"/>
            <a:ext cx="490065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190719" y="3198165"/>
                <a:ext cx="180754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𝑦</m:t>
                        </m:r>
                      </m:e>
                    </m:func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0719" y="3198165"/>
                <a:ext cx="1807543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Čárový popisek 2 26"/>
              <p:cNvSpPr/>
              <p:nvPr/>
            </p:nvSpPr>
            <p:spPr>
              <a:xfrm>
                <a:off x="4847996" y="3349933"/>
                <a:ext cx="3534178" cy="1071670"/>
              </a:xfrm>
              <a:prstGeom prst="borderCallout2">
                <a:avLst>
                  <a:gd name="adj1" fmla="val 75519"/>
                  <a:gd name="adj2" fmla="val -2085"/>
                  <a:gd name="adj3" fmla="val 87173"/>
                  <a:gd name="adj4" fmla="val -12513"/>
                  <a:gd name="adj5" fmla="val 37515"/>
                  <a:gd name="adj6" fmla="val -26013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ešíme základní goniometrickou rovnici s neznámou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𝑦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Čárový popisek 2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7996" y="3349933"/>
                <a:ext cx="3534178" cy="1071670"/>
              </a:xfrm>
              <a:prstGeom prst="borderCallout2">
                <a:avLst>
                  <a:gd name="adj1" fmla="val 75519"/>
                  <a:gd name="adj2" fmla="val -2085"/>
                  <a:gd name="adj3" fmla="val 87173"/>
                  <a:gd name="adj4" fmla="val -12513"/>
                  <a:gd name="adj5" fmla="val 37515"/>
                  <a:gd name="adj6" fmla="val -26013"/>
                </a:avLst>
              </a:prstGeom>
              <a:blipFill rotWithShape="1">
                <a:blip r:embed="rId6"/>
                <a:stretch>
                  <a:fillRect t="-8380" r="-2815" b="-16760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Skupina 27"/>
          <p:cNvGrpSpPr/>
          <p:nvPr/>
        </p:nvGrpSpPr>
        <p:grpSpPr>
          <a:xfrm>
            <a:off x="132712" y="3309357"/>
            <a:ext cx="2779433" cy="2953039"/>
            <a:chOff x="611560" y="3437581"/>
            <a:chExt cx="2779433" cy="2953039"/>
          </a:xfrm>
        </p:grpSpPr>
        <p:cxnSp>
          <p:nvCxnSpPr>
            <p:cNvPr id="29" name="Přímá spojnice se šipkou 28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Skupina 30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32" name="Ovál 31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TextovéPole 32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34" name="TextovéPole 33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36" name="TextovéPole 35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37" name="TextovéPole 36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39" name="TextovéPole 38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2950788" y="3601979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=90°+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∙180°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0788" y="3601979"/>
                <a:ext cx="3247703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184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2894310" y="3951918"/>
                <a:ext cx="2307927" cy="7199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4310" y="3951918"/>
                <a:ext cx="2307927" cy="71994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4838653" y="4081055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8653" y="4081055"/>
                <a:ext cx="1158779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8421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Čárový popisek 2 42"/>
          <p:cNvSpPr/>
          <p:nvPr/>
        </p:nvSpPr>
        <p:spPr>
          <a:xfrm>
            <a:off x="6318143" y="3821374"/>
            <a:ext cx="2223570" cy="946200"/>
          </a:xfrm>
          <a:prstGeom prst="borderCallout2">
            <a:avLst>
              <a:gd name="adj1" fmla="val -6848"/>
              <a:gd name="adj2" fmla="val 27799"/>
              <a:gd name="adj3" fmla="val -22808"/>
              <a:gd name="adj4" fmla="val 53402"/>
              <a:gd name="adj5" fmla="val -52749"/>
              <a:gd name="adj6" fmla="val 42577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racíme se zpět k substituci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Volný tvar 43"/>
          <p:cNvSpPr/>
          <p:nvPr/>
        </p:nvSpPr>
        <p:spPr>
          <a:xfrm>
            <a:off x="5997432" y="3014875"/>
            <a:ext cx="2756818" cy="1982389"/>
          </a:xfrm>
          <a:custGeom>
            <a:avLst/>
            <a:gdLst>
              <a:gd name="connsiteX0" fmla="*/ 2699132 w 2919470"/>
              <a:gd name="connsiteY0" fmla="*/ 0 h 2996588"/>
              <a:gd name="connsiteX1" fmla="*/ 2919470 w 2919470"/>
              <a:gd name="connsiteY1" fmla="*/ 0 h 2996588"/>
              <a:gd name="connsiteX2" fmla="*/ 2875402 w 2919470"/>
              <a:gd name="connsiteY2" fmla="*/ 2963538 h 2996588"/>
              <a:gd name="connsiteX3" fmla="*/ 0 w 2919470"/>
              <a:gd name="connsiteY3" fmla="*/ 2996588 h 2996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9470" h="2996588">
                <a:moveTo>
                  <a:pt x="2699132" y="0"/>
                </a:moveTo>
                <a:lnTo>
                  <a:pt x="2919470" y="0"/>
                </a:lnTo>
                <a:lnTo>
                  <a:pt x="2875402" y="2963538"/>
                </a:lnTo>
                <a:lnTo>
                  <a:pt x="0" y="2996588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2912145" y="4578139"/>
                <a:ext cx="2307927" cy="7199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3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2145" y="4578139"/>
                <a:ext cx="2307927" cy="719941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5330046" y="4708286"/>
                <a:ext cx="7541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:3</m:t>
                          </m:r>
                        </m:e>
                      </m:d>
                    </m:oMath>
                  </m:oMathPara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0046" y="4708286"/>
                <a:ext cx="754171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50806" t="-127632" r="-11290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2959549" y="5206377"/>
                <a:ext cx="2307927" cy="72231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9549" y="5206377"/>
                <a:ext cx="2307927" cy="722314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4925438" y="5336701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5438" y="5336701"/>
                <a:ext cx="1158779" cy="461665"/>
              </a:xfrm>
              <a:prstGeom prst="rect">
                <a:avLst/>
              </a:prstGeom>
              <a:blipFill rotWithShape="1">
                <a:blip r:embed="rId13"/>
                <a:stretch>
                  <a:fillRect l="-8421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2947485" y="5747195"/>
                <a:ext cx="3383430" cy="10118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4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i="1">
                                      <a:latin typeface="Cambria Math"/>
                                    </a:rPr>
                                    <m:t>6</m:t>
                                  </m:r>
                                </m:den>
                              </m:f>
                              <m:r>
                                <a:rPr lang="cs-CZ" sz="24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cs-CZ" sz="2400" dirty="0"/>
                                <m:t> 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7485" y="5747195"/>
                <a:ext cx="3383430" cy="101181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Přímá spojnice 51"/>
          <p:cNvCxnSpPr/>
          <p:nvPr/>
        </p:nvCxnSpPr>
        <p:spPr>
          <a:xfrm>
            <a:off x="3124497" y="6759010"/>
            <a:ext cx="287293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ál 53"/>
          <p:cNvSpPr/>
          <p:nvPr/>
        </p:nvSpPr>
        <p:spPr>
          <a:xfrm>
            <a:off x="1476031" y="3731541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1470989" y="5855915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6" name="Přímá spojnice 55"/>
          <p:cNvCxnSpPr/>
          <p:nvPr/>
        </p:nvCxnSpPr>
        <p:spPr>
          <a:xfrm flipV="1">
            <a:off x="1541067" y="4857530"/>
            <a:ext cx="1298318" cy="6837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1529890" y="3525074"/>
            <a:ext cx="3223" cy="1360816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blouk 59"/>
          <p:cNvSpPr/>
          <p:nvPr/>
        </p:nvSpPr>
        <p:spPr>
          <a:xfrm>
            <a:off x="1174034" y="4493915"/>
            <a:ext cx="734066" cy="734066"/>
          </a:xfrm>
          <a:prstGeom prst="arc">
            <a:avLst>
              <a:gd name="adj1" fmla="val 16043706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1520679" y="4487193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0679" y="4487193"/>
                <a:ext cx="427515" cy="369332"/>
              </a:xfrm>
              <a:prstGeom prst="rect">
                <a:avLst/>
              </a:prstGeom>
              <a:blipFill rotWithShape="1">
                <a:blip r:embed="rId15"/>
                <a:stretch>
                  <a:fillRect b="-65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Přímá spojnice 61"/>
          <p:cNvCxnSpPr/>
          <p:nvPr/>
        </p:nvCxnSpPr>
        <p:spPr>
          <a:xfrm flipV="1">
            <a:off x="1522428" y="4840533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1525514" y="4843952"/>
            <a:ext cx="0" cy="1106385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blouk 66"/>
          <p:cNvSpPr/>
          <p:nvPr/>
        </p:nvSpPr>
        <p:spPr>
          <a:xfrm>
            <a:off x="1016739" y="4341156"/>
            <a:ext cx="1032747" cy="1032747"/>
          </a:xfrm>
          <a:prstGeom prst="arc">
            <a:avLst>
              <a:gd name="adj1" fmla="val 5436245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1046556" y="4493915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556" y="4493915"/>
                <a:ext cx="427515" cy="369332"/>
              </a:xfrm>
              <a:prstGeom prst="rect">
                <a:avLst/>
              </a:prstGeom>
              <a:blipFill rotWithShape="1">
                <a:blip r:embed="rId16"/>
                <a:stretch>
                  <a:fillRect b="-65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ál 68"/>
          <p:cNvSpPr/>
          <p:nvPr/>
        </p:nvSpPr>
        <p:spPr>
          <a:xfrm>
            <a:off x="3645869" y="2858157"/>
            <a:ext cx="420239" cy="419663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75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1" grpId="0"/>
      <p:bldP spid="24" grpId="0" animBg="1"/>
      <p:bldP spid="26" grpId="0"/>
      <p:bldP spid="27" grpId="0" animBg="1"/>
      <p:bldP spid="27" grpId="1" animBg="1"/>
      <p:bldP spid="40" grpId="0"/>
      <p:bldP spid="41" grpId="0"/>
      <p:bldP spid="42" grpId="0"/>
      <p:bldP spid="43" grpId="0" animBg="1"/>
      <p:bldP spid="43" grpId="1" animBg="1"/>
      <p:bldP spid="44" grpId="0" animBg="1"/>
      <p:bldP spid="47" grpId="0"/>
      <p:bldP spid="48" grpId="0"/>
      <p:bldP spid="49" grpId="0"/>
      <p:bldP spid="50" grpId="0"/>
      <p:bldP spid="51" grpId="0"/>
      <p:bldP spid="54" grpId="0" animBg="1"/>
      <p:bldP spid="55" grpId="0" animBg="1"/>
      <p:bldP spid="60" grpId="0" animBg="1"/>
      <p:bldP spid="61" grpId="0"/>
      <p:bldP spid="67" grpId="0" animBg="1"/>
      <p:bldP spid="68" grpId="0"/>
      <p:bldP spid="69" grpId="0" animBg="1"/>
      <p:bldP spid="6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 2)</a:t>
                </a:r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Řešte v 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</a:rPr>
                  <a:t>: </a:t>
                </a:r>
                <a:endParaRPr lang="cs-CZ" sz="22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954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929171" y="871043"/>
                <a:ext cx="2290901" cy="5990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i="0" smtClean="0">
                            <a:latin typeface="Cambria Math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b="0" i="1" smtClean="0"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cs-CZ" sz="2200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200" b="0" i="1" smtClean="0">
                                    <a:latin typeface="Cambria Math"/>
                                    <a:ea typeface="Cambria Math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cs-CZ" sz="2200" b="0" i="1" smtClean="0">
                                    <a:latin typeface="Cambria Math"/>
                                  </a:rPr>
                                  <m:t>4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9171" y="871043"/>
                <a:ext cx="2290901" cy="59901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149738" y="1291289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>
            <a:off x="242476" y="2323087"/>
            <a:ext cx="268669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462112" y="1885082"/>
                <a:ext cx="472004" cy="438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2112" y="1885082"/>
                <a:ext cx="472004" cy="4380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vál 24"/>
          <p:cNvSpPr/>
          <p:nvPr/>
        </p:nvSpPr>
        <p:spPr>
          <a:xfrm>
            <a:off x="2384578" y="2269087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581672" y="2269087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nice 33"/>
          <p:cNvCxnSpPr/>
          <p:nvPr/>
        </p:nvCxnSpPr>
        <p:spPr>
          <a:xfrm>
            <a:off x="1464329" y="2336525"/>
            <a:ext cx="1564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1542675" y="2843618"/>
            <a:ext cx="1298318" cy="6837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1548978" y="2032136"/>
            <a:ext cx="1389119" cy="810744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 flipV="1">
            <a:off x="82638" y="2017635"/>
            <a:ext cx="1450518" cy="825245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181945" y="2478524"/>
            <a:ext cx="734066" cy="734066"/>
          </a:xfrm>
          <a:prstGeom prst="arc">
            <a:avLst>
              <a:gd name="adj1" fmla="val 19823737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024623" y="2323087"/>
            <a:ext cx="1032747" cy="1032747"/>
          </a:xfrm>
          <a:prstGeom prst="arc">
            <a:avLst>
              <a:gd name="adj1" fmla="val 12505035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912350" y="2477704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2350" y="2477704"/>
                <a:ext cx="427515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65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1168500" y="2356569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8500" y="2356569"/>
                <a:ext cx="427515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83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542540" y="2836043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3134845" y="1946200"/>
            <a:ext cx="187955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I.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2813450" y="2323209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=30°+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3450" y="2323209"/>
                <a:ext cx="3247703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6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2813450" y="2706187"/>
                <a:ext cx="2307927" cy="5386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>
                            <a:latin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3450" y="2706187"/>
                <a:ext cx="2307927" cy="538609"/>
              </a:xfrm>
              <a:prstGeom prst="rect">
                <a:avLst/>
              </a:prstGeom>
              <a:blipFill rotWithShape="1">
                <a:blip r:embed="rId8"/>
                <a:stretch>
                  <a:fillRect b="-34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4630311" y="2731266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, </a:t>
                </a:r>
                <a14:m>
                  <m:oMath xmlns:m="http://schemas.openxmlformats.org/officeDocument/2006/math"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∈</m:t>
                    </m:r>
                    <m:r>
                      <a:rPr lang="cs-CZ" sz="2200">
                        <a:latin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0311" y="2731266"/>
                <a:ext cx="1158779" cy="430887"/>
              </a:xfrm>
              <a:prstGeom prst="rect">
                <a:avLst/>
              </a:prstGeom>
              <a:blipFill rotWithShape="1">
                <a:blip r:embed="rId9"/>
                <a:stretch>
                  <a:fillRect l="-6842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5796136" y="2671415"/>
                <a:ext cx="2451943" cy="5863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>
                            <a:latin typeface="Cambria Math"/>
                          </a:rPr>
                          <m:t>5</m:t>
                        </m:r>
                        <m:r>
                          <a:rPr lang="cs-CZ" sz="2200">
                            <a:latin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2671415"/>
                <a:ext cx="2451943" cy="586379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ovéPole 63"/>
          <p:cNvSpPr txBox="1"/>
          <p:nvPr/>
        </p:nvSpPr>
        <p:spPr>
          <a:xfrm>
            <a:off x="6227481" y="1903197"/>
            <a:ext cx="187955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200"/>
            </a:lvl1pPr>
          </a:lstStyle>
          <a:p>
            <a:r>
              <a:rPr lang="cs-CZ" dirty="0"/>
              <a:t> II. kvadrant: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5796136" y="2310402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=150°+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2310402"/>
                <a:ext cx="3247703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6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2673093" y="5492277"/>
                <a:ext cx="5212140" cy="9351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2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2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5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12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,</m:t>
                              </m:r>
                              <m:r>
                                <a:rPr lang="cs-CZ" sz="2200" i="1" smtClean="0">
                                  <a:latin typeface="Cambria Math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13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12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m:rPr>
                                  <m:nor/>
                                </m:rPr>
                                <a:rPr lang="cs-CZ" sz="2200" dirty="0"/>
                                <m:t> 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3093" y="5492277"/>
                <a:ext cx="5212140" cy="93519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7671354" y="2715876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 , </a:t>
                </a:r>
                <a14:m>
                  <m:oMath xmlns:m="http://schemas.openxmlformats.org/officeDocument/2006/math"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∈</m:t>
                    </m:r>
                    <m:r>
                      <a:rPr lang="cs-CZ" sz="2200">
                        <a:latin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1354" y="2715876"/>
                <a:ext cx="1158779" cy="461665"/>
              </a:xfrm>
              <a:prstGeom prst="rect">
                <a:avLst/>
              </a:prstGeom>
              <a:blipFill rotWithShape="1">
                <a:blip r:embed="rId13"/>
                <a:stretch>
                  <a:fillRect l="-524" t="-9333" b="-32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>
            <a:off x="3078309" y="6438964"/>
            <a:ext cx="4401708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ál 48"/>
          <p:cNvSpPr/>
          <p:nvPr/>
        </p:nvSpPr>
        <p:spPr>
          <a:xfrm>
            <a:off x="3571452" y="871043"/>
            <a:ext cx="748061" cy="64083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nice se šipkou 49"/>
          <p:cNvCxnSpPr/>
          <p:nvPr/>
        </p:nvCxnSpPr>
        <p:spPr>
          <a:xfrm>
            <a:off x="5341073" y="1207617"/>
            <a:ext cx="72008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6089070" y="962734"/>
                <a:ext cx="2371362" cy="541430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:r>
                  <a:rPr lang="cs-CZ" sz="2200" dirty="0" err="1" smtClean="0"/>
                  <a:t>subst</a:t>
                </a:r>
                <a:r>
                  <a:rPr lang="cs-CZ" sz="2200" dirty="0" smtClean="0"/>
                  <a:t>.: </a:t>
                </a:r>
                <a14:m>
                  <m:oMath xmlns:m="http://schemas.openxmlformats.org/officeDocument/2006/math">
                    <m:r>
                      <a:rPr lang="cs-CZ" sz="2200" i="1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200" i="1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𝑦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9070" y="962734"/>
                <a:ext cx="2371362" cy="541430"/>
              </a:xfrm>
              <a:prstGeom prst="rect">
                <a:avLst/>
              </a:prstGeom>
              <a:blipFill rotWithShape="1">
                <a:blip r:embed="rId14"/>
                <a:stretch>
                  <a:fillRect b="-6593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3532982" y="1365685"/>
                <a:ext cx="1573063" cy="5822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>
                  <a:defRPr sz="2200"/>
                </a:lvl1pPr>
              </a:lstStyle>
              <a:p>
                <a:r>
                  <a:rPr lang="cs-CZ" dirty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</a:rPr>
                          <m:t>sin</m:t>
                        </m:r>
                      </m:fName>
                      <m:e>
                        <m:r>
                          <a:rPr lang="cs-CZ">
                            <a:latin typeface="Cambria Math"/>
                          </a:rPr>
                          <m:t>𝑦</m:t>
                        </m:r>
                      </m:e>
                    </m:func>
                    <m:r>
                      <a:rPr lang="cs-CZ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2982" y="1365685"/>
                <a:ext cx="1573063" cy="582211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Čárový popisek 2 57"/>
          <p:cNvSpPr/>
          <p:nvPr/>
        </p:nvSpPr>
        <p:spPr>
          <a:xfrm>
            <a:off x="3850722" y="3257794"/>
            <a:ext cx="3848089" cy="454685"/>
          </a:xfrm>
          <a:prstGeom prst="borderCallout2">
            <a:avLst>
              <a:gd name="adj1" fmla="val -8864"/>
              <a:gd name="adj2" fmla="val 49865"/>
              <a:gd name="adj3" fmla="val -282837"/>
              <a:gd name="adj4" fmla="val 49725"/>
              <a:gd name="adj5" fmla="val -386924"/>
              <a:gd name="adj6" fmla="val 72616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racíme se </a:t>
            </a:r>
            <a:r>
              <a:rPr lang="cs-CZ" sz="2200" dirty="0">
                <a:solidFill>
                  <a:schemeClr val="tx1"/>
                </a:solidFill>
                <a:latin typeface="Arial" charset="0"/>
                <a:cs typeface="Arial" charset="0"/>
              </a:rPr>
              <a:t>zpět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k substituci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ovéPole 69"/>
              <p:cNvSpPr txBox="1"/>
              <p:nvPr/>
            </p:nvSpPr>
            <p:spPr>
              <a:xfrm>
                <a:off x="1920882" y="3605691"/>
                <a:ext cx="2932289" cy="5386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>
                            <a:latin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>
                            <a:latin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882" y="3605691"/>
                <a:ext cx="2932289" cy="538609"/>
              </a:xfrm>
              <a:prstGeom prst="rect">
                <a:avLst/>
              </a:prstGeom>
              <a:blipFill rotWithShape="1">
                <a:blip r:embed="rId16"/>
                <a:stretch>
                  <a:fillRect b="-22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5593246" y="3559989"/>
                <a:ext cx="2776602" cy="5775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>
                            <a:latin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0" smtClean="0">
                            <a:latin typeface="Cambria Math"/>
                          </a:rPr>
                          <m:t>5</m:t>
                        </m:r>
                        <m:r>
                          <a:rPr lang="cs-CZ" sz="2200">
                            <a:latin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>
                            <a:latin typeface="Cambria Math"/>
                          </a:rPr>
                          <m:t>6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3246" y="3559989"/>
                <a:ext cx="2776602" cy="57753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/>
              <p:cNvSpPr txBox="1"/>
              <p:nvPr/>
            </p:nvSpPr>
            <p:spPr>
              <a:xfrm>
                <a:off x="4524992" y="3633310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4992" y="3633310"/>
                <a:ext cx="754171" cy="430887"/>
              </a:xfrm>
              <a:prstGeom prst="rect">
                <a:avLst/>
              </a:prstGeom>
              <a:blipFill rotWithShape="1">
                <a:blip r:embed="rId18"/>
                <a:stretch>
                  <a:fillRect l="-52419" t="-123944" b="-1915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8044579" y="3628775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44579" y="3628775"/>
                <a:ext cx="754171" cy="430887"/>
              </a:xfrm>
              <a:prstGeom prst="rect">
                <a:avLst/>
              </a:prstGeom>
              <a:blipFill rotWithShape="1">
                <a:blip r:embed="rId19"/>
                <a:stretch>
                  <a:fillRect l="-53659" t="-123944" b="-1915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ovéPole 74"/>
              <p:cNvSpPr txBox="1"/>
              <p:nvPr/>
            </p:nvSpPr>
            <p:spPr>
              <a:xfrm>
                <a:off x="1351627" y="4103426"/>
                <a:ext cx="345336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0" smtClean="0">
                            <a:latin typeface="Cambria Math"/>
                          </a:rPr>
                          <m:t>12</m:t>
                        </m:r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−</m:t>
                    </m:r>
                    <m:r>
                      <a:rPr lang="cs-CZ" sz="2200" b="0" i="0" smtClean="0">
                        <a:latin typeface="Cambria Math"/>
                      </a:rPr>
                      <m:t>3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>
                        <a:latin typeface="Cambria Math"/>
                      </a:rPr>
                      <m:t>=</m:t>
                    </m:r>
                    <m:r>
                      <a:rPr lang="cs-CZ" sz="2200" b="0" i="0" smtClean="0">
                        <a:latin typeface="Cambria Math"/>
                      </a:rPr>
                      <m:t>2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∙24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5" name="TextovéPole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1627" y="4103426"/>
                <a:ext cx="3453363" cy="461665"/>
              </a:xfrm>
              <a:prstGeom prst="rect">
                <a:avLst/>
              </a:prstGeom>
              <a:blipFill rotWithShape="1">
                <a:blip r:embed="rId20"/>
                <a:stretch>
                  <a:fillRect b="-131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ovéPole 75"/>
              <p:cNvSpPr txBox="1"/>
              <p:nvPr/>
            </p:nvSpPr>
            <p:spPr>
              <a:xfrm>
                <a:off x="5206810" y="4071631"/>
                <a:ext cx="354947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0" smtClean="0">
                            <a:latin typeface="Cambria Math"/>
                          </a:rPr>
                          <m:t>12</m:t>
                        </m:r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0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−</m:t>
                    </m:r>
                    <m:r>
                      <a:rPr lang="cs-CZ" sz="2200" b="0" i="0" smtClean="0">
                        <a:latin typeface="Cambria Math"/>
                      </a:rPr>
                      <m:t>3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>
                        <a:latin typeface="Cambria Math"/>
                      </a:rPr>
                      <m:t>=</m:t>
                    </m:r>
                    <m:r>
                      <a:rPr lang="cs-CZ" sz="2200" b="0" i="0" smtClean="0">
                        <a:latin typeface="Cambria Math"/>
                      </a:rPr>
                      <m:t>10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∙24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6" name="TextovéPole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6810" y="4071631"/>
                <a:ext cx="3549473" cy="461665"/>
              </a:xfrm>
              <a:prstGeom prst="rect">
                <a:avLst/>
              </a:prstGeom>
              <a:blipFill rotWithShape="1">
                <a:blip r:embed="rId21"/>
                <a:stretch>
                  <a:fillRect b="-131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1835350" y="4549327"/>
                <a:ext cx="2794961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0" smtClean="0">
                            <a:latin typeface="Cambria Math"/>
                          </a:rPr>
                          <m:t>12</m:t>
                        </m:r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</m:t>
                    </m:r>
                    <m:r>
                      <a:rPr lang="cs-CZ" sz="2200" b="0" i="0" smtClean="0">
                        <a:latin typeface="Cambria Math"/>
                      </a:rPr>
                      <m:t>5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∙24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350" y="4549327"/>
                <a:ext cx="2794961" cy="461665"/>
              </a:xfrm>
              <a:prstGeom prst="rect">
                <a:avLst/>
              </a:prstGeom>
              <a:blipFill rotWithShape="1">
                <a:blip r:embed="rId22"/>
                <a:stretch>
                  <a:fillRect b="-131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5748459" y="4533293"/>
                <a:ext cx="354947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0" smtClean="0">
                            <a:latin typeface="Cambria Math"/>
                          </a:rPr>
                          <m:t>12</m:t>
                        </m:r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0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</m:t>
                    </m:r>
                    <m:r>
                      <a:rPr lang="cs-CZ" sz="2200" b="0" i="0" smtClean="0">
                        <a:latin typeface="Cambria Math"/>
                      </a:rPr>
                      <m:t>1</m:t>
                    </m:r>
                    <m:r>
                      <a:rPr lang="cs-CZ" sz="2200" b="0" i="1" smtClean="0">
                        <a:latin typeface="Cambria Math"/>
                      </a:rPr>
                      <m:t>3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∙24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59" y="4533293"/>
                <a:ext cx="3549473" cy="461665"/>
              </a:xfrm>
              <a:prstGeom prst="rect">
                <a:avLst/>
              </a:prstGeom>
              <a:blipFill rotWithShape="1">
                <a:blip r:embed="rId23"/>
                <a:stretch>
                  <a:fillRect b="-26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4455529" y="4564717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: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5529" y="4564717"/>
                <a:ext cx="754171" cy="430887"/>
              </a:xfrm>
              <a:prstGeom prst="rect">
                <a:avLst/>
              </a:prstGeom>
              <a:blipFill rotWithShape="1">
                <a:blip r:embed="rId24"/>
                <a:stretch>
                  <a:fillRect l="-53226" t="-125714" b="-1957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/>
              <p:cNvSpPr txBox="1"/>
              <p:nvPr/>
            </p:nvSpPr>
            <p:spPr>
              <a:xfrm>
                <a:off x="8467812" y="4560390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: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80" name="TextovéPole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67812" y="4560390"/>
                <a:ext cx="754171" cy="430887"/>
              </a:xfrm>
              <a:prstGeom prst="rect">
                <a:avLst/>
              </a:prstGeom>
              <a:blipFill rotWithShape="1">
                <a:blip r:embed="rId25"/>
                <a:stretch>
                  <a:fillRect l="-52419" t="-123944" b="-1915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ovéPole 80"/>
              <p:cNvSpPr txBox="1"/>
              <p:nvPr/>
            </p:nvSpPr>
            <p:spPr>
              <a:xfrm>
                <a:off x="2053250" y="4946143"/>
                <a:ext cx="2266263" cy="5759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l-GR" sz="2200" i="1">
                            <a:latin typeface="Cambria Math"/>
                            <a:ea typeface="Cambria Math"/>
                          </a:rPr>
                          <m:t>π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12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1" name="TextovéPole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3250" y="4946143"/>
                <a:ext cx="2266263" cy="575927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ovéPole 81"/>
              <p:cNvSpPr txBox="1"/>
              <p:nvPr/>
            </p:nvSpPr>
            <p:spPr>
              <a:xfrm>
                <a:off x="5798801" y="4950952"/>
                <a:ext cx="2365491" cy="5711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0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13</m:t>
                        </m:r>
                        <m:r>
                          <m:rPr>
                            <m:sty m:val="p"/>
                          </m:rPr>
                          <a:rPr lang="el-GR" sz="2200" i="1">
                            <a:latin typeface="Cambria Math"/>
                            <a:ea typeface="Cambria Math"/>
                          </a:rPr>
                          <m:t>π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12</m:t>
                        </m:r>
                      </m:den>
                    </m:f>
                    <m:r>
                      <a:rPr lang="cs-CZ" sz="2200">
                        <a:latin typeface="Cambria Math"/>
                      </a:rPr>
                      <m:t>+</m:t>
                    </m:r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∙2</m:t>
                    </m:r>
                    <m:r>
                      <a:rPr lang="cs-CZ" sz="2200">
                        <a:latin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2" name="TextovéPole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8801" y="4950952"/>
                <a:ext cx="2365491" cy="571118"/>
              </a:xfrm>
              <a:prstGeom prst="rect">
                <a:avLst/>
              </a:prstGeom>
              <a:blipFill rotWithShape="1">
                <a:blip r:embed="rId2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ovéPole 82"/>
              <p:cNvSpPr txBox="1"/>
              <p:nvPr/>
            </p:nvSpPr>
            <p:spPr>
              <a:xfrm>
                <a:off x="7888422" y="5010991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, </a:t>
                </a:r>
                <a14:m>
                  <m:oMath xmlns:m="http://schemas.openxmlformats.org/officeDocument/2006/math">
                    <m:r>
                      <a:rPr lang="cs-CZ" sz="2200">
                        <a:latin typeface="Cambria Math"/>
                      </a:rPr>
                      <m:t>𝑘</m:t>
                    </m:r>
                    <m:r>
                      <a:rPr lang="cs-CZ" sz="2200">
                        <a:latin typeface="Cambria Math"/>
                      </a:rPr>
                      <m:t>∈</m:t>
                    </m:r>
                    <m:r>
                      <a:rPr lang="cs-CZ" sz="2200">
                        <a:latin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3" name="TextovéPole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8422" y="5010991"/>
                <a:ext cx="1158779" cy="430887"/>
              </a:xfrm>
              <a:prstGeom prst="rect">
                <a:avLst/>
              </a:prstGeom>
              <a:blipFill rotWithShape="1">
                <a:blip r:embed="rId28"/>
                <a:stretch>
                  <a:fillRect l="-6316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ovéPole 83"/>
              <p:cNvSpPr txBox="1"/>
              <p:nvPr/>
            </p:nvSpPr>
            <p:spPr>
              <a:xfrm>
                <a:off x="3967413" y="5021067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0" smtClean="0">
                          <a:latin typeface="Cambria Math"/>
                        </a:rPr>
                        <m:t>, </m:t>
                      </m:r>
                      <m:r>
                        <a:rPr lang="cs-CZ" sz="2200">
                          <a:latin typeface="Cambria Math"/>
                        </a:rPr>
                        <m:t>𝑘</m:t>
                      </m:r>
                      <m:r>
                        <a:rPr lang="cs-CZ" sz="2200">
                          <a:latin typeface="Cambria Math"/>
                        </a:rPr>
                        <m:t>∈</m:t>
                      </m:r>
                      <m:r>
                        <a:rPr lang="cs-CZ" sz="2200">
                          <a:latin typeface="Cambria Math"/>
                        </a:rPr>
                        <m:t>𝒵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84" name="TextovéPole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7413" y="5021067"/>
                <a:ext cx="1158779" cy="430887"/>
              </a:xfrm>
              <a:prstGeom prst="rect">
                <a:avLst/>
              </a:prstGeom>
              <a:blipFill rotWithShape="1">
                <a:blip r:embed="rId2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Volný tvar 40"/>
          <p:cNvSpPr/>
          <p:nvPr/>
        </p:nvSpPr>
        <p:spPr>
          <a:xfrm>
            <a:off x="8496728" y="1222625"/>
            <a:ext cx="390418" cy="2640458"/>
          </a:xfrm>
          <a:custGeom>
            <a:avLst/>
            <a:gdLst>
              <a:gd name="connsiteX0" fmla="*/ 0 w 390418"/>
              <a:gd name="connsiteY0" fmla="*/ 0 h 2640458"/>
              <a:gd name="connsiteX1" fmla="*/ 390418 w 390418"/>
              <a:gd name="connsiteY1" fmla="*/ 0 h 2640458"/>
              <a:gd name="connsiteX2" fmla="*/ 390418 w 390418"/>
              <a:gd name="connsiteY2" fmla="*/ 2640458 h 2640458"/>
              <a:gd name="connsiteX3" fmla="*/ 215757 w 390418"/>
              <a:gd name="connsiteY3" fmla="*/ 2640458 h 2640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0418" h="2640458">
                <a:moveTo>
                  <a:pt x="0" y="0"/>
                </a:moveTo>
                <a:lnTo>
                  <a:pt x="390418" y="0"/>
                </a:lnTo>
                <a:lnTo>
                  <a:pt x="390418" y="2640458"/>
                </a:lnTo>
                <a:lnTo>
                  <a:pt x="215757" y="2640458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820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/>
      <p:bldP spid="23" grpId="0"/>
      <p:bldP spid="25" grpId="0" animBg="1"/>
      <p:bldP spid="26" grpId="0" animBg="1"/>
      <p:bldP spid="53" grpId="0" animBg="1"/>
      <p:bldP spid="54" grpId="0" animBg="1"/>
      <p:bldP spid="55" grpId="0"/>
      <p:bldP spid="56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7" grpId="0"/>
      <p:bldP spid="68" grpId="0"/>
      <p:bldP spid="49" grpId="0" animBg="1"/>
      <p:bldP spid="49" grpId="1" animBg="1"/>
      <p:bldP spid="51" grpId="0" animBg="1"/>
      <p:bldP spid="52" grpId="0"/>
      <p:bldP spid="58" grpId="0" animBg="1"/>
      <p:bldP spid="58" grpId="1" animBg="1"/>
      <p:bldP spid="70" grpId="0"/>
      <p:bldP spid="71" grpId="0"/>
      <p:bldP spid="72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 </a:t>
                </a:r>
                <a:r>
                  <a:rPr lang="cs-CZ" sz="2200" b="1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) </a:t>
                </a:r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Řešte v 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</a:rPr>
                  <a:t>: </a:t>
                </a:r>
                <a:endParaRPr lang="cs-CZ" sz="22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954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994461" y="836712"/>
                <a:ext cx="2114009" cy="6308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f>
                          <m:fPr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200" i="1">
                                <a:latin typeface="Cambria Math"/>
                              </a:rPr>
                              <m:t>𝑥</m:t>
                            </m:r>
                          </m:num>
                          <m:den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4461" y="836712"/>
                <a:ext cx="2114009" cy="63087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Přímá spojnice 46"/>
          <p:cNvCxnSpPr/>
          <p:nvPr/>
        </p:nvCxnSpPr>
        <p:spPr>
          <a:xfrm flipH="1">
            <a:off x="616532" y="2899176"/>
            <a:ext cx="1090682" cy="63958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Skupina 8"/>
          <p:cNvGrpSpPr/>
          <p:nvPr/>
        </p:nvGrpSpPr>
        <p:grpSpPr>
          <a:xfrm>
            <a:off x="319942" y="1358377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 flipH="1" flipV="1">
            <a:off x="804279" y="1767429"/>
            <a:ext cx="20391" cy="218097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52601" y="2955157"/>
                <a:ext cx="472004" cy="488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200" i="1" smtClean="0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20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200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sz="1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601" y="2955157"/>
                <a:ext cx="472004" cy="48814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vál 24"/>
          <p:cNvSpPr/>
          <p:nvPr/>
        </p:nvSpPr>
        <p:spPr>
          <a:xfrm rot="21366565">
            <a:off x="760473" y="2322229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767684" y="3354761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nice 33"/>
          <p:cNvCxnSpPr/>
          <p:nvPr/>
        </p:nvCxnSpPr>
        <p:spPr>
          <a:xfrm>
            <a:off x="814475" y="2786222"/>
            <a:ext cx="0" cy="1977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1716534" y="2888540"/>
            <a:ext cx="1298318" cy="6837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 flipV="1">
            <a:off x="592484" y="2230732"/>
            <a:ext cx="1114730" cy="668444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23209" y="2501841"/>
            <a:ext cx="734066" cy="734066"/>
          </a:xfrm>
          <a:prstGeom prst="arc">
            <a:avLst>
              <a:gd name="adj1" fmla="val 12461071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160832" y="2369692"/>
            <a:ext cx="1032747" cy="1032747"/>
          </a:xfrm>
          <a:prstGeom prst="arc">
            <a:avLst>
              <a:gd name="adj1" fmla="val 8812355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385240" y="2440955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5240" y="2440955"/>
                <a:ext cx="427515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65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1289746" y="2046066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9746" y="2046066"/>
                <a:ext cx="427515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83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716534" y="2889485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3220858" y="2642470"/>
            <a:ext cx="226250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II.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2624570" y="3062760"/>
                <a:ext cx="3247703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=150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°+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4570" y="3062760"/>
                <a:ext cx="3247703" cy="430887"/>
              </a:xfrm>
              <a:prstGeom prst="rect">
                <a:avLst/>
              </a:prstGeom>
              <a:blipFill rotWithShape="1">
                <a:blip r:embed="rId7"/>
                <a:stretch>
                  <a:fillRect b="-1126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2365693" y="3366386"/>
                <a:ext cx="2610722" cy="57765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5693" y="3366386"/>
                <a:ext cx="2610722" cy="57765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4324579" y="3443304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4579" y="3443304"/>
                <a:ext cx="1158779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7853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5711730" y="3365225"/>
                <a:ext cx="2451943" cy="5709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7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730" y="3365225"/>
                <a:ext cx="2451943" cy="57092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ovéPole 63"/>
          <p:cNvSpPr txBox="1"/>
          <p:nvPr/>
        </p:nvSpPr>
        <p:spPr>
          <a:xfrm>
            <a:off x="5935043" y="2642471"/>
            <a:ext cx="2005318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III.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5683938" y="3032577"/>
                <a:ext cx="3247703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=210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°+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3938" y="3032577"/>
                <a:ext cx="3247703" cy="430887"/>
              </a:xfrm>
              <a:prstGeom prst="rect">
                <a:avLst/>
              </a:prstGeom>
              <a:blipFill rotWithShape="1">
                <a:blip r:embed="rId11"/>
                <a:stretch>
                  <a:fillRect b="-1126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2095650" y="5483865"/>
                <a:ext cx="5212140" cy="9351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2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2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5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∙4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,</m:t>
                              </m:r>
                              <m:r>
                                <a:rPr lang="cs-CZ" sz="2200" i="1" smtClean="0">
                                  <a:latin typeface="Cambria Math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7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∙4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m:rPr>
                                  <m:nor/>
                                </m:rPr>
                                <a:rPr lang="cs-CZ" sz="2200" dirty="0"/>
                                <m:t> 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5650" y="5483865"/>
                <a:ext cx="5212140" cy="93519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7745708" y="3435244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5708" y="3435244"/>
                <a:ext cx="1158779" cy="430887"/>
              </a:xfrm>
              <a:prstGeom prst="rect">
                <a:avLst/>
              </a:prstGeom>
              <a:blipFill rotWithShape="1">
                <a:blip r:embed="rId13"/>
                <a:stretch>
                  <a:fillRect l="-6842" t="-7143" b="-30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ovéPole 35"/>
          <p:cNvSpPr txBox="1"/>
          <p:nvPr/>
        </p:nvSpPr>
        <p:spPr>
          <a:xfrm>
            <a:off x="5483358" y="1463003"/>
            <a:ext cx="27089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omocná rovnice:</a:t>
            </a:r>
            <a:endParaRPr lang="cs-CZ" sz="2200" dirty="0"/>
          </a:p>
        </p:txBody>
      </p:sp>
      <p:cxnSp>
        <p:nvCxnSpPr>
          <p:cNvPr id="69" name="Přímá spojnice se šipkou 68"/>
          <p:cNvCxnSpPr/>
          <p:nvPr/>
        </p:nvCxnSpPr>
        <p:spPr>
          <a:xfrm>
            <a:off x="4878821" y="1661285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ovéPole 69"/>
              <p:cNvSpPr txBox="1"/>
              <p:nvPr/>
            </p:nvSpPr>
            <p:spPr>
              <a:xfrm>
                <a:off x="4878821" y="1745351"/>
                <a:ext cx="4518460" cy="6308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200" dirty="0" smtClean="0"/>
                  <a:t>,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sz="2200" i="1" smtClean="0">
                        <a:latin typeface="Cambria Math"/>
                        <a:ea typeface="Cambria Math"/>
                      </a:rPr>
                      <m:t>∈</m:t>
                    </m:r>
                  </m:oMath>
                </a14:m>
                <a:r>
                  <a:rPr lang="cs-CZ" sz="2200" dirty="0" smtClean="0"/>
                  <a:t> I. </a:t>
                </a:r>
                <a:r>
                  <a:rPr lang="cs-CZ" sz="2200" dirty="0" err="1"/>
                  <a:t>k</a:t>
                </a:r>
                <a:r>
                  <a:rPr lang="cs-CZ" sz="2200" dirty="0" err="1" smtClean="0"/>
                  <a:t>v</a:t>
                </a:r>
                <a:r>
                  <a:rPr lang="cs-CZ" sz="2200" dirty="0" smtClean="0"/>
                  <a:t>.</a:t>
                </a:r>
                <a:endParaRPr lang="cs-CZ" sz="2200" dirty="0"/>
              </a:p>
            </p:txBody>
          </p:sp>
        </mc:Choice>
        <mc:Fallback xmlns=""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8821" y="1745351"/>
                <a:ext cx="4518460" cy="630878"/>
              </a:xfrm>
              <a:prstGeom prst="rect">
                <a:avLst/>
              </a:prstGeom>
              <a:blipFill rotWithShape="1">
                <a:blip r:embed="rId14"/>
                <a:stretch>
                  <a:fillRect b="-57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1" name="Přímá spojnice 70"/>
          <p:cNvCxnSpPr/>
          <p:nvPr/>
        </p:nvCxnSpPr>
        <p:spPr>
          <a:xfrm flipV="1">
            <a:off x="1709659" y="2885121"/>
            <a:ext cx="1298318" cy="6837"/>
          </a:xfrm>
          <a:prstGeom prst="line">
            <a:avLst/>
          </a:prstGeom>
          <a:ln w="127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 flipV="1">
            <a:off x="1719182" y="2230732"/>
            <a:ext cx="1139825" cy="664646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blouk 38"/>
          <p:cNvSpPr/>
          <p:nvPr/>
        </p:nvSpPr>
        <p:spPr>
          <a:xfrm>
            <a:off x="1060811" y="2256635"/>
            <a:ext cx="1258861" cy="1258861"/>
          </a:xfrm>
          <a:prstGeom prst="arc">
            <a:avLst>
              <a:gd name="adj1" fmla="val 19920760"/>
              <a:gd name="adj2" fmla="val 0"/>
            </a:avLst>
          </a:prstGeom>
          <a:ln w="12700">
            <a:solidFill>
              <a:srgbClr val="92D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2284550" y="2482630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4550" y="2482630"/>
                <a:ext cx="427515" cy="369332"/>
              </a:xfrm>
              <a:prstGeom prst="rect">
                <a:avLst/>
              </a:prstGeom>
              <a:blipFill rotWithShape="1">
                <a:blip r:embed="rId15"/>
                <a:stretch>
                  <a:fillRect b="-65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5604547" y="2147730"/>
                <a:ext cx="2114009" cy="669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=30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° 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4547" y="2147730"/>
                <a:ext cx="2114009" cy="669799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6" name="Přímá spojnice se šipkou 75"/>
          <p:cNvCxnSpPr/>
          <p:nvPr/>
        </p:nvCxnSpPr>
        <p:spPr>
          <a:xfrm>
            <a:off x="5086573" y="2465933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2553447" y="6457288"/>
            <a:ext cx="4215601" cy="5792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se šipkou 74"/>
          <p:cNvCxnSpPr/>
          <p:nvPr/>
        </p:nvCxnSpPr>
        <p:spPr>
          <a:xfrm>
            <a:off x="4878821" y="1207617"/>
            <a:ext cx="72008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5845933" y="963965"/>
                <a:ext cx="1846231" cy="54354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:r>
                  <a:rPr lang="cs-CZ" sz="2200" dirty="0" err="1" smtClean="0"/>
                  <a:t>subst</a:t>
                </a:r>
                <a:r>
                  <a:rPr lang="cs-CZ" sz="2200" dirty="0" smtClean="0"/>
                  <a:t>.: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200" i="1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𝑦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933" y="963965"/>
                <a:ext cx="1846231" cy="543547"/>
              </a:xfrm>
              <a:prstGeom prst="rect">
                <a:avLst/>
              </a:prstGeom>
              <a:blipFill rotWithShape="1">
                <a:blip r:embed="rId17"/>
                <a:stretch>
                  <a:fillRect b="-6593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/>
              <p:cNvSpPr txBox="1"/>
              <p:nvPr/>
            </p:nvSpPr>
            <p:spPr>
              <a:xfrm>
                <a:off x="2994461" y="1338294"/>
                <a:ext cx="2114009" cy="6308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0" name="TextovéPole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4461" y="1338294"/>
                <a:ext cx="2114009" cy="630878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Volný tvar 81"/>
          <p:cNvSpPr/>
          <p:nvPr/>
        </p:nvSpPr>
        <p:spPr>
          <a:xfrm>
            <a:off x="7718555" y="1207616"/>
            <a:ext cx="1213086" cy="3036974"/>
          </a:xfrm>
          <a:custGeom>
            <a:avLst/>
            <a:gdLst>
              <a:gd name="connsiteX0" fmla="*/ 0 w 390418"/>
              <a:gd name="connsiteY0" fmla="*/ 0 h 2640458"/>
              <a:gd name="connsiteX1" fmla="*/ 390418 w 390418"/>
              <a:gd name="connsiteY1" fmla="*/ 0 h 2640458"/>
              <a:gd name="connsiteX2" fmla="*/ 390418 w 390418"/>
              <a:gd name="connsiteY2" fmla="*/ 2640458 h 2640458"/>
              <a:gd name="connsiteX3" fmla="*/ 215757 w 390418"/>
              <a:gd name="connsiteY3" fmla="*/ 2640458 h 2640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0418" h="2640458">
                <a:moveTo>
                  <a:pt x="0" y="0"/>
                </a:moveTo>
                <a:lnTo>
                  <a:pt x="390418" y="0"/>
                </a:lnTo>
                <a:lnTo>
                  <a:pt x="390418" y="2640458"/>
                </a:lnTo>
                <a:lnTo>
                  <a:pt x="215757" y="2640458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ovéPole 82"/>
              <p:cNvSpPr txBox="1"/>
              <p:nvPr/>
            </p:nvSpPr>
            <p:spPr>
              <a:xfrm>
                <a:off x="2390732" y="3918041"/>
                <a:ext cx="2610722" cy="5780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2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3" name="TextovéPole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0732" y="3918041"/>
                <a:ext cx="2610722" cy="578043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ovéPole 85"/>
              <p:cNvSpPr txBox="1"/>
              <p:nvPr/>
            </p:nvSpPr>
            <p:spPr>
              <a:xfrm>
                <a:off x="5632341" y="3921406"/>
                <a:ext cx="2610722" cy="5713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7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6" name="TextovéPole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341" y="3921406"/>
                <a:ext cx="2610722" cy="571310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ovéPole 86"/>
              <p:cNvSpPr txBox="1"/>
              <p:nvPr/>
            </p:nvSpPr>
            <p:spPr>
              <a:xfrm>
                <a:off x="4380814" y="3991618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87" name="TextovéPole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0814" y="3991618"/>
                <a:ext cx="754171" cy="430887"/>
              </a:xfrm>
              <a:prstGeom prst="rect">
                <a:avLst/>
              </a:prstGeom>
              <a:blipFill rotWithShape="1">
                <a:blip r:embed="rId21"/>
                <a:stretch>
                  <a:fillRect l="-43902" t="-125714" r="-6504" b="-1957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ovéPole 87"/>
              <p:cNvSpPr txBox="1"/>
              <p:nvPr/>
            </p:nvSpPr>
            <p:spPr>
              <a:xfrm>
                <a:off x="7815265" y="4029146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88" name="TextovéPole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5265" y="4029146"/>
                <a:ext cx="754171" cy="430887"/>
              </a:xfrm>
              <a:prstGeom prst="rect">
                <a:avLst/>
              </a:prstGeom>
              <a:blipFill rotWithShape="1">
                <a:blip r:embed="rId22"/>
                <a:stretch>
                  <a:fillRect l="-42742" t="-123944" r="-6452" b="-1915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ovéPole 88"/>
              <p:cNvSpPr txBox="1"/>
              <p:nvPr/>
            </p:nvSpPr>
            <p:spPr>
              <a:xfrm>
                <a:off x="2193579" y="4460033"/>
                <a:ext cx="261072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5</m:t>
                    </m:r>
                    <m:r>
                      <a:rPr lang="cs-CZ" sz="22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∙12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9" name="TextovéPole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3579" y="4460033"/>
                <a:ext cx="2610722" cy="430887"/>
              </a:xfrm>
              <a:prstGeom prst="rect">
                <a:avLst/>
              </a:prstGeom>
              <a:blipFill rotWithShape="1">
                <a:blip r:embed="rId23"/>
                <a:stretch>
                  <a:fillRect b="-28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ovéPole 90"/>
              <p:cNvSpPr txBox="1"/>
              <p:nvPr/>
            </p:nvSpPr>
            <p:spPr>
              <a:xfrm>
                <a:off x="5428745" y="4460032"/>
                <a:ext cx="258468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7</m:t>
                    </m:r>
                    <m:r>
                      <a:rPr lang="cs-CZ" sz="22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∙12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91" name="TextovéPole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8745" y="4460032"/>
                <a:ext cx="2584689" cy="430887"/>
              </a:xfrm>
              <a:prstGeom prst="rect">
                <a:avLst/>
              </a:prstGeom>
              <a:blipFill rotWithShape="1">
                <a:blip r:embed="rId24"/>
                <a:stretch>
                  <a:fillRect b="-42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ovéPole 91"/>
              <p:cNvSpPr txBox="1"/>
              <p:nvPr/>
            </p:nvSpPr>
            <p:spPr>
              <a:xfrm>
                <a:off x="4729187" y="4471103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:3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92" name="TextovéPole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187" y="4471103"/>
                <a:ext cx="754171" cy="430887"/>
              </a:xfrm>
              <a:prstGeom prst="rect">
                <a:avLst/>
              </a:prstGeom>
              <a:blipFill rotWithShape="1">
                <a:blip r:embed="rId25"/>
                <a:stretch>
                  <a:fillRect l="-42742" t="-123944" r="-6452" b="-1915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ovéPole 92"/>
              <p:cNvSpPr txBox="1"/>
              <p:nvPr/>
            </p:nvSpPr>
            <p:spPr>
              <a:xfrm>
                <a:off x="8101949" y="4444250"/>
                <a:ext cx="75417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:3</m:t>
                          </m:r>
                        </m:e>
                      </m:d>
                    </m:oMath>
                  </m:oMathPara>
                </a14:m>
                <a:endParaRPr lang="cs-CZ" sz="22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93" name="TextovéPole 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01949" y="4444250"/>
                <a:ext cx="754171" cy="430887"/>
              </a:xfrm>
              <a:prstGeom prst="rect">
                <a:avLst/>
              </a:prstGeom>
              <a:blipFill rotWithShape="1">
                <a:blip r:embed="rId26"/>
                <a:stretch>
                  <a:fillRect l="-41935" t="-123944" r="-7258" b="-1915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ovéPole 93"/>
              <p:cNvSpPr txBox="1"/>
              <p:nvPr/>
            </p:nvSpPr>
            <p:spPr>
              <a:xfrm>
                <a:off x="2057850" y="4875137"/>
                <a:ext cx="2610722" cy="7352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</a:rPr>
                        <m:t>+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∙4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94" name="TextovéPole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850" y="4875137"/>
                <a:ext cx="2610722" cy="735201"/>
              </a:xfrm>
              <a:prstGeom prst="rect">
                <a:avLst/>
              </a:prstGeom>
              <a:blipFill rotWithShape="1">
                <a:blip r:embed="rId2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ovéPole 94"/>
              <p:cNvSpPr txBox="1"/>
              <p:nvPr/>
            </p:nvSpPr>
            <p:spPr>
              <a:xfrm>
                <a:off x="5491227" y="4875134"/>
                <a:ext cx="2610722" cy="7261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</a:rPr>
                        <m:t>+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∙4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95" name="TextovéPole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1227" y="4875134"/>
                <a:ext cx="2610722" cy="726161"/>
              </a:xfrm>
              <a:prstGeom prst="rect">
                <a:avLst/>
              </a:prstGeom>
              <a:blipFill rotWithShape="1">
                <a:blip r:embed="rId2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ovéPole 95"/>
              <p:cNvSpPr txBox="1"/>
              <p:nvPr/>
            </p:nvSpPr>
            <p:spPr>
              <a:xfrm>
                <a:off x="4299667" y="5040886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96" name="TextovéPole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9667" y="5040886"/>
                <a:ext cx="1158779" cy="461665"/>
              </a:xfrm>
              <a:prstGeom prst="rect">
                <a:avLst/>
              </a:prstGeom>
              <a:blipFill rotWithShape="1">
                <a:blip r:embed="rId29"/>
                <a:stretch>
                  <a:fillRect l="-7895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ovéPole 96"/>
              <p:cNvSpPr txBox="1"/>
              <p:nvPr/>
            </p:nvSpPr>
            <p:spPr>
              <a:xfrm>
                <a:off x="7692164" y="5040887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97" name="TextovéPole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2164" y="5040887"/>
                <a:ext cx="1158779" cy="461665"/>
              </a:xfrm>
              <a:prstGeom prst="rect">
                <a:avLst/>
              </a:prstGeom>
              <a:blipFill rotWithShape="1">
                <a:blip r:embed="rId30"/>
                <a:stretch>
                  <a:fillRect l="-8421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9" name="Ovál 98"/>
          <p:cNvSpPr/>
          <p:nvPr/>
        </p:nvSpPr>
        <p:spPr>
          <a:xfrm>
            <a:off x="3498940" y="910853"/>
            <a:ext cx="420239" cy="596659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75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23" grpId="0"/>
      <p:bldP spid="25" grpId="0" animBg="1"/>
      <p:bldP spid="26" grpId="0" animBg="1"/>
      <p:bldP spid="53" grpId="0" animBg="1"/>
      <p:bldP spid="54" grpId="0" animBg="1"/>
      <p:bldP spid="55" grpId="0"/>
      <p:bldP spid="56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7" grpId="0"/>
      <p:bldP spid="68" grpId="0"/>
      <p:bldP spid="36" grpId="0"/>
      <p:bldP spid="70" grpId="0"/>
      <p:bldP spid="39" grpId="0" animBg="1"/>
      <p:bldP spid="73" grpId="0"/>
      <p:bldP spid="74" grpId="0"/>
      <p:bldP spid="79" grpId="0" animBg="1"/>
      <p:bldP spid="80" grpId="0"/>
      <p:bldP spid="82" grpId="0" animBg="1"/>
      <p:bldP spid="83" grpId="0"/>
      <p:bldP spid="86" grpId="0"/>
      <p:bldP spid="87" grpId="0"/>
      <p:bldP spid="88" grpId="0"/>
      <p:bldP spid="89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9" grpId="0" animBg="1"/>
      <p:bldP spid="9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 4)</a:t>
                </a:r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Řešte v 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</a:rPr>
                  <a:t>:  </a:t>
                </a:r>
                <a:endParaRPr lang="cs-CZ" sz="22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954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856974" y="980728"/>
                <a:ext cx="2587466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tg</m:t>
                        </m:r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d>
                          <m:dPr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  <m:r>
                              <a:rPr lang="cs-CZ" sz="22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200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sz="2200" b="0" i="1" smtClean="0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</m:e>
                        </m:d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=−1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6974" y="980728"/>
                <a:ext cx="2587466" cy="430887"/>
              </a:xfrm>
              <a:prstGeom prst="rect">
                <a:avLst/>
              </a:prstGeom>
              <a:blipFill rotWithShape="1">
                <a:blip r:embed="rId3"/>
                <a:stretch>
                  <a:fillRect b="-1549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387341" y="2780928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>
            <a:off x="490270" y="5381486"/>
            <a:ext cx="268669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2755443" y="5315126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V="1">
            <a:off x="1787674" y="4315523"/>
            <a:ext cx="1269533" cy="23210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 flipV="1">
            <a:off x="611560" y="2924944"/>
            <a:ext cx="1165498" cy="1398107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87095" y="3960095"/>
            <a:ext cx="734066" cy="734066"/>
          </a:xfrm>
          <a:prstGeom prst="arc">
            <a:avLst>
              <a:gd name="adj1" fmla="val 14036404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513892" y="4080546"/>
            <a:ext cx="526330" cy="516373"/>
          </a:xfrm>
          <a:prstGeom prst="arc">
            <a:avLst>
              <a:gd name="adj1" fmla="val 2631674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2005824" y="3915945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5824" y="3915945"/>
                <a:ext cx="427515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65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767318" y="4326934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4616343" y="3249560"/>
            <a:ext cx="255167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II. (IV.)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4474913" y="3585793"/>
                <a:ext cx="2627434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y</m:t>
                    </m:r>
                    <m:r>
                      <a:rPr lang="cs-CZ" sz="2200" b="0" i="1" smtClean="0">
                        <a:latin typeface="Cambria Math"/>
                      </a:rPr>
                      <m:t>=135°+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∙180°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4913" y="3585793"/>
                <a:ext cx="2627434" cy="430887"/>
              </a:xfrm>
              <a:prstGeom prst="rect">
                <a:avLst/>
              </a:prstGeom>
              <a:blipFill rotWithShape="1">
                <a:blip r:embed="rId5"/>
                <a:stretch>
                  <a:fillRect b="-1126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4474913" y="3846371"/>
                <a:ext cx="2259788" cy="5711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y</m:t>
                    </m:r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4913" y="3846371"/>
                <a:ext cx="2259788" cy="57111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216482" y="3938254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6482" y="3938254"/>
                <a:ext cx="1158779" cy="430887"/>
              </a:xfrm>
              <a:prstGeom prst="rect">
                <a:avLst/>
              </a:prstGeom>
              <a:blipFill rotWithShape="1">
                <a:blip r:embed="rId7"/>
                <a:stretch>
                  <a:fillRect l="-6842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4118598" y="5863672"/>
                <a:ext cx="3246178" cy="9351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2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2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f>
                                <m:fPr>
                                  <m:ctrlPr>
                                    <a:rPr lang="cs-CZ" sz="220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nary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8598" y="5863672"/>
                <a:ext cx="3246178" cy="93519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 flipV="1">
            <a:off x="2811629" y="2646773"/>
            <a:ext cx="0" cy="337399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H="1" flipV="1">
            <a:off x="1780143" y="4327128"/>
            <a:ext cx="1371233" cy="1397546"/>
          </a:xfrm>
          <a:prstGeom prst="line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1785192" y="4323052"/>
            <a:ext cx="1261398" cy="1276906"/>
          </a:xfrm>
          <a:prstGeom prst="line">
            <a:avLst/>
          </a:prstGeom>
          <a:ln>
            <a:solidFill>
              <a:srgbClr val="990033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se šipkou 75"/>
          <p:cNvCxnSpPr/>
          <p:nvPr/>
        </p:nvCxnSpPr>
        <p:spPr>
          <a:xfrm>
            <a:off x="5276302" y="1214517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ovéPole 76"/>
          <p:cNvSpPr txBox="1"/>
          <p:nvPr/>
        </p:nvSpPr>
        <p:spPr>
          <a:xfrm>
            <a:off x="5818158" y="965338"/>
            <a:ext cx="12520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err="1"/>
              <a:t>p</a:t>
            </a:r>
            <a:r>
              <a:rPr lang="cs-CZ" sz="2200" dirty="0" err="1" smtClean="0"/>
              <a:t>odm</a:t>
            </a:r>
            <a:r>
              <a:rPr lang="cs-CZ" sz="2200" dirty="0" smtClean="0"/>
              <a:t>.: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6534592" y="873132"/>
                <a:ext cx="2455539" cy="615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/>
                        </a:rPr>
                        <m:t>2</m:t>
                      </m:r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b="0" i="1" smtClean="0">
                          <a:latin typeface="Cambria Math"/>
                        </a:rPr>
                        <m:t>+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≠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4592" y="873132"/>
                <a:ext cx="2455539" cy="61529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>
            <a:off x="4344667" y="6797301"/>
            <a:ext cx="265291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7478610" y="4386012"/>
                <a:ext cx="75417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</m:d>
                    </m:oMath>
                  </m:oMathPara>
                </a14:m>
                <a:endParaRPr lang="cs-CZ" sz="20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8610" y="4386012"/>
                <a:ext cx="754171" cy="400110"/>
              </a:xfrm>
              <a:prstGeom prst="rect">
                <a:avLst/>
              </a:prstGeom>
              <a:blipFill rotWithShape="1">
                <a:blip r:embed="rId10"/>
                <a:stretch>
                  <a:fillRect l="-34677" t="-119697" b="-1848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7478609" y="5169071"/>
                <a:ext cx="75417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"/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:8</m:t>
                          </m:r>
                        </m:e>
                      </m:d>
                    </m:oMath>
                  </m:oMathPara>
                </a14:m>
                <a:endParaRPr lang="cs-CZ" sz="20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8609" y="5169071"/>
                <a:ext cx="754171" cy="400110"/>
              </a:xfrm>
              <a:prstGeom prst="rect">
                <a:avLst/>
              </a:prstGeom>
              <a:blipFill rotWithShape="1">
                <a:blip r:embed="rId11"/>
                <a:stretch>
                  <a:fillRect l="-33871" t="-119697" b="-1848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Ovál 55"/>
          <p:cNvSpPr/>
          <p:nvPr/>
        </p:nvSpPr>
        <p:spPr>
          <a:xfrm>
            <a:off x="3419872" y="945790"/>
            <a:ext cx="864096" cy="500761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8" name="Přímá spojnice se šipkou 57"/>
          <p:cNvCxnSpPr/>
          <p:nvPr/>
        </p:nvCxnSpPr>
        <p:spPr>
          <a:xfrm>
            <a:off x="5084400" y="1703873"/>
            <a:ext cx="72008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5860738" y="1471116"/>
                <a:ext cx="2599694" cy="43088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:r>
                  <a:rPr lang="cs-CZ" sz="2200" dirty="0" err="1" smtClean="0"/>
                  <a:t>subst</a:t>
                </a:r>
                <a:r>
                  <a:rPr lang="cs-CZ" sz="2200" dirty="0" smtClean="0"/>
                  <a:t>.: </a:t>
                </a:r>
                <a14:m>
                  <m:oMath xmlns:m="http://schemas.openxmlformats.org/officeDocument/2006/math">
                    <m:r>
                      <a:rPr lang="cs-CZ" sz="2200" b="0" i="0" smtClean="0">
                        <a:latin typeface="Cambria Math"/>
                      </a:rPr>
                      <m:t>2</m:t>
                    </m:r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x</m:t>
                    </m:r>
                    <m:r>
                      <a:rPr lang="cs-CZ" sz="2200" b="0" i="0" smtClean="0">
                        <a:latin typeface="Cambria Math"/>
                      </a:rPr>
                      <m:t>+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 i="1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𝑦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0738" y="1471116"/>
                <a:ext cx="2599694" cy="430887"/>
              </a:xfrm>
              <a:prstGeom prst="rect">
                <a:avLst/>
              </a:prstGeom>
              <a:blipFill rotWithShape="1">
                <a:blip r:embed="rId12"/>
                <a:stretch>
                  <a:fillRect t="-5479" b="-2602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/>
              <p:cNvSpPr txBox="1"/>
              <p:nvPr/>
            </p:nvSpPr>
            <p:spPr>
              <a:xfrm>
                <a:off x="3419872" y="1950359"/>
                <a:ext cx="1626865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tg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=−1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4" name="TextovéPole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1950359"/>
                <a:ext cx="1626865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1315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5" name="Přímá spojnice se šipkou 64"/>
          <p:cNvCxnSpPr/>
          <p:nvPr/>
        </p:nvCxnSpPr>
        <p:spPr>
          <a:xfrm>
            <a:off x="4981500" y="2185966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5580738" y="1970522"/>
            <a:ext cx="27089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omocná rovnice: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5397719" y="2328876"/>
                <a:ext cx="352573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tg</m:t>
                        </m:r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b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</a:rPr>
                      <m:t>1</m:t>
                    </m:r>
                  </m:oMath>
                </a14:m>
                <a:r>
                  <a:rPr lang="cs-CZ" sz="2200" dirty="0" smtClean="0"/>
                  <a:t>,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sz="2200" i="1" smtClean="0">
                        <a:latin typeface="Cambria Math"/>
                        <a:ea typeface="Cambria Math"/>
                      </a:rPr>
                      <m:t>∈</m:t>
                    </m:r>
                  </m:oMath>
                </a14:m>
                <a:r>
                  <a:rPr lang="cs-CZ" sz="2200" dirty="0" smtClean="0"/>
                  <a:t> I. </a:t>
                </a:r>
                <a:r>
                  <a:rPr lang="cs-CZ" sz="2200" dirty="0" err="1"/>
                  <a:t>k</a:t>
                </a:r>
                <a:r>
                  <a:rPr lang="cs-CZ" sz="2200" dirty="0" err="1" smtClean="0"/>
                  <a:t>v</a:t>
                </a:r>
                <a:r>
                  <a:rPr lang="cs-CZ" sz="2200" dirty="0" smtClean="0"/>
                  <a:t>.</a:t>
                </a:r>
                <a:endParaRPr lang="cs-CZ" sz="2200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7719" y="2328876"/>
                <a:ext cx="3525732" cy="430887"/>
              </a:xfrm>
              <a:prstGeom prst="rect">
                <a:avLst/>
              </a:prstGeom>
              <a:blipFill rotWithShape="1">
                <a:blip r:embed="rId14"/>
                <a:stretch>
                  <a:fillRect t="-7042" r="-691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0" name="Přímá spojnice 69"/>
          <p:cNvCxnSpPr/>
          <p:nvPr/>
        </p:nvCxnSpPr>
        <p:spPr>
          <a:xfrm flipV="1">
            <a:off x="1787674" y="4334199"/>
            <a:ext cx="1298318" cy="6837"/>
          </a:xfrm>
          <a:prstGeom prst="line">
            <a:avLst/>
          </a:prstGeom>
          <a:ln w="127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V="1">
            <a:off x="1787674" y="3085218"/>
            <a:ext cx="1198667" cy="1248554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blouk 71"/>
          <p:cNvSpPr/>
          <p:nvPr/>
        </p:nvSpPr>
        <p:spPr>
          <a:xfrm>
            <a:off x="1155229" y="3693620"/>
            <a:ext cx="1258861" cy="1258861"/>
          </a:xfrm>
          <a:prstGeom prst="arc">
            <a:avLst>
              <a:gd name="adj1" fmla="val 18876446"/>
              <a:gd name="adj2" fmla="val 0"/>
            </a:avLst>
          </a:prstGeom>
          <a:ln w="12700">
            <a:solidFill>
              <a:srgbClr val="92D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2324160" y="3847669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4160" y="3847669"/>
                <a:ext cx="427515" cy="369332"/>
              </a:xfrm>
              <a:prstGeom prst="rect">
                <a:avLst/>
              </a:prstGeom>
              <a:blipFill rotWithShape="1">
                <a:blip r:embed="rId15"/>
                <a:stretch>
                  <a:fillRect b="-65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5741687" y="2656308"/>
                <a:ext cx="1926657" cy="669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=45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° 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1687" y="2656308"/>
                <a:ext cx="1926657" cy="669799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/>
              <p:cNvSpPr txBox="1"/>
              <p:nvPr/>
            </p:nvSpPr>
            <p:spPr>
              <a:xfrm>
                <a:off x="3800725" y="4330354"/>
                <a:ext cx="2643482" cy="5711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r>
                      <a:rPr lang="cs-CZ" sz="2200" b="0" i="0" smtClean="0">
                        <a:latin typeface="Cambria Math"/>
                      </a:rPr>
                      <m:t>2</m:t>
                    </m:r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x</m:t>
                    </m:r>
                    <m:r>
                      <a:rPr lang="cs-CZ" sz="2200" b="0" i="0" smtClean="0">
                        <a:latin typeface="Cambria Math"/>
                      </a:rPr>
                      <m:t>+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0725" y="4330354"/>
                <a:ext cx="2643482" cy="571118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/>
              <p:cNvSpPr txBox="1"/>
              <p:nvPr/>
            </p:nvSpPr>
            <p:spPr>
              <a:xfrm>
                <a:off x="3697690" y="4790694"/>
                <a:ext cx="2930237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r>
                      <a:rPr lang="cs-CZ" sz="2200">
                        <a:latin typeface="Cambria Math"/>
                      </a:rPr>
                      <m:t>8</m:t>
                    </m:r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x</m:t>
                    </m:r>
                    <m:r>
                      <a:rPr lang="cs-CZ" sz="2200" b="0" i="0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</a:rPr>
                      <m:t>4</m:t>
                    </m:r>
                    <m:r>
                      <m:rPr>
                        <m:sty m:val="p"/>
                      </m:rPr>
                      <a:rPr lang="el-GR" sz="2200" b="0" i="1" smtClean="0">
                        <a:latin typeface="Cambria Math"/>
                        <a:ea typeface="Cambria Math"/>
                      </a:rPr>
                      <m:t>π</m:t>
                    </m:r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3</m:t>
                    </m:r>
                    <m:r>
                      <a:rPr lang="cs-CZ" sz="22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∙4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0" name="TextovéPole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690" y="4790694"/>
                <a:ext cx="2930237" cy="430887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ovéPole 80"/>
              <p:cNvSpPr txBox="1"/>
              <p:nvPr/>
            </p:nvSpPr>
            <p:spPr>
              <a:xfrm>
                <a:off x="4355976" y="5136940"/>
                <a:ext cx="2641608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r>
                      <a:rPr lang="cs-CZ" sz="2200">
                        <a:latin typeface="Cambria Math"/>
                      </a:rPr>
                      <m:t>8</m:t>
                    </m:r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x</m:t>
                    </m:r>
                    <m:r>
                      <a:rPr lang="cs-CZ" sz="2200" b="0" i="1" smtClean="0">
                        <a:latin typeface="Cambria Math"/>
                      </a:rPr>
                      <m:t>=−</m:t>
                    </m:r>
                    <m:r>
                      <a:rPr lang="cs-CZ" sz="2200" i="1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∙4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1" name="TextovéPole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976" y="5136940"/>
                <a:ext cx="2641608" cy="430887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ovéPole 81"/>
              <p:cNvSpPr txBox="1"/>
              <p:nvPr/>
            </p:nvSpPr>
            <p:spPr>
              <a:xfrm>
                <a:off x="4460154" y="5495415"/>
                <a:ext cx="2167773" cy="5437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x</m:t>
                    </m:r>
                    <m:r>
                      <a:rPr lang="cs-CZ" sz="2200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i="1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8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200" i="1">
                            <a:latin typeface="Cambria Math"/>
                            <a:ea typeface="Cambria Math"/>
                          </a:rPr>
                          <m:t>𝜋</m:t>
                        </m:r>
                        <m:r>
                          <m:rPr>
                            <m:nor/>
                          </m:rPr>
                          <a:rPr lang="cs-CZ" sz="2200" dirty="0"/>
                          <m:t> 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2" name="TextovéPole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0154" y="5495415"/>
                <a:ext cx="2167773" cy="543739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ovéPole 82"/>
              <p:cNvSpPr txBox="1"/>
              <p:nvPr/>
            </p:nvSpPr>
            <p:spPr>
              <a:xfrm>
                <a:off x="6404502" y="5510691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3" name="TextovéPole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4502" y="5510691"/>
                <a:ext cx="1158779" cy="430887"/>
              </a:xfrm>
              <a:prstGeom prst="rect">
                <a:avLst/>
              </a:prstGeom>
              <a:blipFill rotWithShape="1">
                <a:blip r:embed="rId21"/>
                <a:stretch>
                  <a:fillRect l="-6842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Volný tvar 35"/>
          <p:cNvSpPr/>
          <p:nvPr/>
        </p:nvSpPr>
        <p:spPr>
          <a:xfrm>
            <a:off x="8280400" y="1701800"/>
            <a:ext cx="596900" cy="2857500"/>
          </a:xfrm>
          <a:custGeom>
            <a:avLst/>
            <a:gdLst>
              <a:gd name="connsiteX0" fmla="*/ 215900 w 596900"/>
              <a:gd name="connsiteY0" fmla="*/ 0 h 2857500"/>
              <a:gd name="connsiteX1" fmla="*/ 215900 w 596900"/>
              <a:gd name="connsiteY1" fmla="*/ 0 h 2857500"/>
              <a:gd name="connsiteX2" fmla="*/ 558800 w 596900"/>
              <a:gd name="connsiteY2" fmla="*/ 12700 h 2857500"/>
              <a:gd name="connsiteX3" fmla="*/ 596900 w 596900"/>
              <a:gd name="connsiteY3" fmla="*/ 12700 h 2857500"/>
              <a:gd name="connsiteX4" fmla="*/ 596900 w 596900"/>
              <a:gd name="connsiteY4" fmla="*/ 2857500 h 2857500"/>
              <a:gd name="connsiteX5" fmla="*/ 0 w 596900"/>
              <a:gd name="connsiteY5" fmla="*/ 28575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6900" h="2857500">
                <a:moveTo>
                  <a:pt x="215900" y="0"/>
                </a:moveTo>
                <a:lnTo>
                  <a:pt x="215900" y="0"/>
                </a:lnTo>
                <a:cubicBezTo>
                  <a:pt x="524917" y="13436"/>
                  <a:pt x="410541" y="12700"/>
                  <a:pt x="558800" y="12700"/>
                </a:cubicBezTo>
                <a:lnTo>
                  <a:pt x="596900" y="12700"/>
                </a:lnTo>
                <a:lnTo>
                  <a:pt x="596900" y="2857500"/>
                </a:lnTo>
                <a:lnTo>
                  <a:pt x="0" y="2857500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586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26" grpId="0" animBg="1"/>
      <p:bldP spid="53" grpId="0" animBg="1"/>
      <p:bldP spid="54" grpId="0" animBg="1"/>
      <p:bldP spid="55" grpId="0"/>
      <p:bldP spid="59" grpId="0"/>
      <p:bldP spid="60" grpId="0"/>
      <p:bldP spid="61" grpId="0"/>
      <p:bldP spid="62" grpId="0"/>
      <p:bldP spid="67" grpId="0"/>
      <p:bldP spid="77" grpId="0"/>
      <p:bldP spid="78" grpId="0"/>
      <p:bldP spid="42" grpId="0"/>
      <p:bldP spid="46" grpId="0"/>
      <p:bldP spid="56" grpId="0" animBg="1"/>
      <p:bldP spid="56" grpId="1" animBg="1"/>
      <p:bldP spid="63" grpId="0" animBg="1"/>
      <p:bldP spid="64" grpId="0"/>
      <p:bldP spid="66" grpId="0"/>
      <p:bldP spid="68" grpId="0"/>
      <p:bldP spid="72" grpId="0" animBg="1"/>
      <p:bldP spid="73" grpId="0"/>
      <p:bldP spid="74" grpId="0"/>
      <p:bldP spid="79" grpId="0"/>
      <p:bldP spid="80" grpId="0"/>
      <p:bldP spid="81" grpId="0"/>
      <p:bldP spid="82" grpId="0"/>
      <p:bldP spid="83" grpId="0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490066"/>
          </a:xfrm>
        </p:spPr>
        <p:txBody>
          <a:bodyPr/>
          <a:lstStyle/>
          <a:p>
            <a:pPr algn="l"/>
            <a:r>
              <a:rPr lang="cs-CZ" sz="2800" u="sng" dirty="0" smtClean="0"/>
              <a:t>Jednoduché goniometrické rovnice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26368" y="792951"/>
                <a:ext cx="8327882" cy="5966059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</a:t>
                </a: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II. Goniometrické rovnice řešené vytýkáním</a:t>
                </a:r>
              </a:p>
              <a:p>
                <a:pPr marL="0" indent="0">
                  <a:buNone/>
                </a:pPr>
                <a:endParaRPr lang="cs-CZ" sz="2400" dirty="0"/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Jde o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goniometrické rovnice s neznámou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, které lze rozložit na součinový tvar vytknutím největšího společného dělitele dvojčlenu, jímž je goniometrická funkce.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Z původní rovnice dostaneme základní goniometrické rovnice.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Řešení původní goniometrické rovnice je sjednocením řešení základních goniometrických rovnic. 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i="1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6368" y="792951"/>
                <a:ext cx="8327882" cy="5966059"/>
              </a:xfrm>
              <a:blipFill rotWithShape="1">
                <a:blip r:embed="rId2"/>
                <a:stretch>
                  <a:fillRect l="-117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207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61568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 1)</a:t>
                </a:r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Řešte v 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</a:rPr>
                  <a:t>:  </a:t>
                </a:r>
                <a:endParaRPr lang="cs-CZ" sz="22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61568"/>
                <a:ext cx="8301608" cy="5540891"/>
              </a:xfrm>
              <a:blipFill rotWithShape="1">
                <a:blip r:embed="rId2"/>
                <a:stretch>
                  <a:fillRect l="-954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764246" y="986891"/>
                <a:ext cx="2855773" cy="4628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sz="2200">
                                <a:latin typeface="Cambria Math"/>
                              </a:rPr>
                              <m:t>cotg</m:t>
                            </m:r>
                          </m:e>
                          <m:sup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200" i="1">
                            <a:latin typeface="Cambria Math"/>
                          </a:rPr>
                          <m:t>3</m:t>
                        </m:r>
                      </m:e>
                    </m:rad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cotg</m:t>
                    </m:r>
                    <m:r>
                      <a:rPr lang="cs-CZ" sz="2200" b="0" i="1" smtClean="0">
                        <a:latin typeface="Cambria Math"/>
                      </a:rPr>
                      <m:t> </m:t>
                    </m:r>
                    <m:r>
                      <a:rPr lang="cs-CZ" sz="2200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4246" y="986891"/>
                <a:ext cx="2855773" cy="462884"/>
              </a:xfrm>
              <a:prstGeom prst="rect">
                <a:avLst/>
              </a:prstGeom>
              <a:blipFill rotWithShape="1">
                <a:blip r:embed="rId3"/>
                <a:stretch>
                  <a:fillRect b="-1447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2552234" y="5068681"/>
                <a:ext cx="4605583" cy="9943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4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cs-CZ" sz="24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,</m:t>
                              </m:r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6</m:t>
                                  </m:r>
                                </m:den>
                              </m:f>
                              <m:r>
                                <a:rPr lang="cs-CZ" sz="24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m:rPr>
                                  <m:nor/>
                                </m:rPr>
                                <a:rPr lang="cs-CZ" sz="2400" dirty="0"/>
                                <m:t> 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234" y="5068681"/>
                <a:ext cx="4605583" cy="9943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Přímá spojnice se šipkou 62"/>
          <p:cNvCxnSpPr/>
          <p:nvPr/>
        </p:nvCxnSpPr>
        <p:spPr>
          <a:xfrm>
            <a:off x="5405460" y="1255374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6029276" y="1039930"/>
            <a:ext cx="12520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err="1"/>
              <a:t>p</a:t>
            </a:r>
            <a:r>
              <a:rPr lang="cs-CZ" sz="2200" dirty="0" err="1" smtClean="0"/>
              <a:t>odm</a:t>
            </a:r>
            <a:r>
              <a:rPr lang="cs-CZ" sz="2200" dirty="0" smtClean="0"/>
              <a:t>.: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6948264" y="1068880"/>
                <a:ext cx="197186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𝒵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264" y="1068880"/>
                <a:ext cx="1971868" cy="43088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>
            <a:off x="2835854" y="6165304"/>
            <a:ext cx="389638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2498755" y="1384276"/>
                <a:ext cx="3852430" cy="4628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sz="2200">
                                <a:latin typeface="Cambria Math"/>
                              </a:rPr>
                              <m:t>cotg</m:t>
                            </m:r>
                          </m:e>
                          <m:sup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cs-CZ" sz="2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200" i="1">
                            <a:latin typeface="Cambria Math"/>
                          </a:rPr>
                          <m:t>3</m:t>
                        </m:r>
                      </m:e>
                    </m:rad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cotg</m:t>
                    </m:r>
                    <m:r>
                      <a:rPr lang="cs-CZ" sz="2200" b="0" i="1" smtClean="0">
                        <a:latin typeface="Cambria Math"/>
                      </a:rPr>
                      <m:t> </m:t>
                    </m:r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8755" y="1384276"/>
                <a:ext cx="3852430" cy="462884"/>
              </a:xfrm>
              <a:prstGeom prst="rect">
                <a:avLst/>
              </a:prstGeom>
              <a:blipFill rotWithShape="1">
                <a:blip r:embed="rId6"/>
                <a:stretch>
                  <a:fillRect b="-1447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2387965" y="1847160"/>
                <a:ext cx="3835910" cy="49000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>
                            <a:latin typeface="Cambria Math"/>
                          </a:rPr>
                          <m:t>cotg</m:t>
                        </m:r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d>
                      <m:d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cs-CZ" sz="2200">
                            <a:latin typeface="Cambria Math"/>
                          </a:rPr>
                          <m:t>cotg</m:t>
                        </m:r>
                        <m:r>
                          <a:rPr lang="cs-CZ" sz="2200" i="1">
                            <a:latin typeface="Cambria Math"/>
                          </a:rPr>
                          <m:t> </m:t>
                        </m:r>
                        <m:r>
                          <a:rPr lang="cs-CZ" sz="2200" i="1">
                            <a:latin typeface="Cambria Math"/>
                          </a:rPr>
                          <m:t>𝑥</m:t>
                        </m:r>
                        <m:r>
                          <m:rPr>
                            <m:nor/>
                          </m:rPr>
                          <a:rPr lang="cs-CZ" sz="2200" dirty="0"/>
                          <m:t> </m:t>
                        </m:r>
                        <m:r>
                          <a:rPr lang="cs-CZ" sz="2200" b="0" i="1" smtClean="0">
                            <a:latin typeface="Cambria Math"/>
                          </a:rPr>
                          <m:t>−</m:t>
                        </m:r>
                        <m:rad>
                          <m:radPr>
                            <m:degHide m:val="on"/>
                            <m:ctrlPr>
                              <a:rPr lang="cs-CZ" sz="22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200" i="1">
                                <a:latin typeface="Cambria Math"/>
                              </a:rPr>
                              <m:t>3</m:t>
                            </m:r>
                          </m:e>
                        </m:rad>
                      </m:e>
                    </m:d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7965" y="1847160"/>
                <a:ext cx="3835910" cy="490006"/>
              </a:xfrm>
              <a:prstGeom prst="rect">
                <a:avLst/>
              </a:prstGeom>
              <a:blipFill rotWithShape="1">
                <a:blip r:embed="rId7"/>
                <a:stretch>
                  <a:fillRect b="-875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Přímá spojnice se šipkou 45"/>
          <p:cNvCxnSpPr/>
          <p:nvPr/>
        </p:nvCxnSpPr>
        <p:spPr>
          <a:xfrm>
            <a:off x="3390013" y="2377736"/>
            <a:ext cx="1686043" cy="324609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 flipH="1">
            <a:off x="3130421" y="2377736"/>
            <a:ext cx="259592" cy="378831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4849779" y="2744348"/>
                <a:ext cx="2366760" cy="4708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200" smtClean="0">
                          <a:latin typeface="Cambria Math"/>
                        </a:rPr>
                        <m:t>cotg</m:t>
                      </m:r>
                      <m:r>
                        <a:rPr lang="cs-CZ" sz="2200" i="1">
                          <a:latin typeface="Cambria Math"/>
                        </a:rPr>
                        <m:t> </m:t>
                      </m:r>
                      <m:r>
                        <a:rPr lang="cs-CZ" sz="2200" i="1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cs-CZ" sz="22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i="1">
                              <a:latin typeface="Cambria Math"/>
                            </a:rPr>
                            <m:t>3</m:t>
                          </m:r>
                        </m:e>
                      </m:rad>
                      <m:r>
                        <a:rPr lang="cs-CZ" sz="22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9779" y="2744348"/>
                <a:ext cx="2366760" cy="47083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1912938" y="2784963"/>
                <a:ext cx="1634836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>
                            <a:latin typeface="Cambria Math"/>
                          </a:rPr>
                          <m:t>cotg</m:t>
                        </m:r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2938" y="2784963"/>
                <a:ext cx="1634836" cy="430887"/>
              </a:xfrm>
              <a:prstGeom prst="rect">
                <a:avLst/>
              </a:prstGeom>
              <a:blipFill rotWithShape="1">
                <a:blip r:embed="rId9"/>
                <a:stretch>
                  <a:fillRect b="-1549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5489904" y="3173179"/>
                <a:ext cx="1898287" cy="4708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200" smtClean="0">
                          <a:latin typeface="Cambria Math"/>
                        </a:rPr>
                        <m:t>cotg</m:t>
                      </m:r>
                      <m:r>
                        <a:rPr lang="cs-CZ" sz="2200" i="1">
                          <a:latin typeface="Cambria Math"/>
                        </a:rPr>
                        <m:t> </m:t>
                      </m:r>
                      <m:r>
                        <a:rPr lang="cs-CZ" sz="2200" i="1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i="1">
                              <a:latin typeface="Cambria Math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9904" y="3173179"/>
                <a:ext cx="1898287" cy="47083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lačítko akce: Vlastní 34">
                <a:hlinkClick r:id="rId11" action="ppaction://hlinksldjump" highlightClick="1"/>
              </p:cNvPr>
              <p:cNvSpPr/>
              <p:nvPr/>
            </p:nvSpPr>
            <p:spPr>
              <a:xfrm>
                <a:off x="1684126" y="3649012"/>
                <a:ext cx="2160240" cy="452451"/>
              </a:xfrm>
              <a:prstGeom prst="actionButtonBlank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ř</a:t>
                </a:r>
                <a:r>
                  <a:rPr lang="cs-CZ" dirty="0" smtClean="0"/>
                  <a:t>ešení cotg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5" name="Tlačítko akce: Vlastní 34">
                <a:hlinkClick r:id="rId12" action="ppaction://hlinksldjump" highlightClick="1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4126" y="3649012"/>
                <a:ext cx="2160240" cy="452451"/>
              </a:xfrm>
              <a:prstGeom prst="actionButtonBlank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lačítko akce: Vlastní 65">
                <a:hlinkClick r:id="rId14" action="ppaction://hlinksldjump" highlightClick="1"/>
              </p:cNvPr>
              <p:cNvSpPr/>
              <p:nvPr/>
            </p:nvSpPr>
            <p:spPr>
              <a:xfrm>
                <a:off x="5227951" y="3649012"/>
                <a:ext cx="2160240" cy="452451"/>
              </a:xfrm>
              <a:prstGeom prst="actionButtonBlank">
                <a:avLst/>
              </a:prstGeom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/>
                  <a:t>řešení cotg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6" name="Tlačítko akce: Vlastní 65">
                <a:hlinkClick r:id="rId15" action="ppaction://hlinksldjump" highlightClick="1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7951" y="3649012"/>
                <a:ext cx="2160240" cy="452451"/>
              </a:xfrm>
              <a:prstGeom prst="actionButtonBlank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4029927" y="2764323"/>
                <a:ext cx="4309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∨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9927" y="2764323"/>
                <a:ext cx="430996" cy="430887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1536439" y="4293095"/>
                <a:ext cx="2307927" cy="5822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6439" y="4293095"/>
                <a:ext cx="2307927" cy="582275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ovéPole 69"/>
              <p:cNvSpPr txBox="1"/>
              <p:nvPr/>
            </p:nvSpPr>
            <p:spPr>
              <a:xfrm>
                <a:off x="5197221" y="4290786"/>
                <a:ext cx="2307927" cy="5845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221" y="4290786"/>
                <a:ext cx="2307927" cy="584584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3390013" y="4352245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0013" y="4352245"/>
                <a:ext cx="1158779" cy="461665"/>
              </a:xfrm>
              <a:prstGeom prst="rect">
                <a:avLst/>
              </a:prstGeom>
              <a:blipFill rotWithShape="1">
                <a:blip r:embed="rId20"/>
                <a:stretch>
                  <a:fillRect l="-7895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/>
              <p:cNvSpPr txBox="1"/>
              <p:nvPr/>
            </p:nvSpPr>
            <p:spPr>
              <a:xfrm>
                <a:off x="7131200" y="4335497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1200" y="4335497"/>
                <a:ext cx="1158779" cy="461665"/>
              </a:xfrm>
              <a:prstGeom prst="rect">
                <a:avLst/>
              </a:prstGeom>
              <a:blipFill rotWithShape="1">
                <a:blip r:embed="rId21"/>
                <a:stretch>
                  <a:fillRect l="-8421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325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67" grpId="0"/>
      <p:bldP spid="64" grpId="0"/>
      <p:bldP spid="65" grpId="0"/>
      <p:bldP spid="42" grpId="0"/>
      <p:bldP spid="43" grpId="0"/>
      <p:bldP spid="49" grpId="0"/>
      <p:bldP spid="50" grpId="0"/>
      <p:bldP spid="52" grpId="0"/>
      <p:bldP spid="35" grpId="0" animBg="1"/>
      <p:bldP spid="66" grpId="0" animBg="1"/>
      <p:bldP spid="36" grpId="0"/>
      <p:bldP spid="68" grpId="0"/>
      <p:bldP spid="70" grpId="0"/>
      <p:bldP spid="71" grpId="0"/>
      <p:bldP spid="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4453"/>
            <a:ext cx="8301608" cy="5540891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253506" y="1398331"/>
                <a:ext cx="1793084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cotg</m:t>
                        </m:r>
                        <m:r>
                          <a:rPr lang="cs-CZ" sz="24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506" y="1398331"/>
                <a:ext cx="1793084" cy="461665"/>
              </a:xfrm>
              <a:prstGeom prst="rect">
                <a:avLst/>
              </a:prstGeom>
              <a:blipFill rotWithShape="1">
                <a:blip r:embed="rId2"/>
                <a:stretch>
                  <a:fillRect b="-1578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387341" y="2780928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15291" y="4387601"/>
                <a:ext cx="348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>
            <a:off x="490270" y="3249560"/>
            <a:ext cx="268669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1725617" y="3195560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V="1">
            <a:off x="1787674" y="4315523"/>
            <a:ext cx="1269533" cy="23210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1780143" y="2913601"/>
            <a:ext cx="0" cy="1420010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91040" y="3962068"/>
            <a:ext cx="734066" cy="734066"/>
          </a:xfrm>
          <a:prstGeom prst="arc">
            <a:avLst>
              <a:gd name="adj1" fmla="val 16469115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513892" y="4080546"/>
            <a:ext cx="526330" cy="516373"/>
          </a:xfrm>
          <a:prstGeom prst="arc">
            <a:avLst>
              <a:gd name="adj1" fmla="val 5525837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936290" y="3814837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290" y="3814837"/>
                <a:ext cx="42751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785698" y="4333611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4570095" y="2550095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=90°+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∙180°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0095" y="2550095"/>
                <a:ext cx="3247703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4570095" y="3093349"/>
                <a:ext cx="2307927" cy="5845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0095" y="3093349"/>
                <a:ext cx="2307927" cy="58458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425558" y="3125812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558" y="3125812"/>
                <a:ext cx="1158779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7895" t="-9333" b="-32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9" name="Přímá spojnice 68"/>
          <p:cNvCxnSpPr/>
          <p:nvPr/>
        </p:nvCxnSpPr>
        <p:spPr>
          <a:xfrm flipV="1">
            <a:off x="1786581" y="4340448"/>
            <a:ext cx="0" cy="1397546"/>
          </a:xfrm>
          <a:prstGeom prst="line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1777057" y="3021876"/>
            <a:ext cx="0" cy="1318572"/>
          </a:xfrm>
          <a:prstGeom prst="line">
            <a:avLst/>
          </a:prstGeom>
          <a:ln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se šipkou 62"/>
          <p:cNvCxnSpPr/>
          <p:nvPr/>
        </p:nvCxnSpPr>
        <p:spPr>
          <a:xfrm>
            <a:off x="3309002" y="1650808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4299474" y="1413721"/>
            <a:ext cx="1252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5434008" y="1413721"/>
                <a:ext cx="197186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𝒵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008" y="1413721"/>
                <a:ext cx="1971868" cy="4308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>
            <a:off x="4716016" y="3691510"/>
            <a:ext cx="2736304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lačítko akce: Návrat 1">
            <a:hlinkClick r:id="rId8" action="ppaction://hlinksldjump" highlightClick="1"/>
          </p:cNvPr>
          <p:cNvSpPr/>
          <p:nvPr/>
        </p:nvSpPr>
        <p:spPr>
          <a:xfrm>
            <a:off x="5796136" y="5661248"/>
            <a:ext cx="397810" cy="432048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3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 animBg="1"/>
      <p:bldP spid="53" grpId="0" animBg="1"/>
      <p:bldP spid="54" grpId="0" animBg="1"/>
      <p:bldP spid="55" grpId="0"/>
      <p:bldP spid="60" grpId="0"/>
      <p:bldP spid="61" grpId="0"/>
      <p:bldP spid="62" grpId="0"/>
      <p:bldP spid="64" grpId="0"/>
      <p:bldP spid="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4453"/>
            <a:ext cx="8301608" cy="5540891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253505" y="1304621"/>
                <a:ext cx="2005175" cy="49648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cotg</m:t>
                        </m:r>
                        <m:r>
                          <a:rPr lang="cs-CZ" sz="24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505" y="1304621"/>
                <a:ext cx="2005175" cy="49648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387340" y="2780928"/>
            <a:ext cx="3403069" cy="2953039"/>
            <a:chOff x="611560" y="3437581"/>
            <a:chExt cx="3350529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 flipV="1">
              <a:off x="611560" y="4972176"/>
              <a:ext cx="3350529" cy="1357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3282089" cy="2953039"/>
              <a:chOff x="747359" y="2658977"/>
              <a:chExt cx="3932921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23570" y="4507956"/>
                <a:ext cx="34893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4392248" y="43855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>
            <a:off x="490270" y="3249560"/>
            <a:ext cx="3505666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3460845" y="3195560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V="1">
            <a:off x="1787674" y="4315523"/>
            <a:ext cx="1269533" cy="23210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1793325" y="3093349"/>
            <a:ext cx="1977684" cy="1212769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91040" y="3962068"/>
            <a:ext cx="734066" cy="734066"/>
          </a:xfrm>
          <a:prstGeom prst="arc">
            <a:avLst>
              <a:gd name="adj1" fmla="val 19722403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513892" y="4057336"/>
            <a:ext cx="526330" cy="516373"/>
          </a:xfrm>
          <a:prstGeom prst="arc">
            <a:avLst>
              <a:gd name="adj1" fmla="val 8758046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953204" y="3808505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3204" y="3808505"/>
                <a:ext cx="42751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785698" y="4327128"/>
            <a:ext cx="2066222" cy="13321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4644008" y="2550095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=30°+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∙180°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2550095"/>
                <a:ext cx="3247703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4570095" y="3093349"/>
                <a:ext cx="2307927" cy="5845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0095" y="3093349"/>
                <a:ext cx="2307927" cy="58458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425558" y="3125812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558" y="3125812"/>
                <a:ext cx="1158779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7895" t="-9333" b="-32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9" name="Přímá spojnice 68"/>
          <p:cNvCxnSpPr/>
          <p:nvPr/>
        </p:nvCxnSpPr>
        <p:spPr>
          <a:xfrm flipV="1">
            <a:off x="768989" y="4340448"/>
            <a:ext cx="1017592" cy="600720"/>
          </a:xfrm>
          <a:prstGeom prst="line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1795342" y="3049382"/>
            <a:ext cx="2056578" cy="1256736"/>
          </a:xfrm>
          <a:prstGeom prst="line">
            <a:avLst/>
          </a:prstGeom>
          <a:ln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se šipkou 62"/>
          <p:cNvCxnSpPr/>
          <p:nvPr/>
        </p:nvCxnSpPr>
        <p:spPr>
          <a:xfrm>
            <a:off x="3483608" y="1564056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4200504" y="1333223"/>
            <a:ext cx="1252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5480452" y="1348611"/>
                <a:ext cx="197186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𝒵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0452" y="1348611"/>
                <a:ext cx="1971868" cy="4308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>
            <a:off x="4716016" y="3691510"/>
            <a:ext cx="2736304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508001" y="4165102"/>
            <a:ext cx="0" cy="2468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3406687" y="3962068"/>
                <a:ext cx="523306" cy="401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6687" y="3962068"/>
                <a:ext cx="523306" cy="40197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41"/>
          <p:cNvCxnSpPr/>
          <p:nvPr/>
        </p:nvCxnSpPr>
        <p:spPr>
          <a:xfrm flipH="1" flipV="1">
            <a:off x="3508565" y="3049382"/>
            <a:ext cx="12823" cy="238760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4826554" y="2129088"/>
            <a:ext cx="255167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I. (III.) kvadrant:</a:t>
            </a:r>
            <a:endParaRPr lang="cs-CZ" sz="2400" dirty="0"/>
          </a:p>
        </p:txBody>
      </p:sp>
      <p:sp>
        <p:nvSpPr>
          <p:cNvPr id="38" name="Tlačítko akce: Návrat 37">
            <a:hlinkClick r:id="rId9" action="ppaction://hlinksldjump" highlightClick="1"/>
          </p:cNvPr>
          <p:cNvSpPr/>
          <p:nvPr/>
        </p:nvSpPr>
        <p:spPr>
          <a:xfrm>
            <a:off x="5796136" y="5661248"/>
            <a:ext cx="397810" cy="432048"/>
          </a:xfrm>
          <a:prstGeom prst="actionButtonRetur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33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 animBg="1"/>
      <p:bldP spid="53" grpId="0" animBg="1"/>
      <p:bldP spid="54" grpId="0" animBg="1"/>
      <p:bldP spid="55" grpId="0"/>
      <p:bldP spid="60" grpId="0"/>
      <p:bldP spid="61" grpId="0"/>
      <p:bldP spid="62" grpId="0"/>
      <p:bldP spid="64" grpId="0"/>
      <p:bldP spid="65" grpId="0"/>
      <p:bldP spid="35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 2) </a:t>
                </a:r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Řešte v 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</a:rPr>
                  <a:t>: </a:t>
                </a:r>
                <a:endParaRPr lang="cs-CZ" sz="22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9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264964" y="1407945"/>
                <a:ext cx="3482161" cy="4639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200">
                                <a:latin typeface="Cambria Math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cs-CZ" sz="2200">
                                <a:latin typeface="Cambria Math"/>
                              </a:rPr>
                              <m:t>cos</m:t>
                            </m:r>
                          </m:e>
                          <m:sup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=−</m:t>
                    </m:r>
                    <m:rad>
                      <m:radPr>
                        <m:degHide m:val="on"/>
                        <m:ctrlPr>
                          <a:rPr lang="cs-CZ" sz="22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e>
                    </m:rad>
                    <m:func>
                      <m:func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4964" y="1407945"/>
                <a:ext cx="3482161" cy="46397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1259632" y="4702355"/>
                <a:ext cx="2307927" cy="5414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4702355"/>
                <a:ext cx="2307927" cy="541430"/>
              </a:xfrm>
              <a:prstGeom prst="rect">
                <a:avLst/>
              </a:prstGeom>
              <a:blipFill rotWithShape="1">
                <a:blip r:embed="rId4"/>
                <a:stretch>
                  <a:fillRect b="-337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4482803" y="4687511"/>
                <a:ext cx="2451943" cy="5711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2803" y="4687511"/>
                <a:ext cx="2451943" cy="57111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7" name="TextovéPole 66"/>
              <p:cNvSpPr txBox="1"/>
              <p:nvPr/>
            </p:nvSpPr>
            <p:spPr>
              <a:xfrm>
                <a:off x="899592" y="5815908"/>
                <a:ext cx="6408712" cy="9351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2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2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,</m:t>
                              </m:r>
                              <m:r>
                                <a:rPr lang="cs-CZ" sz="2200" i="1" smtClean="0">
                                  <a:latin typeface="Cambria Math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3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, </m:t>
                              </m:r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5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200" dirty="0"/>
              </a:p>
            </p:txBody>
          </p:sp>
        </mc:Choice>
        <mc:Fallback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5815908"/>
                <a:ext cx="6408712" cy="93519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6460218" y="4764539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0218" y="4764539"/>
                <a:ext cx="1158779" cy="430887"/>
              </a:xfrm>
              <a:prstGeom prst="rect">
                <a:avLst/>
              </a:prstGeom>
              <a:blipFill rotWithShape="1">
                <a:blip r:embed="rId7"/>
                <a:stretch>
                  <a:fillRect l="-6842" t="-7143" b="-30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/>
          <p:nvPr/>
        </p:nvCxnSpPr>
        <p:spPr>
          <a:xfrm>
            <a:off x="1409219" y="6768939"/>
            <a:ext cx="533790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1901781" y="1812899"/>
                <a:ext cx="3048273" cy="46397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200">
                                <a:latin typeface="Cambria Math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cs-CZ" sz="2200">
                                <a:latin typeface="Cambria Math"/>
                              </a:rPr>
                              <m:t>cos</m:t>
                            </m:r>
                          </m:e>
                          <m:sup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ad>
                      <m:radPr>
                        <m:degHide m:val="on"/>
                        <m:ctrlPr>
                          <a:rPr lang="cs-CZ" sz="22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e>
                    </m:rad>
                    <m:func>
                      <m:func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1781" y="1812899"/>
                <a:ext cx="3048273" cy="46397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1823851" y="2276872"/>
                <a:ext cx="3204135" cy="49109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>
                            <a:latin typeface="Cambria Math"/>
                          </a:rPr>
                          <m:t>co</m:t>
                        </m:r>
                        <m:r>
                          <m:rPr>
                            <m:sty m:val="p"/>
                          </m:rPr>
                          <a:rPr lang="cs-CZ" sz="2200" smtClean="0">
                            <a:latin typeface="Cambria Math"/>
                          </a:rPr>
                          <m:t>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d>
                      <m:d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dPr>
                      <m:e>
                        <m:func>
                          <m:funcPr>
                            <m:ctrlPr>
                              <a:rPr lang="cs-CZ" sz="2200" i="1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a:rPr lang="cs-CZ" sz="2200">
                                <a:latin typeface="Cambria Math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cs-CZ" sz="2200">
                                <a:latin typeface="Cambria Math"/>
                              </a:rPr>
                              <m:t>cos</m:t>
                            </m:r>
                          </m:fName>
                          <m:e>
                            <m:r>
                              <a:rPr lang="cs-CZ" sz="2200" i="1">
                                <a:latin typeface="Cambria Math"/>
                              </a:rPr>
                              <m:t>𝑥</m:t>
                            </m:r>
                          </m:e>
                        </m:func>
                        <m:r>
                          <a:rPr lang="cs-CZ" sz="2200" i="1">
                            <a:latin typeface="Cambria Math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cs-CZ" sz="22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200" i="1">
                                <a:latin typeface="Cambria Math"/>
                              </a:rPr>
                              <m:t>2</m:t>
                            </m:r>
                          </m:e>
                        </m:rad>
                      </m:e>
                    </m:d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851" y="2276872"/>
                <a:ext cx="3204135" cy="49109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se šipkou 41"/>
          <p:cNvCxnSpPr/>
          <p:nvPr/>
        </p:nvCxnSpPr>
        <p:spPr>
          <a:xfrm flipH="1">
            <a:off x="2748071" y="2745994"/>
            <a:ext cx="259592" cy="378831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2999941" y="2745994"/>
            <a:ext cx="1686043" cy="324609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1800863" y="3124825"/>
                <a:ext cx="1464101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>
                            <a:latin typeface="Cambria Math"/>
                          </a:rPr>
                          <m:t>co</m:t>
                        </m:r>
                        <m:r>
                          <m:rPr>
                            <m:sty m:val="p"/>
                          </m:rPr>
                          <a:rPr lang="cs-CZ" sz="2200" smtClean="0">
                            <a:latin typeface="Cambria Math"/>
                          </a:rPr>
                          <m:t>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0863" y="3124825"/>
                <a:ext cx="1464101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3768510" y="3104850"/>
                <a:ext cx="2566600" cy="4708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200">
                              <a:latin typeface="Cambria Math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cs-CZ" sz="22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</m:func>
                      <m:r>
                        <a:rPr lang="cs-CZ" sz="2200" i="1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cs-CZ" sz="22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e>
                      </m:rad>
                      <m:r>
                        <a:rPr lang="cs-CZ" sz="22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8510" y="3104850"/>
                <a:ext cx="2566600" cy="47083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lačítko akce: Vlastní 50">
                <a:hlinkClick r:id="rId12" action="ppaction://hlinksldjump" highlightClick="1"/>
              </p:cNvPr>
              <p:cNvSpPr/>
              <p:nvPr/>
            </p:nvSpPr>
            <p:spPr>
              <a:xfrm>
                <a:off x="1684126" y="3649012"/>
                <a:ext cx="2160240" cy="452451"/>
              </a:xfrm>
              <a:prstGeom prst="actionButtonBlank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/>
                  <a:t>ř</a:t>
                </a:r>
                <a:r>
                  <a:rPr lang="cs-CZ" dirty="0" smtClean="0"/>
                  <a:t>ešení cos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1" name="Tlačítko akce: Vlastní 50">
                <a:hlinkClick r:id="rId13" action="ppaction://hlinksldjump" highlightClick="1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4126" y="3649012"/>
                <a:ext cx="2160240" cy="452451"/>
              </a:xfrm>
              <a:prstGeom prst="actionButtonBlank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lačítko akce: Vlastní 51">
                <a:hlinkClick r:id="rId15" action="ppaction://hlinksldjump" highlightClick="1"/>
              </p:cNvPr>
              <p:cNvSpPr/>
              <p:nvPr/>
            </p:nvSpPr>
            <p:spPr>
              <a:xfrm>
                <a:off x="4685984" y="4276982"/>
                <a:ext cx="2160240" cy="452451"/>
              </a:xfrm>
              <a:prstGeom prst="actionButtonBlank">
                <a:avLst/>
              </a:prstGeom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/>
                  <a:t>řešení cos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2" name="Tlačítko akce: Vlastní 51">
                <a:hlinkClick r:id="rId16" action="ppaction://hlinksldjump" highlightClick="1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5984" y="4276982"/>
                <a:ext cx="2160240" cy="452451"/>
              </a:xfrm>
              <a:prstGeom prst="actionButtonBlank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4425475" y="3473492"/>
                <a:ext cx="2566600" cy="8034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2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</m:func>
                      <m:r>
                        <a:rPr lang="cs-CZ" sz="22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5475" y="3473492"/>
                <a:ext cx="2566600" cy="80349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945169" y="4757626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5169" y="4757626"/>
                <a:ext cx="1158779" cy="430887"/>
              </a:xfrm>
              <a:prstGeom prst="rect">
                <a:avLst/>
              </a:prstGeom>
              <a:blipFill rotWithShape="1">
                <a:blip r:embed="rId19"/>
                <a:stretch>
                  <a:fillRect l="-6316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ovéPole 19"/>
              <p:cNvSpPr txBox="1"/>
              <p:nvPr/>
            </p:nvSpPr>
            <p:spPr>
              <a:xfrm>
                <a:off x="4471038" y="5137648"/>
                <a:ext cx="2451943" cy="5759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1038" y="5137648"/>
                <a:ext cx="2451943" cy="575927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6462517" y="5188513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2517" y="5188513"/>
                <a:ext cx="1158779" cy="430887"/>
              </a:xfrm>
              <a:prstGeom prst="rect">
                <a:avLst/>
              </a:prstGeom>
              <a:blipFill rotWithShape="1">
                <a:blip r:embed="rId21"/>
                <a:stretch>
                  <a:fillRect l="-6316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352938" y="3124823"/>
                <a:ext cx="4309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∨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2938" y="3124823"/>
                <a:ext cx="430996" cy="430887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031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61" grpId="0"/>
      <p:bldP spid="63" grpId="0"/>
      <p:bldP spid="67" grpId="0"/>
      <p:bldP spid="68" grpId="0"/>
      <p:bldP spid="46" grpId="0"/>
      <p:bldP spid="48" grpId="0"/>
      <p:bldP spid="49" grpId="0"/>
      <p:bldP spid="50" grpId="0"/>
      <p:bldP spid="51" grpId="0" animBg="1"/>
      <p:bldP spid="52" grpId="0" animBg="1"/>
      <p:bldP spid="58" grpId="0"/>
      <p:bldP spid="19" grpId="0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4453"/>
            <a:ext cx="8301608" cy="5540891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  <p:cxnSp>
        <p:nvCxnSpPr>
          <p:cNvPr id="47" name="Přímá spojnice 46"/>
          <p:cNvCxnSpPr/>
          <p:nvPr/>
        </p:nvCxnSpPr>
        <p:spPr>
          <a:xfrm flipH="1">
            <a:off x="1741399" y="3729354"/>
            <a:ext cx="2847" cy="1357692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Skupina 8"/>
          <p:cNvGrpSpPr/>
          <p:nvPr/>
        </p:nvGrpSpPr>
        <p:grpSpPr>
          <a:xfrm>
            <a:off x="355367" y="2168843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sp>
        <p:nvSpPr>
          <p:cNvPr id="25" name="Ovál 24"/>
          <p:cNvSpPr/>
          <p:nvPr/>
        </p:nvSpPr>
        <p:spPr>
          <a:xfrm>
            <a:off x="1691082" y="2591027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681737" y="4725290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V="1">
            <a:off x="1791534" y="3710277"/>
            <a:ext cx="1298318" cy="6837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1746626" y="2332606"/>
            <a:ext cx="3787" cy="1392581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78050" y="3354092"/>
            <a:ext cx="734066" cy="734066"/>
          </a:xfrm>
          <a:prstGeom prst="arc">
            <a:avLst>
              <a:gd name="adj1" fmla="val 16226709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228709" y="3213848"/>
            <a:ext cx="1032747" cy="1032747"/>
          </a:xfrm>
          <a:prstGeom prst="arc">
            <a:avLst>
              <a:gd name="adj1" fmla="val 5380192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2171104" y="3274827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104" y="3274827"/>
                <a:ext cx="427515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1023029" y="3932819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3029" y="3932819"/>
                <a:ext cx="427515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735737" y="3699629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387369" y="3244801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7369" y="3244801"/>
                <a:ext cx="1158779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8421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4250109" y="2488816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=90°+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∙180°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0109" y="2488816"/>
                <a:ext cx="3247703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444510" y="1530242"/>
                <a:ext cx="1464101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>
                            <a:latin typeface="Cambria Math"/>
                          </a:rPr>
                          <m:t>co</m:t>
                        </m:r>
                        <m:r>
                          <m:rPr>
                            <m:sty m:val="p"/>
                          </m:rPr>
                          <a:rPr lang="cs-CZ" sz="2200" smtClean="0">
                            <a:latin typeface="Cambria Math"/>
                          </a:rPr>
                          <m:t>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4510" y="1530242"/>
                <a:ext cx="1464101" cy="43088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4402510" y="3143057"/>
                <a:ext cx="2182120" cy="7199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𝜋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2510" y="3143057"/>
                <a:ext cx="2182120" cy="719941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8" name="Přímá spojnice 57"/>
          <p:cNvCxnSpPr/>
          <p:nvPr/>
        </p:nvCxnSpPr>
        <p:spPr>
          <a:xfrm>
            <a:off x="4679286" y="3932819"/>
            <a:ext cx="2736304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lačítko akce: Návrat 30">
            <a:hlinkClick r:id="rId12" action="ppaction://hlinksldjump" highlightClick="1"/>
          </p:cNvPr>
          <p:cNvSpPr/>
          <p:nvPr/>
        </p:nvSpPr>
        <p:spPr>
          <a:xfrm>
            <a:off x="7017780" y="4553377"/>
            <a:ext cx="397810" cy="432048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543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53" grpId="0" animBg="1"/>
      <p:bldP spid="54" grpId="0" animBg="1"/>
      <p:bldP spid="55" grpId="0"/>
      <p:bldP spid="56" grpId="0"/>
      <p:bldP spid="62" grpId="0"/>
      <p:bldP spid="65" grpId="0"/>
      <p:bldP spid="42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4453"/>
            <a:ext cx="8301608" cy="5540891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  <p:cxnSp>
        <p:nvCxnSpPr>
          <p:cNvPr id="47" name="Přímá spojnice 46"/>
          <p:cNvCxnSpPr/>
          <p:nvPr/>
        </p:nvCxnSpPr>
        <p:spPr>
          <a:xfrm flipH="1">
            <a:off x="731124" y="3711193"/>
            <a:ext cx="1023483" cy="1006637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Skupina 8"/>
          <p:cNvGrpSpPr/>
          <p:nvPr/>
        </p:nvGrpSpPr>
        <p:grpSpPr>
          <a:xfrm>
            <a:off x="355367" y="2168843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 flipV="1">
            <a:off x="1015225" y="2180949"/>
            <a:ext cx="5102" cy="287101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97413" y="3717315"/>
                <a:ext cx="472004" cy="488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200" i="1" smtClean="0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120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12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sz="1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413" y="3717315"/>
                <a:ext cx="472004" cy="48814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vál 24"/>
          <p:cNvSpPr/>
          <p:nvPr/>
        </p:nvSpPr>
        <p:spPr>
          <a:xfrm>
            <a:off x="951328" y="2931645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958079" y="4378817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nice 33"/>
          <p:cNvCxnSpPr/>
          <p:nvPr/>
        </p:nvCxnSpPr>
        <p:spPr>
          <a:xfrm flipV="1">
            <a:off x="1015225" y="3615175"/>
            <a:ext cx="0" cy="1689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1791534" y="3710277"/>
            <a:ext cx="1298318" cy="6837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 flipV="1">
            <a:off x="742101" y="2702079"/>
            <a:ext cx="997110" cy="1001359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78050" y="3354092"/>
            <a:ext cx="734066" cy="734066"/>
          </a:xfrm>
          <a:prstGeom prst="arc">
            <a:avLst>
              <a:gd name="adj1" fmla="val 13694933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228709" y="3213848"/>
            <a:ext cx="1032747" cy="1032747"/>
          </a:xfrm>
          <a:prstGeom prst="arc">
            <a:avLst>
              <a:gd name="adj1" fmla="val 8160004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672975" y="3307377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2975" y="3307377"/>
                <a:ext cx="427515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6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1236786" y="3340945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786" y="3340945"/>
                <a:ext cx="427515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735737" y="3699629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3088211" y="3842623"/>
            <a:ext cx="1962517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II.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2412961" y="4313598"/>
                <a:ext cx="2905590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=135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°+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2961" y="4313598"/>
                <a:ext cx="2905590" cy="430887"/>
              </a:xfrm>
              <a:prstGeom prst="rect">
                <a:avLst/>
              </a:prstGeom>
              <a:blipFill rotWithShape="1">
                <a:blip r:embed="rId5"/>
                <a:stretch>
                  <a:fillRect b="-285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2412961" y="4747597"/>
                <a:ext cx="2305111" cy="5711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2961" y="4747597"/>
                <a:ext cx="2305111" cy="57111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7841780" y="4790349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1780" y="4790349"/>
                <a:ext cx="1158779" cy="430887"/>
              </a:xfrm>
              <a:prstGeom prst="rect">
                <a:avLst/>
              </a:prstGeom>
              <a:blipFill rotWithShape="1">
                <a:blip r:embed="rId7"/>
                <a:stretch>
                  <a:fillRect l="-6316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5763154" y="4717830"/>
                <a:ext cx="2275528" cy="5759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3154" y="4717830"/>
                <a:ext cx="2275528" cy="57592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ovéPole 63"/>
          <p:cNvSpPr txBox="1"/>
          <p:nvPr/>
        </p:nvSpPr>
        <p:spPr>
          <a:xfrm>
            <a:off x="5836462" y="3842623"/>
            <a:ext cx="2005318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III.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5763154" y="4313597"/>
                <a:ext cx="3247703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=225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°+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3154" y="4313597"/>
                <a:ext cx="3247703" cy="430887"/>
              </a:xfrm>
              <a:prstGeom prst="rect">
                <a:avLst/>
              </a:prstGeom>
              <a:blipFill rotWithShape="1">
                <a:blip r:embed="rId9"/>
                <a:stretch>
                  <a:fillRect b="-42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1449329" y="5389660"/>
                <a:ext cx="5212140" cy="10118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4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3</m:t>
                                  </m:r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cs-CZ" sz="24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,</m:t>
                              </m:r>
                              <m:r>
                                <a:rPr lang="cs-CZ" sz="2400" i="1" smtClean="0">
                                  <a:latin typeface="Cambria Math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5</m:t>
                                  </m:r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cs-CZ" sz="24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m:rPr>
                                  <m:nor/>
                                </m:rPr>
                                <a:rPr lang="cs-CZ" sz="2400" dirty="0"/>
                                <m:t> 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9329" y="5389660"/>
                <a:ext cx="5212140" cy="101181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4482221" y="4817712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2221" y="4817712"/>
                <a:ext cx="1158779" cy="430887"/>
              </a:xfrm>
              <a:prstGeom prst="rect">
                <a:avLst/>
              </a:prstGeom>
              <a:blipFill rotWithShape="1">
                <a:blip r:embed="rId11"/>
                <a:stretch>
                  <a:fillRect l="-6316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/>
          <p:nvPr/>
        </p:nvCxnSpPr>
        <p:spPr>
          <a:xfrm>
            <a:off x="1730527" y="6395683"/>
            <a:ext cx="4572611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731124" y="1355583"/>
                <a:ext cx="2566600" cy="80349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200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cs-CZ" sz="2200" i="1">
                              <a:latin typeface="Cambria Math"/>
                            </a:rPr>
                            <m:t>𝑥</m:t>
                          </m:r>
                        </m:e>
                      </m:func>
                      <m:r>
                        <a:rPr lang="cs-CZ" sz="22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2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124" y="1355583"/>
                <a:ext cx="2566600" cy="80349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se šipkou 48"/>
          <p:cNvCxnSpPr/>
          <p:nvPr/>
        </p:nvCxnSpPr>
        <p:spPr>
          <a:xfrm>
            <a:off x="3134800" y="1844824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1716298" y="3687158"/>
            <a:ext cx="1298318" cy="6837"/>
          </a:xfrm>
          <a:prstGeom prst="line">
            <a:avLst/>
          </a:prstGeom>
          <a:ln w="127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flipV="1">
            <a:off x="1754607" y="2645027"/>
            <a:ext cx="1014072" cy="1066168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Oblouk 65"/>
          <p:cNvSpPr/>
          <p:nvPr/>
        </p:nvSpPr>
        <p:spPr>
          <a:xfrm>
            <a:off x="1139207" y="3070198"/>
            <a:ext cx="1258861" cy="1258861"/>
          </a:xfrm>
          <a:prstGeom prst="arc">
            <a:avLst>
              <a:gd name="adj1" fmla="val 18765627"/>
              <a:gd name="adj2" fmla="val 0"/>
            </a:avLst>
          </a:prstGeom>
          <a:ln w="12700">
            <a:solidFill>
              <a:srgbClr val="92D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/>
              <p:cNvSpPr txBox="1"/>
              <p:nvPr/>
            </p:nvSpPr>
            <p:spPr>
              <a:xfrm>
                <a:off x="2270010" y="3169426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0010" y="3169426"/>
                <a:ext cx="427515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ovéPole 69"/>
          <p:cNvSpPr txBox="1"/>
          <p:nvPr/>
        </p:nvSpPr>
        <p:spPr>
          <a:xfrm>
            <a:off x="3756456" y="1629380"/>
            <a:ext cx="27089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</a:t>
            </a:r>
            <a:r>
              <a:rPr lang="cs-CZ" sz="2200" dirty="0" smtClean="0"/>
              <a:t>omocná rovnice: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4043908" y="1974126"/>
                <a:ext cx="4518460" cy="6467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sSub>
                          <m:sSub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2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r>
                      <a:rPr lang="cs-CZ" sz="2200" b="0" i="1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200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200" dirty="0" smtClean="0"/>
                  <a:t>,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sz="2200" i="1" smtClean="0">
                        <a:latin typeface="Cambria Math"/>
                        <a:ea typeface="Cambria Math"/>
                      </a:rPr>
                      <m:t>∈</m:t>
                    </m:r>
                  </m:oMath>
                </a14:m>
                <a:r>
                  <a:rPr lang="cs-CZ" sz="2200" dirty="0" smtClean="0"/>
                  <a:t> I. </a:t>
                </a:r>
                <a:r>
                  <a:rPr lang="cs-CZ" sz="2200" dirty="0" err="1"/>
                  <a:t>k</a:t>
                </a:r>
                <a:r>
                  <a:rPr lang="cs-CZ" sz="2200" dirty="0" err="1" smtClean="0"/>
                  <a:t>v</a:t>
                </a:r>
                <a:r>
                  <a:rPr lang="cs-CZ" sz="2200" dirty="0" smtClean="0"/>
                  <a:t>.</a:t>
                </a:r>
                <a:endParaRPr lang="cs-CZ" sz="2200" dirty="0"/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3908" y="1974126"/>
                <a:ext cx="4518460" cy="646716"/>
              </a:xfrm>
              <a:prstGeom prst="rect">
                <a:avLst/>
              </a:prstGeom>
              <a:blipFill rotWithShape="1">
                <a:blip r:embed="rId14"/>
                <a:stretch>
                  <a:fillRect b="-471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2" name="Přímá spojnice se šipkou 71"/>
          <p:cNvCxnSpPr/>
          <p:nvPr/>
        </p:nvCxnSpPr>
        <p:spPr>
          <a:xfrm>
            <a:off x="4226057" y="2832609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4667454" y="2481264"/>
                <a:ext cx="2114009" cy="669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=45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° </m:t>
                      </m:r>
                      <m:d>
                        <m:d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7454" y="2481264"/>
                <a:ext cx="2114009" cy="669799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Tlačítko akce: Návrat 73">
            <a:hlinkClick r:id="rId16" action="ppaction://hlinksldjump" highlightClick="1"/>
          </p:cNvPr>
          <p:cNvSpPr/>
          <p:nvPr/>
        </p:nvSpPr>
        <p:spPr>
          <a:xfrm>
            <a:off x="7369489" y="5661248"/>
            <a:ext cx="397810" cy="432048"/>
          </a:xfrm>
          <a:prstGeom prst="actionButtonRetur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35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 animBg="1"/>
      <p:bldP spid="53" grpId="0" animBg="1"/>
      <p:bldP spid="54" grpId="0" animBg="1"/>
      <p:bldP spid="55" grpId="0"/>
      <p:bldP spid="56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7" grpId="0"/>
      <p:bldP spid="68" grpId="0"/>
      <p:bldP spid="42" grpId="0"/>
      <p:bldP spid="66" grpId="0" animBg="1"/>
      <p:bldP spid="69" grpId="0"/>
      <p:bldP spid="70" grpId="0"/>
      <p:bldP spid="71" grpId="0"/>
      <p:bldP spid="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26368" y="792951"/>
                <a:ext cx="8327882" cy="5966059"/>
              </a:xfrm>
              <a:ln>
                <a:noFill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IV. Goniometrické rovnice řešené substitucí vedoucí 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   na kvadratickou rovnici</a:t>
                </a: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Jde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o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goniometrické rovnice s neznámou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, které obsahují druhou a první mocninu goniometrické funkce, ale nelze je rozložit na součinový tvar vytknutím goniometrická funkce.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Pro zjednodušení výpočtu užijeme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substituci goniometrické funkce,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pomocí které budeme počítat kvadratickou rovnici a po ní následně základní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goniometrické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rovnice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Řešení původní goniometrické rovnice je sjednocením řešení základních goniometrických rovnic. 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i="1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6368" y="792951"/>
                <a:ext cx="8327882" cy="5966059"/>
              </a:xfrm>
              <a:blipFill rotWithShape="1">
                <a:blip r:embed="rId2"/>
                <a:stretch>
                  <a:fillRect l="-1171" t="-71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765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 1) </a:t>
                </a:r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Řešte v 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</a:rPr>
                  <a:t>: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</a:rPr>
                      <m:t>4</m:t>
                    </m:r>
                    <m:sSup>
                      <m:sSupPr>
                        <m:ctrlP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2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cos</m:t>
                        </m:r>
                      </m:e>
                      <m:sup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</a:rPr>
                      <m:t>+4</m:t>
                    </m:r>
                    <m:func>
                      <m:funcPr>
                        <m:ctrlP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cs-CZ" sz="22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−3=0</m:t>
                        </m:r>
                      </m:e>
                    </m:func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954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640824" y="2747737"/>
                <a:ext cx="1807543" cy="57041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0824" y="2747737"/>
                <a:ext cx="1807543" cy="57041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Přímá spojnice 46"/>
          <p:cNvCxnSpPr/>
          <p:nvPr/>
        </p:nvCxnSpPr>
        <p:spPr>
          <a:xfrm>
            <a:off x="1443013" y="3942940"/>
            <a:ext cx="738613" cy="1142244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Skupina 8"/>
          <p:cNvGrpSpPr/>
          <p:nvPr/>
        </p:nvGrpSpPr>
        <p:grpSpPr>
          <a:xfrm>
            <a:off x="45694" y="2384597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 flipV="1">
            <a:off x="1982808" y="2834174"/>
            <a:ext cx="0" cy="2408913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847527" y="3976614"/>
                <a:ext cx="472004" cy="438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7" y="3976614"/>
                <a:ext cx="472004" cy="4380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Ovál 24"/>
          <p:cNvSpPr/>
          <p:nvPr/>
        </p:nvSpPr>
        <p:spPr>
          <a:xfrm>
            <a:off x="1928808" y="2924944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932748" y="4755602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nice 33"/>
          <p:cNvCxnSpPr/>
          <p:nvPr/>
        </p:nvCxnSpPr>
        <p:spPr>
          <a:xfrm flipV="1">
            <a:off x="1979712" y="3849267"/>
            <a:ext cx="0" cy="1689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1434370" y="3942940"/>
            <a:ext cx="1298318" cy="6837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1450544" y="2697018"/>
            <a:ext cx="711869" cy="1233852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067337" y="3575907"/>
            <a:ext cx="734066" cy="734066"/>
          </a:xfrm>
          <a:prstGeom prst="arc">
            <a:avLst>
              <a:gd name="adj1" fmla="val 18047884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919036" y="3372989"/>
            <a:ext cx="1032747" cy="1032747"/>
          </a:xfrm>
          <a:prstGeom prst="arc">
            <a:avLst>
              <a:gd name="adj1" fmla="val 3568603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469742" y="3580445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742" y="3580445"/>
                <a:ext cx="427515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983621" y="3549860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3621" y="3549860"/>
                <a:ext cx="427515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446475" y="3912355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3004604" y="4190292"/>
            <a:ext cx="1879551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I.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2393121" y="4597915"/>
                <a:ext cx="3247703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=60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°+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3121" y="4597915"/>
                <a:ext cx="3247703" cy="430887"/>
              </a:xfrm>
              <a:prstGeom prst="rect">
                <a:avLst/>
              </a:prstGeom>
              <a:blipFill rotWithShape="1">
                <a:blip r:embed="rId7"/>
                <a:stretch>
                  <a:fillRect b="-140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2189889" y="4985155"/>
                <a:ext cx="2307927" cy="5414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889" y="4985155"/>
                <a:ext cx="2307927" cy="5414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4037264" y="5028802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7264" y="5028802"/>
                <a:ext cx="1158779" cy="430887"/>
              </a:xfrm>
              <a:prstGeom prst="rect">
                <a:avLst/>
              </a:prstGeom>
              <a:blipFill rotWithShape="1">
                <a:blip r:embed="rId9"/>
                <a:stretch>
                  <a:fillRect l="-6316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5101057" y="4967906"/>
                <a:ext cx="2451943" cy="5759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5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∙2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1057" y="4967906"/>
                <a:ext cx="2451943" cy="57592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ovéPole 63"/>
          <p:cNvSpPr txBox="1"/>
          <p:nvPr/>
        </p:nvSpPr>
        <p:spPr>
          <a:xfrm>
            <a:off x="5622926" y="4190291"/>
            <a:ext cx="2005318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IV. kvadrant: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5560056" y="4597915"/>
                <a:ext cx="3247703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=300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°+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∙360°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056" y="4597915"/>
                <a:ext cx="3247703" cy="430887"/>
              </a:xfrm>
              <a:prstGeom prst="rect">
                <a:avLst/>
              </a:prstGeom>
              <a:blipFill rotWithShape="1">
                <a:blip r:embed="rId11"/>
                <a:stretch>
                  <a:fillRect b="-281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2345444" y="5569972"/>
                <a:ext cx="5212140" cy="9351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2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2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,</m:t>
                              </m:r>
                              <m:r>
                                <a:rPr lang="cs-CZ" sz="2200" i="1" smtClean="0">
                                  <a:latin typeface="Cambria Math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5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m:rPr>
                                  <m:nor/>
                                </m:rPr>
                                <a:rPr lang="cs-CZ" sz="2200" dirty="0"/>
                                <m:t> 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5444" y="5569972"/>
                <a:ext cx="5212140" cy="93519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7150081" y="5040426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0081" y="5040426"/>
                <a:ext cx="1158779" cy="430887"/>
              </a:xfrm>
              <a:prstGeom prst="rect">
                <a:avLst/>
              </a:prstGeom>
              <a:blipFill rotWithShape="1">
                <a:blip r:embed="rId13"/>
                <a:stretch>
                  <a:fillRect l="-6842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/>
          <p:nvPr/>
        </p:nvCxnSpPr>
        <p:spPr>
          <a:xfrm>
            <a:off x="2914075" y="6486302"/>
            <a:ext cx="4034189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>
            <a:off x="5806423" y="1211467"/>
            <a:ext cx="72008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6569408" y="996023"/>
                <a:ext cx="2371362" cy="43088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:r>
                  <a:rPr lang="cs-CZ" sz="2200" dirty="0" err="1" smtClean="0"/>
                  <a:t>subst</a:t>
                </a:r>
                <a:r>
                  <a:rPr lang="cs-CZ" sz="2200" dirty="0" smtClean="0"/>
                  <a:t>.: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i="1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𝑦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9408" y="996023"/>
                <a:ext cx="2371362" cy="430887"/>
              </a:xfrm>
              <a:prstGeom prst="rect">
                <a:avLst/>
              </a:prstGeom>
              <a:blipFill rotWithShape="1">
                <a:blip r:embed="rId14"/>
                <a:stretch>
                  <a:fillRect t="-5479" b="-2602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239964" y="1340767"/>
                <a:ext cx="292649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4</m:t>
                      </m:r>
                      <m:sSup>
                        <m:sSup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+4</m:t>
                      </m:r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−3=0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964" y="1340767"/>
                <a:ext cx="2926499" cy="430887"/>
              </a:xfrm>
              <a:prstGeom prst="rect">
                <a:avLst/>
              </a:prstGeom>
              <a:blipFill rotWithShape="1">
                <a:blip r:embed="rId15"/>
                <a:stretch>
                  <a:fillRect b="-169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300867" y="1708353"/>
                <a:ext cx="4206918" cy="83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−4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e>
                                <m:sup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−4∙4∙</m:t>
                              </m:r>
                              <m:d>
                                <m:dPr>
                                  <m:ctrlP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∙4</m:t>
                          </m:r>
                        </m:den>
                      </m:f>
                      <m:r>
                        <a:rPr lang="cs-CZ" sz="2200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867" y="1708353"/>
                <a:ext cx="4206918" cy="830164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/>
              <p:cNvSpPr txBox="1"/>
              <p:nvPr/>
            </p:nvSpPr>
            <p:spPr>
              <a:xfrm>
                <a:off x="4157800" y="1737580"/>
                <a:ext cx="2137711" cy="83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−4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64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2200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7800" y="1737580"/>
                <a:ext cx="2137711" cy="830164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5912277" y="1789101"/>
                <a:ext cx="1578317" cy="727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−4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±8</m:t>
                          </m:r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2200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2277" y="1789101"/>
                <a:ext cx="1578317" cy="72712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2" name="Přímá spojnice se šipkou 71"/>
          <p:cNvCxnSpPr/>
          <p:nvPr/>
        </p:nvCxnSpPr>
        <p:spPr>
          <a:xfrm>
            <a:off x="7344583" y="2210585"/>
            <a:ext cx="410506" cy="305638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Přímá spojnice se šipkou 72"/>
          <p:cNvCxnSpPr/>
          <p:nvPr/>
        </p:nvCxnSpPr>
        <p:spPr>
          <a:xfrm flipV="1">
            <a:off x="7350912" y="1789101"/>
            <a:ext cx="404177" cy="363561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7628244" y="1397274"/>
                <a:ext cx="1343251" cy="726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2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8244" y="1397274"/>
                <a:ext cx="1343251" cy="726161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ovéPole 75"/>
              <p:cNvSpPr txBox="1"/>
              <p:nvPr/>
            </p:nvSpPr>
            <p:spPr>
              <a:xfrm>
                <a:off x="7720479" y="2108013"/>
                <a:ext cx="1099993" cy="726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 </m:t>
                          </m:r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76" name="TextovéPole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0479" y="2108013"/>
                <a:ext cx="1099993" cy="726161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3076612" y="2747737"/>
                <a:ext cx="1807543" cy="57041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cos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612" y="2747737"/>
                <a:ext cx="1807543" cy="570413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3218459" y="3318150"/>
                <a:ext cx="113560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r>
                      <a:rPr lang="cs-CZ" sz="2200" i="1" smtClean="0">
                        <a:latin typeface="Cambria Math"/>
                      </a:rPr>
                      <m:t>𝑥</m:t>
                    </m:r>
                    <m:r>
                      <a:rPr lang="cs-CZ" sz="220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en-US" sz="2200" b="0" i="1" smtClean="0">
                        <a:latin typeface="Cambria Math"/>
                        <a:ea typeface="Cambria Math"/>
                      </a:rPr>
                      <m:t>{ }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8459" y="3318150"/>
                <a:ext cx="1135609" cy="430887"/>
              </a:xfrm>
              <a:prstGeom prst="rect">
                <a:avLst/>
              </a:prstGeom>
              <a:blipFill rotWithShape="1">
                <a:blip r:embed="rId22"/>
                <a:stretch>
                  <a:fillRect b="-1831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Volný tvar 36"/>
          <p:cNvSpPr/>
          <p:nvPr/>
        </p:nvSpPr>
        <p:spPr>
          <a:xfrm>
            <a:off x="7231117" y="1240221"/>
            <a:ext cx="1860331" cy="1818289"/>
          </a:xfrm>
          <a:custGeom>
            <a:avLst/>
            <a:gdLst>
              <a:gd name="connsiteX0" fmla="*/ 1723697 w 1860331"/>
              <a:gd name="connsiteY0" fmla="*/ 0 h 1818289"/>
              <a:gd name="connsiteX1" fmla="*/ 1860331 w 1860331"/>
              <a:gd name="connsiteY1" fmla="*/ 0 h 1818289"/>
              <a:gd name="connsiteX2" fmla="*/ 1849821 w 1860331"/>
              <a:gd name="connsiteY2" fmla="*/ 1797269 h 1818289"/>
              <a:gd name="connsiteX3" fmla="*/ 0 w 1860331"/>
              <a:gd name="connsiteY3" fmla="*/ 1818289 h 1818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0331" h="1818289">
                <a:moveTo>
                  <a:pt x="1723697" y="0"/>
                </a:moveTo>
                <a:lnTo>
                  <a:pt x="1860331" y="0"/>
                </a:lnTo>
                <a:cubicBezTo>
                  <a:pt x="1856828" y="599090"/>
                  <a:pt x="1853324" y="1198179"/>
                  <a:pt x="1849821" y="1797269"/>
                </a:cubicBezTo>
                <a:lnTo>
                  <a:pt x="0" y="1818289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/>
              <p:cNvSpPr txBox="1"/>
              <p:nvPr/>
            </p:nvSpPr>
            <p:spPr>
              <a:xfrm>
                <a:off x="5011157" y="2817499"/>
                <a:ext cx="4309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∨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80" name="TextovéPole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1157" y="2817499"/>
                <a:ext cx="430996" cy="430887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679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23" grpId="0"/>
      <p:bldP spid="25" grpId="0" animBg="1"/>
      <p:bldP spid="26" grpId="0" animBg="1"/>
      <p:bldP spid="53" grpId="0" animBg="1"/>
      <p:bldP spid="54" grpId="0" animBg="1"/>
      <p:bldP spid="55" grpId="0"/>
      <p:bldP spid="56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7" grpId="0"/>
      <p:bldP spid="68" grpId="0"/>
      <p:bldP spid="50" grpId="0" animBg="1"/>
      <p:bldP spid="22" grpId="0"/>
      <p:bldP spid="58" grpId="0"/>
      <p:bldP spid="69" grpId="0"/>
      <p:bldP spid="71" grpId="0"/>
      <p:bldP spid="74" grpId="0"/>
      <p:bldP spid="76" grpId="0"/>
      <p:bldP spid="77" grpId="0"/>
      <p:bldP spid="78" grpId="0"/>
      <p:bldP spid="37" grpId="0" animBg="1"/>
      <p:bldP spid="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61568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2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Př. 2)</a:t>
                </a:r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Řešte v  </a:t>
                </a:r>
                <a14:m>
                  <m:oMath xmlns:m="http://schemas.openxmlformats.org/officeDocument/2006/math">
                    <m:r>
                      <a:rPr lang="cs-CZ" sz="220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</a:rPr>
                  <a:t>:  </a:t>
                </a:r>
                <a:endParaRPr lang="cs-CZ" sz="22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61568"/>
                <a:ext cx="8301608" cy="5540891"/>
              </a:xfrm>
              <a:blipFill rotWithShape="1">
                <a:blip r:embed="rId2"/>
                <a:stretch>
                  <a:fillRect l="-954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764246" y="986891"/>
                <a:ext cx="3459629" cy="47852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cs-CZ" sz="2200" i="1" smtClean="0">
                                <a:latin typeface="Cambria Math"/>
                              </a:rPr>
                            </m:ctrlPr>
                          </m:sSupPr>
                          <m:e>
                            <m:rad>
                              <m:radPr>
                                <m:degHide m:val="on"/>
                                <m:ctrlPr>
                                  <a:rPr lang="cs-CZ" sz="2200" i="1" smtClean="0"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cs-CZ" sz="2200" b="0" i="1" smtClean="0">
                                    <a:latin typeface="Cambria Math"/>
                                  </a:rPr>
                                  <m:t>3</m:t>
                                </m:r>
                              </m:e>
                            </m:rad>
                            <m:r>
                              <m:rPr>
                                <m:sty m:val="p"/>
                              </m:rPr>
                              <a:rPr lang="cs-CZ" sz="2200">
                                <a:latin typeface="Cambria Math"/>
                              </a:rPr>
                              <m:t>tg</m:t>
                            </m:r>
                          </m:e>
                          <m:sup>
                            <m:r>
                              <a:rPr lang="cs-CZ" sz="22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+2</m:t>
                    </m:r>
                    <m:r>
                      <m:rPr>
                        <m:sty m:val="p"/>
                      </m:rPr>
                      <a:rPr lang="cs-CZ" sz="2200" b="0" i="0" smtClean="0">
                        <a:latin typeface="Cambria Math"/>
                      </a:rPr>
                      <m:t>tg</m:t>
                    </m:r>
                    <m:r>
                      <a:rPr lang="cs-CZ" sz="2200" b="0" i="1" smtClean="0">
                        <a:latin typeface="Cambria Math"/>
                      </a:rPr>
                      <m:t> </m:t>
                    </m:r>
                    <m:r>
                      <a:rPr lang="cs-CZ" sz="2200" b="0" i="1" smtClean="0">
                        <a:latin typeface="Cambria Math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cs-CZ" sz="22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</m:e>
                    </m:rad>
                    <m:r>
                      <a:rPr lang="cs-CZ" sz="22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4246" y="986891"/>
                <a:ext cx="3459629" cy="478529"/>
              </a:xfrm>
              <a:prstGeom prst="rect">
                <a:avLst/>
              </a:prstGeom>
              <a:blipFill rotWithShape="1">
                <a:blip r:embed="rId3"/>
                <a:stretch>
                  <a:fillRect b="-1153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1167132" y="5804588"/>
                <a:ext cx="4605583" cy="91922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2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2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2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b="0" i="1" smtClean="0">
                                      <a:latin typeface="Cambria Math"/>
                                    </a:rPr>
                                    <m:t>2</m:t>
                                  </m:r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200" b="0" i="1" smtClean="0">
                                  <a:latin typeface="Cambria Math"/>
                                  <a:ea typeface="Cambria Math"/>
                                </a:rPr>
                                <m:t>,</m:t>
                              </m:r>
                              <m:f>
                                <m:fPr>
                                  <m:ctrlPr>
                                    <a:rPr lang="cs-CZ" sz="22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200" i="1">
                                      <a:latin typeface="Cambria Math"/>
                                      <a:ea typeface="Cambria Math"/>
                                    </a:rPr>
                                    <m:t>6</m:t>
                                  </m:r>
                                </m:den>
                              </m:f>
                              <m:r>
                                <a:rPr lang="cs-CZ" sz="22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2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m:rPr>
                                  <m:nor/>
                                </m:rPr>
                                <a:rPr lang="cs-CZ" sz="2200" dirty="0"/>
                                <m:t> 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132" y="5804588"/>
                <a:ext cx="4605583" cy="91922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Přímá spojnice se šipkou 62"/>
          <p:cNvCxnSpPr/>
          <p:nvPr/>
        </p:nvCxnSpPr>
        <p:spPr>
          <a:xfrm>
            <a:off x="6182883" y="1260017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6764697" y="1044573"/>
            <a:ext cx="12520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err="1"/>
              <a:t>p</a:t>
            </a:r>
            <a:r>
              <a:rPr lang="cs-CZ" sz="2200" dirty="0" err="1" smtClean="0"/>
              <a:t>odm</a:t>
            </a:r>
            <a:r>
              <a:rPr lang="cs-CZ" sz="2200" dirty="0" smtClean="0"/>
              <a:t>.:</a:t>
            </a:r>
            <a:endParaRPr lang="cs-CZ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6516216" y="1465420"/>
                <a:ext cx="2448272" cy="6676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≠</m:t>
                      </m:r>
                      <m:f>
                        <m:fPr>
                          <m:ctrlPr>
                            <a:rPr lang="cs-CZ" sz="22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200" b="0" i="1" smtClean="0">
                          <a:latin typeface="Cambria Math"/>
                          <a:ea typeface="Cambria Math"/>
                        </a:rPr>
                        <m:t>𝒵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6216" y="1465420"/>
                <a:ext cx="2448272" cy="66761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>
            <a:off x="1543986" y="6720229"/>
            <a:ext cx="389638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4193084" y="3639347"/>
                <a:ext cx="2071483" cy="81804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200" smtClean="0">
                          <a:latin typeface="Cambria Math"/>
                        </a:rPr>
                        <m:t>tg</m:t>
                      </m:r>
                      <m:r>
                        <a:rPr lang="cs-CZ" sz="2200" i="1">
                          <a:latin typeface="Cambria Math"/>
                        </a:rPr>
                        <m:t> </m:t>
                      </m:r>
                      <m:r>
                        <a:rPr lang="cs-CZ" sz="2200" i="1">
                          <a:latin typeface="Cambria Math"/>
                        </a:rPr>
                        <m:t>𝑥</m:t>
                      </m:r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084" y="3639347"/>
                <a:ext cx="2071483" cy="81804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1489286" y="3805791"/>
                <a:ext cx="1930422" cy="4628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>
                            <a:latin typeface="Cambria Math"/>
                          </a:rPr>
                          <m:t>tg</m:t>
                        </m:r>
                        <m:r>
                          <a:rPr lang="cs-CZ" sz="22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b="0" i="1" smtClean="0">
                        <a:latin typeface="Cambria Math"/>
                      </a:rPr>
                      <m:t>=−</m:t>
                    </m:r>
                    <m:rad>
                      <m:radPr>
                        <m:degHide m:val="on"/>
                        <m:ctrlPr>
                          <a:rPr lang="cs-CZ" sz="22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200" b="0" i="1" smtClean="0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9286" y="3805791"/>
                <a:ext cx="1930422" cy="462884"/>
              </a:xfrm>
              <a:prstGeom prst="rect">
                <a:avLst/>
              </a:prstGeom>
              <a:blipFill rotWithShape="1">
                <a:blip r:embed="rId7"/>
                <a:stretch>
                  <a:fillRect b="-1447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lačítko akce: Vlastní 34">
                <a:hlinkClick r:id="rId8" action="ppaction://hlinksldjump" highlightClick="1"/>
              </p:cNvPr>
              <p:cNvSpPr/>
              <p:nvPr/>
            </p:nvSpPr>
            <p:spPr>
              <a:xfrm>
                <a:off x="1109551" y="4455171"/>
                <a:ext cx="2160240" cy="452451"/>
              </a:xfrm>
              <a:prstGeom prst="actionButtonBlank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/>
                  <a:t>řešení tg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=−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5" name="Tlačítko akce: Vlastní 34">
                <a:hlinkClick r:id="rId9" action="ppaction://hlinksldjump" highlightClick="1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551" y="4455171"/>
                <a:ext cx="2160240" cy="452451"/>
              </a:xfrm>
              <a:prstGeom prst="actionButtonBlank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lačítko akce: Vlastní 65">
                <a:hlinkClick r:id="rId11" action="ppaction://hlinksldjump" highlightClick="1"/>
              </p:cNvPr>
              <p:cNvSpPr/>
              <p:nvPr/>
            </p:nvSpPr>
            <p:spPr>
              <a:xfrm>
                <a:off x="4278807" y="4455173"/>
                <a:ext cx="2160240" cy="452451"/>
              </a:xfrm>
              <a:prstGeom prst="actionButtonBlank">
                <a:avLst/>
              </a:prstGeom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/>
                  <a:t>řešení tg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6" name="Tlačítko akce: Vlastní 65">
                <a:hlinkClick r:id="rId12" action="ppaction://hlinksldjump" highlightClick="1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8807" y="4455173"/>
                <a:ext cx="2160240" cy="452451"/>
              </a:xfrm>
              <a:prstGeom prst="actionButtonBlank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622877" y="3284984"/>
                <a:ext cx="4309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i="1" smtClean="0">
                          <a:latin typeface="Cambria Math"/>
                          <a:ea typeface="Cambria Math"/>
                        </a:rPr>
                        <m:t>∨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2877" y="3284984"/>
                <a:ext cx="430996" cy="430887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382720" y="5052446"/>
                <a:ext cx="2307927" cy="5711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720" y="5052446"/>
                <a:ext cx="2307927" cy="571118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ovéPole 69"/>
              <p:cNvSpPr txBox="1"/>
              <p:nvPr/>
            </p:nvSpPr>
            <p:spPr>
              <a:xfrm>
                <a:off x="4180195" y="4995572"/>
                <a:ext cx="2307927" cy="54354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200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2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</a:rPr>
                      <m:t>+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0195" y="4995572"/>
                <a:ext cx="2307927" cy="543547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2333400" y="5098821"/>
                <a:ext cx="1158779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2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400" y="5098821"/>
                <a:ext cx="1158779" cy="430887"/>
              </a:xfrm>
              <a:prstGeom prst="rect">
                <a:avLst/>
              </a:prstGeom>
              <a:blipFill rotWithShape="1">
                <a:blip r:embed="rId17"/>
                <a:stretch>
                  <a:fillRect l="-6842" t="-7042" b="-281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/>
              <p:cNvSpPr txBox="1"/>
              <p:nvPr/>
            </p:nvSpPr>
            <p:spPr>
              <a:xfrm>
                <a:off x="5972661" y="5002884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2661" y="5002884"/>
                <a:ext cx="1158779" cy="461665"/>
              </a:xfrm>
              <a:prstGeom prst="rect">
                <a:avLst/>
              </a:prstGeom>
              <a:blipFill rotWithShape="1">
                <a:blip r:embed="rId18"/>
                <a:stretch>
                  <a:fillRect l="-8421" t="-9333" b="-32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se šipkou 23"/>
          <p:cNvCxnSpPr/>
          <p:nvPr/>
        </p:nvCxnSpPr>
        <p:spPr>
          <a:xfrm>
            <a:off x="5412675" y="2348880"/>
            <a:ext cx="72008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6338647" y="2133436"/>
                <a:ext cx="2371362" cy="430887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200" dirty="0" smtClean="0"/>
                  <a:t> </a:t>
                </a:r>
                <a:r>
                  <a:rPr lang="cs-CZ" sz="2200" dirty="0" err="1" smtClean="0"/>
                  <a:t>subst</a:t>
                </a:r>
                <a:r>
                  <a:rPr lang="cs-CZ" sz="2200" dirty="0" smtClean="0"/>
                  <a:t>.: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200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200" b="0" i="0" smtClean="0">
                            <a:latin typeface="Cambria Math"/>
                          </a:rPr>
                          <m:t>tg</m:t>
                        </m:r>
                      </m:fName>
                      <m:e>
                        <m:r>
                          <a:rPr lang="cs-CZ" sz="22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200" i="1">
                        <a:latin typeface="Cambria Math"/>
                      </a:rPr>
                      <m:t>=</m:t>
                    </m:r>
                    <m:r>
                      <a:rPr lang="cs-CZ" sz="2200" i="1">
                        <a:latin typeface="Cambria Math"/>
                      </a:rPr>
                      <m:t>𝑦</m:t>
                    </m:r>
                  </m:oMath>
                </a14:m>
                <a:endParaRPr lang="cs-CZ" sz="22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8647" y="2133436"/>
                <a:ext cx="2371362" cy="430887"/>
              </a:xfrm>
              <a:prstGeom prst="rect">
                <a:avLst/>
              </a:prstGeom>
              <a:blipFill rotWithShape="1">
                <a:blip r:embed="rId19"/>
                <a:stretch>
                  <a:fillRect t="-5479" b="-2602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108560" y="2328905"/>
                <a:ext cx="3459629" cy="4708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e>
                      </m:rad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+2</m:t>
                      </m:r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e>
                      </m:rad>
                      <m:r>
                        <a:rPr lang="cs-CZ" sz="22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560" y="2328905"/>
                <a:ext cx="3459629" cy="470835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lačítko akce: Vlastní 26">
            <a:hlinkClick r:id="rId21" action="ppaction://hlinksldjump" highlightClick="1"/>
          </p:cNvPr>
          <p:cNvSpPr/>
          <p:nvPr/>
        </p:nvSpPr>
        <p:spPr>
          <a:xfrm>
            <a:off x="2193587" y="2852932"/>
            <a:ext cx="2970420" cy="432052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latin typeface="Arial" pitchFamily="34" charset="0"/>
                <a:cs typeface="Arial" pitchFamily="34" charset="0"/>
              </a:rPr>
              <a:t>Výpočet kořenů KR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1445642" y="3265009"/>
                <a:ext cx="1974066" cy="470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=−</m:t>
                      </m:r>
                      <m:rad>
                        <m:radPr>
                          <m:deg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5642" y="3265009"/>
                <a:ext cx="1974066" cy="470835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269971" y="3008124"/>
                <a:ext cx="1994596" cy="8023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9971" y="3008124"/>
                <a:ext cx="1994596" cy="802399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Volný tvar 30"/>
          <p:cNvSpPr/>
          <p:nvPr/>
        </p:nvSpPr>
        <p:spPr>
          <a:xfrm>
            <a:off x="6948264" y="2348879"/>
            <a:ext cx="1860331" cy="1818289"/>
          </a:xfrm>
          <a:custGeom>
            <a:avLst/>
            <a:gdLst>
              <a:gd name="connsiteX0" fmla="*/ 1723697 w 1860331"/>
              <a:gd name="connsiteY0" fmla="*/ 0 h 1818289"/>
              <a:gd name="connsiteX1" fmla="*/ 1860331 w 1860331"/>
              <a:gd name="connsiteY1" fmla="*/ 0 h 1818289"/>
              <a:gd name="connsiteX2" fmla="*/ 1849821 w 1860331"/>
              <a:gd name="connsiteY2" fmla="*/ 1797269 h 1818289"/>
              <a:gd name="connsiteX3" fmla="*/ 0 w 1860331"/>
              <a:gd name="connsiteY3" fmla="*/ 1818289 h 1818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60331" h="1818289">
                <a:moveTo>
                  <a:pt x="1723697" y="0"/>
                </a:moveTo>
                <a:lnTo>
                  <a:pt x="1860331" y="0"/>
                </a:lnTo>
                <a:cubicBezTo>
                  <a:pt x="1856828" y="599090"/>
                  <a:pt x="1853324" y="1198179"/>
                  <a:pt x="1849821" y="1797269"/>
                </a:cubicBezTo>
                <a:lnTo>
                  <a:pt x="0" y="1818289"/>
                </a:lnTo>
              </a:path>
            </a:pathLst>
          </a:custGeom>
          <a:noFill/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43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67" grpId="0"/>
      <p:bldP spid="64" grpId="0"/>
      <p:bldP spid="65" grpId="0"/>
      <p:bldP spid="49" grpId="0"/>
      <p:bldP spid="50" grpId="0"/>
      <p:bldP spid="35" grpId="0" animBg="1"/>
      <p:bldP spid="66" grpId="0" animBg="1"/>
      <p:bldP spid="36" grpId="0"/>
      <p:bldP spid="68" grpId="0"/>
      <p:bldP spid="70" grpId="0"/>
      <p:bldP spid="71" grpId="0"/>
      <p:bldP spid="72" grpId="0"/>
      <p:bldP spid="25" grpId="0" animBg="1"/>
      <p:bldP spid="26" grpId="0"/>
      <p:bldP spid="27" grpId="0" animBg="1"/>
      <p:bldP spid="28" grpId="0"/>
      <p:bldP spid="29" grpId="0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61568"/>
            <a:ext cx="8301608" cy="5540891"/>
          </a:xfrm>
        </p:spPr>
        <p:txBody>
          <a:bodyPr/>
          <a:lstStyle/>
          <a:p>
            <a:pPr marL="0" indent="0">
              <a:buNone/>
            </a:pPr>
            <a:endParaRPr lang="cs-CZ" sz="22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1076896" y="1196752"/>
                <a:ext cx="3459629" cy="4708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e>
                      </m:rad>
                      <m:sSup>
                        <m:sSupPr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200" b="0" i="1" smtClean="0">
                          <a:latin typeface="Cambria Math"/>
                        </a:rPr>
                        <m:t>+2</m:t>
                      </m:r>
                      <m:r>
                        <a:rPr lang="cs-CZ" sz="2200" b="0" i="1" smtClean="0">
                          <a:latin typeface="Cambria Math"/>
                        </a:rPr>
                        <m:t>𝑦</m:t>
                      </m:r>
                      <m:r>
                        <a:rPr lang="cs-CZ" sz="2200" b="0" i="1" smtClean="0">
                          <a:latin typeface="Cambria Math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cs-CZ" sz="22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b="0" i="1" smtClean="0">
                              <a:latin typeface="Cambria Math"/>
                            </a:rPr>
                            <m:t>3</m:t>
                          </m:r>
                        </m:e>
                      </m:rad>
                      <m:r>
                        <a:rPr lang="cs-CZ" sz="22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2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896" y="1196752"/>
                <a:ext cx="3459629" cy="47083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927642" y="1772816"/>
                <a:ext cx="3816424" cy="816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b="0" i="1" smtClean="0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642" y="1772816"/>
                <a:ext cx="3816424" cy="81689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298400" y="1466778"/>
                <a:ext cx="3819639" cy="1161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−4∙</m:t>
                              </m:r>
                              <m:rad>
                                <m:radPr>
                                  <m:degHide m:val="on"/>
                                  <m:ctrlP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</m:rad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d>
                                <m:dPr>
                                  <m:ctrlP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2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ad>
                                    <m:radPr>
                                      <m:degHide m:val="on"/>
                                      <m:ctrlPr>
                                        <a:rPr lang="cs-CZ" sz="22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cs-CZ" sz="22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</m:rad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8400" y="1466778"/>
                <a:ext cx="3819639" cy="116121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1472798" y="2924944"/>
                <a:ext cx="2739162" cy="8645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4+12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2798" y="2924944"/>
                <a:ext cx="2739162" cy="8645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928031" y="2924944"/>
                <a:ext cx="1652081" cy="791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±4</m:t>
                          </m:r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031" y="2924944"/>
                <a:ext cx="1652081" cy="79175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se šipkou 31"/>
          <p:cNvCxnSpPr/>
          <p:nvPr/>
        </p:nvCxnSpPr>
        <p:spPr>
          <a:xfrm flipV="1">
            <a:off x="755576" y="4423321"/>
            <a:ext cx="884864" cy="29121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>
            <a:off x="737199" y="4756623"/>
            <a:ext cx="884864" cy="36842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640440" y="4027443"/>
                <a:ext cx="1974066" cy="791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−6</m:t>
                          </m:r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0440" y="4027443"/>
                <a:ext cx="1974066" cy="79175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640440" y="4940835"/>
                <a:ext cx="1994596" cy="791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200" i="1">
                              <a:solidFill>
                                <a:srgbClr val="990033"/>
                              </a:solidFill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cs-CZ" sz="2200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0440" y="4940835"/>
                <a:ext cx="1994596" cy="79175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3311367" y="4041915"/>
                <a:ext cx="900593" cy="791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−3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367" y="4041915"/>
                <a:ext cx="900593" cy="79175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951978" y="3995972"/>
                <a:ext cx="980062" cy="867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1978" y="3995972"/>
                <a:ext cx="980062" cy="86799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4744066" y="4003794"/>
                <a:ext cx="1268094" cy="804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−3</m:t>
                          </m:r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4066" y="4003794"/>
                <a:ext cx="1268094" cy="80457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5826277" y="4202374"/>
                <a:ext cx="763884" cy="470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latin typeface="Cambria Math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cs-CZ" sz="2200" i="1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200" i="1">
                              <a:latin typeface="Cambria Math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6277" y="4202374"/>
                <a:ext cx="763884" cy="47083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3340210" y="4940834"/>
                <a:ext cx="900593" cy="8209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0210" y="4940834"/>
                <a:ext cx="900593" cy="82093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4044711" y="4880936"/>
                <a:ext cx="980062" cy="867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</m:rad>
                        </m:den>
                      </m:f>
                      <m:r>
                        <a:rPr lang="cs-CZ" sz="2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4711" y="4880936"/>
                <a:ext cx="980062" cy="86799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4896466" y="4880936"/>
                <a:ext cx="755654" cy="804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2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sz="22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6466" y="4880936"/>
                <a:ext cx="755654" cy="804579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lačítko akce: Návrat 50">
            <a:hlinkClick r:id="rId16" action="ppaction://hlinksldjump" highlightClick="1"/>
          </p:cNvPr>
          <p:cNvSpPr/>
          <p:nvPr/>
        </p:nvSpPr>
        <p:spPr>
          <a:xfrm>
            <a:off x="7108468" y="5125047"/>
            <a:ext cx="397810" cy="432048"/>
          </a:xfrm>
          <a:prstGeom prst="actionButtonRetur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20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7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4453"/>
            <a:ext cx="8301608" cy="5540891"/>
          </a:xfrm>
        </p:spPr>
        <p:txBody>
          <a:bodyPr/>
          <a:lstStyle/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482518" y="937978"/>
                <a:ext cx="2029339" cy="49648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tg</m:t>
                        </m:r>
                        <m:r>
                          <a:rPr lang="cs-CZ" sz="24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400" b="0" i="1" smtClean="0">
                        <a:latin typeface="Cambria Math"/>
                      </a:rPr>
                      <m:t>=−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518" y="937978"/>
                <a:ext cx="2029339" cy="49648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387341" y="2780928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054021" y="2852571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>
            <a:off x="530964" y="5661698"/>
            <a:ext cx="268669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2748098" y="5607248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V="1">
            <a:off x="1787674" y="4315523"/>
            <a:ext cx="1269533" cy="23210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 flipV="1">
            <a:off x="971600" y="3249560"/>
            <a:ext cx="808544" cy="1072841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87095" y="3960095"/>
            <a:ext cx="734066" cy="734066"/>
          </a:xfrm>
          <a:prstGeom prst="arc">
            <a:avLst>
              <a:gd name="adj1" fmla="val 14172770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513892" y="4080546"/>
            <a:ext cx="526330" cy="516373"/>
          </a:xfrm>
          <a:prstGeom prst="arc">
            <a:avLst>
              <a:gd name="adj1" fmla="val 3044042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1907403" y="3761525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403" y="3761525"/>
                <a:ext cx="427515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802986" y="4315682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5322568" y="3249560"/>
            <a:ext cx="255167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II. (IV.) kvadrant: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5408668" y="3819496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=120°+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∙180°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8668" y="3819496"/>
                <a:ext cx="3247703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5444439" y="4201346"/>
                <a:ext cx="2307927" cy="6146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4439" y="4201346"/>
                <a:ext cx="2307927" cy="61465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7308304" y="4254478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304" y="4254478"/>
                <a:ext cx="1158779" cy="461665"/>
              </a:xfrm>
              <a:prstGeom prst="rect">
                <a:avLst/>
              </a:prstGeom>
              <a:blipFill rotWithShape="1">
                <a:blip r:embed="rId8"/>
                <a:stretch>
                  <a:fillRect l="-8421" t="-9211" b="-302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 flipV="1">
            <a:off x="2802098" y="2636912"/>
            <a:ext cx="0" cy="381935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H="1" flipV="1">
            <a:off x="1780143" y="4327128"/>
            <a:ext cx="1307375" cy="1697131"/>
          </a:xfrm>
          <a:prstGeom prst="line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1766575" y="4327128"/>
            <a:ext cx="1159831" cy="1496146"/>
          </a:xfrm>
          <a:prstGeom prst="line">
            <a:avLst/>
          </a:prstGeom>
          <a:ln>
            <a:solidFill>
              <a:srgbClr val="990033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se šipkou 75"/>
          <p:cNvCxnSpPr/>
          <p:nvPr/>
        </p:nvCxnSpPr>
        <p:spPr>
          <a:xfrm>
            <a:off x="4935945" y="1181684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ovéPole 76"/>
          <p:cNvSpPr txBox="1"/>
          <p:nvPr/>
        </p:nvSpPr>
        <p:spPr>
          <a:xfrm>
            <a:off x="5551634" y="961007"/>
            <a:ext cx="1252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6598403" y="866781"/>
                <a:ext cx="2223009" cy="615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≠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𝒵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403" y="866781"/>
                <a:ext cx="2223009" cy="61529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 flipH="1">
            <a:off x="1674758" y="5661248"/>
            <a:ext cx="20233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928839" y="5322704"/>
                <a:ext cx="523306" cy="401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8839" y="5322704"/>
                <a:ext cx="523306" cy="401970"/>
              </a:xfrm>
              <a:prstGeom prst="rect">
                <a:avLst/>
              </a:prstGeom>
              <a:blipFill rotWithShape="1">
                <a:blip r:embed="rId11"/>
                <a:stretch>
                  <a:fillRect r="-197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se šipkou 48"/>
          <p:cNvCxnSpPr/>
          <p:nvPr/>
        </p:nvCxnSpPr>
        <p:spPr>
          <a:xfrm>
            <a:off x="4932111" y="1663559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5551634" y="1404177"/>
            <a:ext cx="2708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omocná rovnice: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4996599" y="1865842"/>
                <a:ext cx="4518460" cy="49648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tg</m:t>
                        </m:r>
                      </m:fName>
                      <m:e>
                        <m:sSub>
                          <m:sSubPr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b="0" i="1" smtClean="0">
                                <a:solidFill>
                                  <a:srgbClr val="990033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fun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</a:rPr>
                      <m:t>+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cs-CZ" sz="2400" dirty="0" smtClean="0"/>
                  <a:t>,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sz="2400" i="1" smtClean="0">
                        <a:latin typeface="Cambria Math"/>
                        <a:ea typeface="Cambria Math"/>
                      </a:rPr>
                      <m:t>∈</m:t>
                    </m:r>
                  </m:oMath>
                </a14:m>
                <a:r>
                  <a:rPr lang="cs-CZ" sz="2400" dirty="0" smtClean="0"/>
                  <a:t> I. </a:t>
                </a:r>
                <a:r>
                  <a:rPr lang="cs-CZ" sz="2400" dirty="0" err="1"/>
                  <a:t>k</a:t>
                </a:r>
                <a:r>
                  <a:rPr lang="cs-CZ" sz="2400" dirty="0" err="1" smtClean="0"/>
                  <a:t>v</a:t>
                </a:r>
                <a:r>
                  <a:rPr lang="cs-CZ" sz="2400" dirty="0" smtClean="0"/>
                  <a:t>.</a:t>
                </a:r>
                <a:endParaRPr lang="cs-CZ" sz="2400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599" y="1865842"/>
                <a:ext cx="4518460" cy="496483"/>
              </a:xfrm>
              <a:prstGeom prst="rect">
                <a:avLst/>
              </a:prstGeom>
              <a:blipFill rotWithShape="1">
                <a:blip r:embed="rId12"/>
                <a:stretch>
                  <a:fillRect t="-2439" b="-2682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5338629" y="2362324"/>
                <a:ext cx="2114009" cy="7199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=60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° 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8629" y="2362324"/>
                <a:ext cx="2114009" cy="719941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6" name="Přímá spojnice 55"/>
          <p:cNvCxnSpPr/>
          <p:nvPr/>
        </p:nvCxnSpPr>
        <p:spPr>
          <a:xfrm flipV="1">
            <a:off x="1789200" y="4331896"/>
            <a:ext cx="1298318" cy="6837"/>
          </a:xfrm>
          <a:prstGeom prst="line">
            <a:avLst/>
          </a:prstGeom>
          <a:ln w="127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flipV="1">
            <a:off x="1789200" y="2492896"/>
            <a:ext cx="1181946" cy="1806218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blouk 62"/>
          <p:cNvSpPr/>
          <p:nvPr/>
        </p:nvSpPr>
        <p:spPr>
          <a:xfrm>
            <a:off x="1137144" y="3697697"/>
            <a:ext cx="1258861" cy="1258861"/>
          </a:xfrm>
          <a:prstGeom prst="arc">
            <a:avLst>
              <a:gd name="adj1" fmla="val 18157661"/>
              <a:gd name="adj2" fmla="val 0"/>
            </a:avLst>
          </a:prstGeom>
          <a:ln w="12700">
            <a:solidFill>
              <a:srgbClr val="92D05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/>
              <p:cNvSpPr txBox="1"/>
              <p:nvPr/>
            </p:nvSpPr>
            <p:spPr>
              <a:xfrm>
                <a:off x="2318458" y="3828263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92D050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64" name="TextovéPole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8458" y="3828263"/>
                <a:ext cx="427515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5" name="Přímá spojnice 64"/>
          <p:cNvCxnSpPr/>
          <p:nvPr/>
        </p:nvCxnSpPr>
        <p:spPr>
          <a:xfrm>
            <a:off x="5581891" y="4941043"/>
            <a:ext cx="2678736" cy="7061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lačítko akce: Návrat 65">
            <a:hlinkClick r:id="rId15" action="ppaction://hlinksldjump" highlightClick="1"/>
          </p:cNvPr>
          <p:cNvSpPr/>
          <p:nvPr/>
        </p:nvSpPr>
        <p:spPr>
          <a:xfrm>
            <a:off x="7285120" y="5741212"/>
            <a:ext cx="397810" cy="432048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50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 animBg="1"/>
      <p:bldP spid="53" grpId="0" animBg="1"/>
      <p:bldP spid="54" grpId="0" animBg="1"/>
      <p:bldP spid="55" grpId="0"/>
      <p:bldP spid="59" grpId="0"/>
      <p:bldP spid="60" grpId="0"/>
      <p:bldP spid="61" grpId="0"/>
      <p:bldP spid="62" grpId="0"/>
      <p:bldP spid="77" grpId="0"/>
      <p:bldP spid="78" grpId="0"/>
      <p:bldP spid="42" grpId="0"/>
      <p:bldP spid="50" grpId="0"/>
      <p:bldP spid="51" grpId="0"/>
      <p:bldP spid="52" grpId="0"/>
      <p:bldP spid="63" grpId="0" animBg="1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Jednoduché goniometrické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4453"/>
            <a:ext cx="8301608" cy="5540891"/>
          </a:xfrm>
        </p:spPr>
        <p:txBody>
          <a:bodyPr/>
          <a:lstStyle/>
          <a:p>
            <a:pPr marL="0" indent="0">
              <a:buNone/>
            </a:pPr>
            <a:endParaRPr lang="cs-CZ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482518" y="937978"/>
                <a:ext cx="2029339" cy="6971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tg</m:t>
                        </m:r>
                        <m:r>
                          <a:rPr lang="cs-CZ" sz="2400" b="0" i="0" smtClean="0">
                            <a:latin typeface="Cambria Math"/>
                          </a:rPr>
                          <m:t> </m:t>
                        </m:r>
                      </m:fName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func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518" y="937978"/>
                <a:ext cx="2029339" cy="69717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387341" y="2780928"/>
            <a:ext cx="2779433" cy="2953039"/>
            <a:chOff x="611560" y="3437581"/>
            <a:chExt cx="2779433" cy="2953039"/>
          </a:xfrm>
        </p:grpSpPr>
        <p:cxnSp>
          <p:nvCxnSpPr>
            <p:cNvPr id="10" name="Přímá spojnice se šipkou 9"/>
            <p:cNvCxnSpPr/>
            <p:nvPr/>
          </p:nvCxnSpPr>
          <p:spPr>
            <a:xfrm>
              <a:off x="611560" y="4985754"/>
              <a:ext cx="2779433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2001276" y="3479828"/>
              <a:ext cx="3086" cy="2901499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Skupina 11"/>
            <p:cNvGrpSpPr/>
            <p:nvPr/>
          </p:nvGrpSpPr>
          <p:grpSpPr>
            <a:xfrm>
              <a:off x="680000" y="3437581"/>
              <a:ext cx="2710993" cy="2953039"/>
              <a:chOff x="747359" y="2658977"/>
              <a:chExt cx="3248577" cy="3490967"/>
            </a:xfrm>
          </p:grpSpPr>
          <p:sp>
            <p:nvSpPr>
              <p:cNvPr id="13" name="Ovál 12"/>
              <p:cNvSpPr/>
              <p:nvPr/>
            </p:nvSpPr>
            <p:spPr>
              <a:xfrm>
                <a:off x="1115616" y="3212975"/>
                <a:ext cx="2448272" cy="2520279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491691" y="41198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1942099" y="2828259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977696" y="5713334"/>
                <a:ext cx="627076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2049484" y="4489167"/>
                <a:ext cx="34893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0</a:t>
                </a:r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2303165" y="2658977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y</a:t>
                </a:r>
                <a:endParaRPr lang="cs-CZ" i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3707904" y="4424635"/>
                <a:ext cx="2880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i="1" dirty="0" smtClean="0"/>
                  <a:t>x</a:t>
                </a:r>
                <a:endParaRPr lang="cs-CZ" i="1" dirty="0"/>
              </a:p>
            </p:txBody>
          </p:sp>
          <p:sp>
            <p:nvSpPr>
              <p:cNvPr id="21" name="TextovéPole 20"/>
              <p:cNvSpPr txBox="1"/>
              <p:nvPr/>
            </p:nvSpPr>
            <p:spPr>
              <a:xfrm>
                <a:off x="747359" y="4119835"/>
                <a:ext cx="521998" cy="436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-1</a:t>
                </a:r>
                <a:endParaRPr lang="cs-CZ" dirty="0"/>
              </a:p>
            </p:txBody>
          </p:sp>
        </p:grpSp>
      </p:grpSp>
      <p:cxnSp>
        <p:nvCxnSpPr>
          <p:cNvPr id="7" name="Přímá spojnice 6"/>
          <p:cNvCxnSpPr/>
          <p:nvPr/>
        </p:nvCxnSpPr>
        <p:spPr>
          <a:xfrm>
            <a:off x="592616" y="3760347"/>
            <a:ext cx="2686695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ál 25"/>
          <p:cNvSpPr/>
          <p:nvPr/>
        </p:nvSpPr>
        <p:spPr>
          <a:xfrm>
            <a:off x="2745973" y="3706347"/>
            <a:ext cx="108000" cy="108000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 flipV="1">
            <a:off x="1787674" y="4315523"/>
            <a:ext cx="1269533" cy="23210"/>
          </a:xfrm>
          <a:prstGeom prst="line">
            <a:avLst/>
          </a:prstGeom>
          <a:ln w="1270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1780144" y="3573093"/>
            <a:ext cx="1321160" cy="749309"/>
          </a:xfrm>
          <a:prstGeom prst="line">
            <a:avLst/>
          </a:prstGeom>
          <a:ln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blouk 52"/>
          <p:cNvSpPr/>
          <p:nvPr/>
        </p:nvSpPr>
        <p:spPr>
          <a:xfrm>
            <a:off x="1387095" y="3960095"/>
            <a:ext cx="734066" cy="734066"/>
          </a:xfrm>
          <a:prstGeom prst="arc">
            <a:avLst>
              <a:gd name="adj1" fmla="val 19930398"/>
              <a:gd name="adj2" fmla="val 0"/>
            </a:avLst>
          </a:prstGeom>
          <a:ln w="12700"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1513892" y="4080546"/>
            <a:ext cx="526330" cy="516373"/>
          </a:xfrm>
          <a:prstGeom prst="arc">
            <a:avLst>
              <a:gd name="adj1" fmla="val 9068062"/>
              <a:gd name="adj2" fmla="val 0"/>
            </a:avLst>
          </a:prstGeom>
          <a:ln w="12700"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2224601" y="4004991"/>
                <a:ext cx="427515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srgbClr val="990033"/>
                          </a:solidFill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4601" y="4004991"/>
                <a:ext cx="42751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 flipV="1">
            <a:off x="1833618" y="4329101"/>
            <a:ext cx="1298318" cy="6837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4480849" y="2640318"/>
            <a:ext cx="255167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I. (III.) kvadrant: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4283968" y="3298682"/>
                <a:ext cx="3247703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=30°+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∙180°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3298682"/>
                <a:ext cx="3247703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4294309" y="3816068"/>
                <a:ext cx="2307927" cy="5841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𝜋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𝜋</m:t>
                    </m:r>
                  </m:oMath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4309" y="3816068"/>
                <a:ext cx="2307927" cy="58413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224343" y="3862907"/>
                <a:ext cx="115877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𝒵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4343" y="3862907"/>
                <a:ext cx="1158779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7895" t="-9333" b="-320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Přímá spojnice 47"/>
          <p:cNvCxnSpPr/>
          <p:nvPr/>
        </p:nvCxnSpPr>
        <p:spPr>
          <a:xfrm flipV="1">
            <a:off x="2802098" y="2636912"/>
            <a:ext cx="0" cy="3819352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251520" y="4327130"/>
            <a:ext cx="1528624" cy="818127"/>
          </a:xfrm>
          <a:prstGeom prst="line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 flipV="1">
            <a:off x="1776549" y="3661995"/>
            <a:ext cx="1209792" cy="676738"/>
          </a:xfrm>
          <a:prstGeom prst="line">
            <a:avLst/>
          </a:prstGeom>
          <a:ln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se šipkou 75"/>
          <p:cNvCxnSpPr/>
          <p:nvPr/>
        </p:nvCxnSpPr>
        <p:spPr>
          <a:xfrm>
            <a:off x="4080185" y="1291092"/>
            <a:ext cx="512328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ovéPole 76"/>
          <p:cNvSpPr txBox="1"/>
          <p:nvPr/>
        </p:nvSpPr>
        <p:spPr>
          <a:xfrm>
            <a:off x="4991943" y="1060259"/>
            <a:ext cx="1252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6063834" y="978912"/>
                <a:ext cx="2223009" cy="615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≠</m:t>
                      </m:r>
                      <m:f>
                        <m:f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𝒵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3834" y="978912"/>
                <a:ext cx="2223009" cy="61529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 flipH="1">
            <a:off x="1665408" y="3760347"/>
            <a:ext cx="20233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1732843" y="3236463"/>
                <a:ext cx="523306" cy="673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2843" y="3236463"/>
                <a:ext cx="523306" cy="67326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5" name="Přímá spojnice 64"/>
          <p:cNvCxnSpPr/>
          <p:nvPr/>
        </p:nvCxnSpPr>
        <p:spPr>
          <a:xfrm>
            <a:off x="4496603" y="4430723"/>
            <a:ext cx="2678736" cy="7061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lačítko akce: Návrat 65">
            <a:hlinkClick r:id="rId9" action="ppaction://hlinksldjump" highlightClick="1"/>
          </p:cNvPr>
          <p:cNvSpPr/>
          <p:nvPr/>
        </p:nvSpPr>
        <p:spPr>
          <a:xfrm>
            <a:off x="7255071" y="4980883"/>
            <a:ext cx="397810" cy="432048"/>
          </a:xfrm>
          <a:prstGeom prst="actionButtonRetur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4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 animBg="1"/>
      <p:bldP spid="53" grpId="0" animBg="1"/>
      <p:bldP spid="54" grpId="0" animBg="1"/>
      <p:bldP spid="55" grpId="0"/>
      <p:bldP spid="59" grpId="0"/>
      <p:bldP spid="60" grpId="0"/>
      <p:bldP spid="61" grpId="0"/>
      <p:bldP spid="62" grpId="0"/>
      <p:bldP spid="77" grpId="0"/>
      <p:bldP spid="78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490066"/>
          </a:xfrm>
        </p:spPr>
        <p:txBody>
          <a:bodyPr/>
          <a:lstStyle/>
          <a:p>
            <a:pPr algn="l"/>
            <a:r>
              <a:rPr lang="cs-CZ" sz="2800" u="sng" smtClean="0"/>
              <a:t>Jednoduché goniometrické rovnice</a:t>
            </a:r>
            <a:endParaRPr lang="cs-CZ" sz="2800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26368" y="792951"/>
                <a:ext cx="8291264" cy="5361459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Procvičování: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  <a:cs typeface="Arial" pitchFamily="34" charset="0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</a:t>
                </a: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rabicParenR"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457200" indent="-457200">
                  <a:buFont typeface="+mj-lt"/>
                  <a:buAutoNum type="arabicParenR"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rabicParenR"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rabicParenR"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457200" indent="-457200">
                  <a:buFont typeface="+mj-lt"/>
                  <a:buAutoNum type="arabicParenR"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rabicParenR"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rabicParenR"/>
                </a:pP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457200" indent="-457200">
                  <a:buFont typeface="+mj-lt"/>
                  <a:buAutoNum type="arabicParenR"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457200" indent="-457200">
                  <a:buFont typeface="+mj-lt"/>
                  <a:buAutoNum type="arabicParenR"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6368" y="792951"/>
                <a:ext cx="8291264" cy="5361459"/>
              </a:xfrm>
              <a:blipFill rotWithShape="1">
                <a:blip r:embed="rId2"/>
                <a:stretch>
                  <a:fillRect l="-1176" t="-7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011239" y="2112197"/>
                <a:ext cx="34102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sin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fName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+2</m:t>
                          </m:r>
                          <m:func>
                            <m:func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sz="2400" b="0" i="0" smtClean="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−3=0</m:t>
                              </m:r>
                            </m:e>
                          </m:func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239" y="2112197"/>
                <a:ext cx="3410285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12350" y="3435397"/>
                <a:ext cx="24589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sz="2400">
                                  <a:latin typeface="Cambria Math"/>
                                </a:rPr>
                                <m:t>tg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fName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</a:rPr>
                            <m:t>tg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 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=0</m:t>
                          </m:r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350" y="3435397"/>
                <a:ext cx="2458970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7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862985" y="4581360"/>
                <a:ext cx="2757700" cy="719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sz="24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24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 smtClean="0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  <m:r>
                            <a:rPr lang="cs-CZ" sz="2400" b="0" i="1" smtClean="0">
                              <a:latin typeface="Cambria Math"/>
                            </a:rPr>
                            <m:t>=1</m:t>
                          </m:r>
                        </m:e>
                      </m:func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985" y="4581360"/>
                <a:ext cx="2757700" cy="71994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499992" y="1845841"/>
                <a:ext cx="3151320" cy="9943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4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400" i="1" dirty="0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 dirty="0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 dirty="0" smtClean="0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dirty="0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b="0" i="1" dirty="0" smtClean="0">
                                  <a:latin typeface="Cambria Math"/>
                                </a:rPr>
                                <m:t>𝑘</m:t>
                              </m:r>
                              <m:r>
                                <a:rPr lang="cs-CZ" sz="2400" b="0" i="1" dirty="0" smtClean="0">
                                  <a:latin typeface="Cambria Math"/>
                                  <a:ea typeface="Cambria Math"/>
                                </a:rPr>
                                <m:t>∙2</m:t>
                              </m:r>
                              <m:r>
                                <a:rPr lang="cs-CZ" sz="2400" b="0" i="1" dirty="0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1845841"/>
                <a:ext cx="3151320" cy="9943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283968" y="3188482"/>
                <a:ext cx="4303449" cy="9943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4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, </m:t>
                              </m:r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</a:rPr>
                                    <m:t>3</m:t>
                                  </m:r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cs-CZ" sz="24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3188482"/>
                <a:ext cx="4303449" cy="99437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421616" y="4468177"/>
                <a:ext cx="3229696" cy="10118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⋃"/>
                          <m:sup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cs-CZ" sz="24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𝒵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sub>
                        <m:sup/>
                        <m:e>
                          <m:d>
                            <m:dPr>
                              <m:begChr m:val="{"/>
                              <m:endChr m:val="}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>
                                      <a:latin typeface="Cambria Math"/>
                                      <a:ea typeface="Cambria Math"/>
                                    </a:rPr>
                                    <m:t>𝜋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8</m:t>
                                  </m:r>
                                </m:den>
                              </m:f>
                              <m:r>
                                <a:rPr lang="cs-CZ" sz="2400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1616" y="4468177"/>
                <a:ext cx="3229696" cy="101181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9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652" y="307280"/>
            <a:ext cx="1805940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9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26698" y="4941330"/>
            <a:ext cx="1805940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25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1700808"/>
            <a:ext cx="6443662" cy="647675"/>
          </a:xfrm>
        </p:spPr>
        <p:txBody>
          <a:bodyPr anchor="b"/>
          <a:lstStyle/>
          <a:p>
            <a:pPr algn="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Zdroje, autorská práva</a:t>
            </a:r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62500" lnSpcReduction="20000"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800" dirty="0" smtClean="0"/>
              <a:t>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9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2900" dirty="0" smtClean="0"/>
              <a:t>HEJKRLÍK</a:t>
            </a:r>
            <a:r>
              <a:rPr lang="cs-CZ" sz="2900" dirty="0"/>
              <a:t>, Pavel. </a:t>
            </a:r>
            <a:r>
              <a:rPr lang="cs-CZ" sz="2900" i="1" dirty="0"/>
              <a:t>Matematika: sbírka řešených příkladů : rovnice a nerovnice</a:t>
            </a:r>
            <a:r>
              <a:rPr lang="cs-CZ" sz="2900" dirty="0"/>
              <a:t>. 1. vyd. Opava: Nakladatelství SSŠP, 2006, 556 s. ISBN 80-903-8610-5. </a:t>
            </a:r>
            <a:endParaRPr lang="cs-CZ" sz="29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900" dirty="0" smtClean="0"/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Všechny neocitované kliparty jsou součástí prostředků MS Office.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35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35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6880</TotalTime>
  <Words>2896</Words>
  <Application>Microsoft Office PowerPoint</Application>
  <PresentationFormat>Předvádění na obrazovce (4:3)</PresentationFormat>
  <Paragraphs>490</Paragraphs>
  <Slides>20</Slides>
  <Notes>0</Notes>
  <HiddenSlides>7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Prezentace matika</vt:lpstr>
      <vt:lpstr>Obchodní akademie, Střední odborná škola  a Jazyková škola s právem státní jazykové zkoušky,  Hradec Králové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Jednoduché goniometrické rovnice</vt:lpstr>
      <vt:lpstr>Prezentace aplikace PowerPoint</vt:lpstr>
      <vt:lpstr>Jednoduché goniometrické rovnice</vt:lpstr>
      <vt:lpstr>Jednoduché goniometrické rovnice</vt:lpstr>
      <vt:lpstr>Jednoduché goniometrické rovnice</vt:lpstr>
      <vt:lpstr>Zdroje, autorská práva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Lenka Marková</cp:lastModifiedBy>
  <cp:revision>663</cp:revision>
  <dcterms:created xsi:type="dcterms:W3CDTF">2012-11-30T22:17:21Z</dcterms:created>
  <dcterms:modified xsi:type="dcterms:W3CDTF">2013-10-30T21:05:32Z</dcterms:modified>
</cp:coreProperties>
</file>