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6" r:id="rId3"/>
    <p:sldId id="269" r:id="rId4"/>
    <p:sldId id="288" r:id="rId5"/>
    <p:sldId id="278" r:id="rId6"/>
    <p:sldId id="282" r:id="rId7"/>
    <p:sldId id="295" r:id="rId8"/>
    <p:sldId id="296" r:id="rId9"/>
    <p:sldId id="281" r:id="rId10"/>
    <p:sldId id="284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69" autoAdjust="0"/>
    <p:restoredTop sz="86835" autoAdjust="0"/>
  </p:normalViewPr>
  <p:slideViewPr>
    <p:cSldViewPr>
      <p:cViewPr>
        <p:scale>
          <a:sx n="178" d="100"/>
          <a:sy n="178" d="100"/>
        </p:scale>
        <p:origin x="-72" y="2226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pPr/>
              <a:t>3.10.2013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443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50.png"/><Relationship Id="rId18" Type="http://schemas.openxmlformats.org/officeDocument/2006/relationships/image" Target="../media/image22.png"/><Relationship Id="rId26" Type="http://schemas.openxmlformats.org/officeDocument/2006/relationships/image" Target="../media/image30.png"/><Relationship Id="rId3" Type="http://schemas.openxmlformats.org/officeDocument/2006/relationships/image" Target="../media/image16.png"/><Relationship Id="rId21" Type="http://schemas.openxmlformats.org/officeDocument/2006/relationships/image" Target="../media/image25.png"/><Relationship Id="rId17" Type="http://schemas.openxmlformats.org/officeDocument/2006/relationships/image" Target="../media/image190.png"/><Relationship Id="rId25" Type="http://schemas.openxmlformats.org/officeDocument/2006/relationships/image" Target="../media/image29.png"/><Relationship Id="rId2" Type="http://schemas.openxmlformats.org/officeDocument/2006/relationships/image" Target="../media/image15.png"/><Relationship Id="rId16" Type="http://schemas.openxmlformats.org/officeDocument/2006/relationships/image" Target="../media/image21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24" Type="http://schemas.openxmlformats.org/officeDocument/2006/relationships/image" Target="../media/image28.png"/><Relationship Id="rId5" Type="http://schemas.openxmlformats.org/officeDocument/2006/relationships/image" Target="../media/image18.png"/><Relationship Id="rId15" Type="http://schemas.openxmlformats.org/officeDocument/2006/relationships/image" Target="../media/image20.png"/><Relationship Id="rId23" Type="http://schemas.openxmlformats.org/officeDocument/2006/relationships/image" Target="../media/image27.png"/><Relationship Id="rId19" Type="http://schemas.openxmlformats.org/officeDocument/2006/relationships/image" Target="../media/image23.png"/><Relationship Id="rId4" Type="http://schemas.openxmlformats.org/officeDocument/2006/relationships/image" Target="../media/image17.png"/><Relationship Id="rId14" Type="http://schemas.openxmlformats.org/officeDocument/2006/relationships/image" Target="../media/image19.png"/><Relationship Id="rId22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slide" Target="slide8.xml"/><Relationship Id="rId18" Type="http://schemas.openxmlformats.org/officeDocument/2006/relationships/image" Target="../media/image53.png"/><Relationship Id="rId3" Type="http://schemas.openxmlformats.org/officeDocument/2006/relationships/image" Target="../media/image45.png"/><Relationship Id="rId21" Type="http://schemas.openxmlformats.org/officeDocument/2006/relationships/image" Target="../media/image56.png"/><Relationship Id="rId7" Type="http://schemas.openxmlformats.org/officeDocument/2006/relationships/image" Target="../media/image49.png"/><Relationship Id="rId12" Type="http://schemas.openxmlformats.org/officeDocument/2006/relationships/slide" Target="slide8.xml"/><Relationship Id="rId17" Type="http://schemas.openxmlformats.org/officeDocument/2006/relationships/image" Target="../media/image107.png"/><Relationship Id="rId2" Type="http://schemas.openxmlformats.org/officeDocument/2006/relationships/image" Target="../media/image44.png"/><Relationship Id="rId20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1.png"/><Relationship Id="rId24" Type="http://schemas.openxmlformats.org/officeDocument/2006/relationships/image" Target="../media/image59.png"/><Relationship Id="rId5" Type="http://schemas.openxmlformats.org/officeDocument/2006/relationships/image" Target="../media/image47.png"/><Relationship Id="rId23" Type="http://schemas.openxmlformats.org/officeDocument/2006/relationships/image" Target="../media/image58.png"/><Relationship Id="rId10" Type="http://schemas.openxmlformats.org/officeDocument/2006/relationships/slide" Target="slide7.xml"/><Relationship Id="rId19" Type="http://schemas.openxmlformats.org/officeDocument/2006/relationships/image" Target="../media/image54.png"/><Relationship Id="rId4" Type="http://schemas.openxmlformats.org/officeDocument/2006/relationships/image" Target="../media/image46.png"/><Relationship Id="rId9" Type="http://schemas.openxmlformats.org/officeDocument/2006/relationships/slide" Target="slide7.xml"/><Relationship Id="rId14" Type="http://schemas.openxmlformats.org/officeDocument/2006/relationships/image" Target="../media/image52.png"/><Relationship Id="rId22" Type="http://schemas.openxmlformats.org/officeDocument/2006/relationships/image" Target="../media/image5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0.png"/><Relationship Id="rId7" Type="http://schemas.openxmlformats.org/officeDocument/2006/relationships/image" Target="../media/image1110.png"/><Relationship Id="rId1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0.png"/><Relationship Id="rId11" Type="http://schemas.openxmlformats.org/officeDocument/2006/relationships/image" Target="../media/image141.png"/><Relationship Id="rId10" Type="http://schemas.openxmlformats.org/officeDocument/2006/relationships/image" Target="../media/image1391.png"/><Relationship Id="rId9" Type="http://schemas.openxmlformats.org/officeDocument/2006/relationships/image" Target="../media/image140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18" Type="http://schemas.openxmlformats.org/officeDocument/2006/relationships/image" Target="../media/image137.png"/><Relationship Id="rId3" Type="http://schemas.openxmlformats.org/officeDocument/2006/relationships/image" Target="../media/image122.png"/><Relationship Id="rId7" Type="http://schemas.openxmlformats.org/officeDocument/2006/relationships/image" Target="../media/image126.png"/><Relationship Id="rId12" Type="http://schemas.openxmlformats.org/officeDocument/2006/relationships/image" Target="../media/image132.png"/><Relationship Id="rId17" Type="http://schemas.openxmlformats.org/officeDocument/2006/relationships/image" Target="../media/image136.png"/><Relationship Id="rId16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5.png"/><Relationship Id="rId11" Type="http://schemas.openxmlformats.org/officeDocument/2006/relationships/image" Target="../media/image131.png"/><Relationship Id="rId5" Type="http://schemas.openxmlformats.org/officeDocument/2006/relationships/image" Target="../media/image124.png"/><Relationship Id="rId15" Type="http://schemas.openxmlformats.org/officeDocument/2006/relationships/image" Target="../media/image119.png"/><Relationship Id="rId10" Type="http://schemas.openxmlformats.org/officeDocument/2006/relationships/image" Target="../media/image60.png"/><Relationship Id="rId19" Type="http://schemas.openxmlformats.org/officeDocument/2006/relationships/slide" Target="slide6.xml"/><Relationship Id="rId9" Type="http://schemas.openxmlformats.org/officeDocument/2006/relationships/image" Target="../media/image1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1.png"/><Relationship Id="rId18" Type="http://schemas.openxmlformats.org/officeDocument/2006/relationships/image" Target="../media/image77.png"/><Relationship Id="rId3" Type="http://schemas.openxmlformats.org/officeDocument/2006/relationships/image" Target="../media/image61.png"/><Relationship Id="rId21" Type="http://schemas.openxmlformats.org/officeDocument/2006/relationships/image" Target="../media/image80.png"/><Relationship Id="rId7" Type="http://schemas.openxmlformats.org/officeDocument/2006/relationships/image" Target="../media/image65.png"/><Relationship Id="rId12" Type="http://schemas.openxmlformats.org/officeDocument/2006/relationships/image" Target="../media/image70.png"/><Relationship Id="rId17" Type="http://schemas.openxmlformats.org/officeDocument/2006/relationships/image" Target="../media/image76.png"/><Relationship Id="rId2" Type="http://schemas.openxmlformats.org/officeDocument/2006/relationships/image" Target="../media/image75.png"/><Relationship Id="rId16" Type="http://schemas.openxmlformats.org/officeDocument/2006/relationships/image" Target="../media/image74.png"/><Relationship Id="rId20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11" Type="http://schemas.openxmlformats.org/officeDocument/2006/relationships/image" Target="../media/image69.png"/><Relationship Id="rId24" Type="http://schemas.openxmlformats.org/officeDocument/2006/relationships/image" Target="../media/image83.png"/><Relationship Id="rId5" Type="http://schemas.openxmlformats.org/officeDocument/2006/relationships/image" Target="../media/image63.png"/><Relationship Id="rId15" Type="http://schemas.openxmlformats.org/officeDocument/2006/relationships/image" Target="../media/image73.png"/><Relationship Id="rId23" Type="http://schemas.openxmlformats.org/officeDocument/2006/relationships/image" Target="../media/image82.png"/><Relationship Id="rId10" Type="http://schemas.openxmlformats.org/officeDocument/2006/relationships/image" Target="../media/image68.png"/><Relationship Id="rId19" Type="http://schemas.openxmlformats.org/officeDocument/2006/relationships/image" Target="../media/image78.png"/><Relationship Id="rId4" Type="http://schemas.openxmlformats.org/officeDocument/2006/relationships/image" Target="../media/image62.png"/><Relationship Id="rId9" Type="http://schemas.openxmlformats.org/officeDocument/2006/relationships/image" Target="../media/image67.png"/><Relationship Id="rId14" Type="http://schemas.openxmlformats.org/officeDocument/2006/relationships/image" Target="../media/image72.png"/><Relationship Id="rId22" Type="http://schemas.openxmlformats.org/officeDocument/2006/relationships/image" Target="../media/image8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Relationship Id="rId9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500786"/>
              </p:ext>
            </p:extLst>
          </p:nvPr>
        </p:nvGraphicFramePr>
        <p:xfrm>
          <a:off x="287337" y="270892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VY_32_INOVACE_1_ROVNICE_19</a:t>
                      </a:r>
                    </a:p>
                    <a:p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Jednoduché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goniometrické rovnice III.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 3. 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Řešení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jednoduchých goniometrických rovnic pomocí jednotkové kružnice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případně k opakování učiva. Prezentace je určena jako podklad pro výklad v hodině,</a:t>
                      </a:r>
                    </a:p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ale i k samostudiu formou 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490066"/>
          </a:xfrm>
        </p:spPr>
        <p:txBody>
          <a:bodyPr/>
          <a:lstStyle/>
          <a:p>
            <a:pPr algn="l"/>
            <a:r>
              <a:rPr lang="cs-CZ" sz="2800" u="sng" dirty="0" smtClean="0"/>
              <a:t>Jednoduché goniometrické rovnice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26368" y="792951"/>
                <a:ext cx="8327882" cy="5966059"/>
              </a:xfrm>
              <a:ln>
                <a:noFill/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V. Goniometrické rovnice řešené pomocí vztahů mezi goniometrickými funkcemi</a:t>
                </a:r>
              </a:p>
              <a:p>
                <a:pPr marL="0" indent="0">
                  <a:buNone/>
                </a:pPr>
                <a:endParaRPr lang="cs-CZ" sz="2400" b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Jde o goniometrické rovnice s neznámou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, které převedeme na základní goniometrické rovnice </a:t>
                </a:r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990033"/>
                    </a:solidFill>
                    <a:cs typeface="Arial" pitchFamily="34" charset="0"/>
                  </a:rPr>
                  <a:t>  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sin</m:t>
                        </m:r>
                      </m:fName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func>
                      <m:func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cos</m:t>
                        </m:r>
                      </m:fName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=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𝑎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𝑡𝑔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=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𝑎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𝑐𝑜𝑡𝑔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=</m:t>
                        </m:r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𝑎</m:t>
                        </m:r>
                      </m:e>
                    </m:func>
                  </m:oMath>
                </a14:m>
                <a:r>
                  <a:rPr lang="cs-CZ" sz="24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, kde</a:t>
                </a:r>
                <a14:m>
                  <m:oMath xmlns:m="http://schemas.openxmlformats.org/officeDocument/2006/math">
                    <m:r>
                      <a:rPr lang="cs-CZ" sz="2400">
                        <a:solidFill>
                          <a:srgbClr val="990033"/>
                        </a:solidFill>
                        <a:latin typeface="Cambria Math"/>
                      </a:rPr>
                      <m:t> 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</a:rPr>
                      <m:t> 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</a:rPr>
                      <m:t>𝑎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</a:rPr>
                      <m:t> ∈ 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   pomocí vztahů mezi goniometrickými funkcemi. 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Č</a:t>
                </a: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asto se k základní goniometrické rovnici dostaneme ještě přes jiný typ goniometrické rovnice –                  goniometrické rovnice řešené substitucí argumentu, řešené vytýkáním, </a:t>
                </a:r>
                <a:r>
                  <a:rPr lang="cs-CZ" sz="24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řešené substitucí </a:t>
                </a: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vedoucí na kvadratickou rovnici</a:t>
                </a:r>
                <a:r>
                  <a:rPr lang="cs-CZ" sz="28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i="1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6368" y="792951"/>
                <a:ext cx="8327882" cy="5966059"/>
              </a:xfrm>
              <a:blipFill rotWithShape="1">
                <a:blip r:embed="rId2"/>
                <a:stretch>
                  <a:fillRect l="-1171" t="-71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175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/>
              <a:t>Základní vztahy mezi goniometrickými funkcemi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Pro všechny přípustné hodnoty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/>
                  <a:t> platí: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3"/>
                <a:stretch>
                  <a:fillRect l="-1175" t="-8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1484784"/>
                <a:ext cx="2535808" cy="664413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  <a:ea typeface="Cambria Math"/>
                        </a:rPr>
                        <m:t>tg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num>
                        <m:den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484784"/>
                <a:ext cx="2535808" cy="66441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37129" y="2276872"/>
                <a:ext cx="2535808" cy="619465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  <a:ea typeface="Cambria Math"/>
                        </a:rPr>
                        <m:t>cotg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num>
                        <m:den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129" y="2276872"/>
                <a:ext cx="2535808" cy="6194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4" y="3010714"/>
                <a:ext cx="2535808" cy="400110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smtClean="0">
                          <a:latin typeface="Cambria Math"/>
                          <a:ea typeface="Cambria Math"/>
                        </a:rPr>
                        <m:t>tg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m:rPr>
                          <m:sty m:val="p"/>
                        </m:rPr>
                        <a:rPr lang="cs-CZ" sz="2000">
                          <a:latin typeface="Cambria Math"/>
                          <a:ea typeface="Cambria Math"/>
                        </a:rPr>
                        <m:t>cotg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010714"/>
                <a:ext cx="2535808" cy="400110"/>
              </a:xfrm>
              <a:prstGeom prst="rect">
                <a:avLst/>
              </a:prstGeom>
              <a:blipFill rotWithShape="1">
                <a:blip r:embed="rId6"/>
                <a:stretch>
                  <a:fillRect b="-11765"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se šipkou 7"/>
          <p:cNvCxnSpPr/>
          <p:nvPr/>
        </p:nvCxnSpPr>
        <p:spPr>
          <a:xfrm>
            <a:off x="3003352" y="3221095"/>
            <a:ext cx="638624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003352" y="3225477"/>
            <a:ext cx="648072" cy="578271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23928" y="3645024"/>
                <a:ext cx="2535808" cy="724494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  <a:ea typeface="Cambria Math"/>
                        </a:rPr>
                        <m:t>cotg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tg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645024"/>
                <a:ext cx="2535808" cy="72449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923928" y="2848522"/>
                <a:ext cx="2535808" cy="724494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  <a:ea typeface="Cambria Math"/>
                        </a:rPr>
                        <m:t>tg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cotg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2848522"/>
                <a:ext cx="2535808" cy="72449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31696" y="4509120"/>
                <a:ext cx="2535808" cy="400110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0" smtClean="0">
                          <a:latin typeface="Cambria Math"/>
                          <a:ea typeface="Cambria Math"/>
                        </a:rPr>
                        <m:t>+ 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696" y="4509120"/>
                <a:ext cx="2535808" cy="40011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>
            <a:off x="3029935" y="4709175"/>
            <a:ext cx="638624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029935" y="4709175"/>
            <a:ext cx="648072" cy="578271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923928" y="5087391"/>
                <a:ext cx="2535808" cy="400110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=1−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>
                              <a:latin typeface="Cambria Math"/>
                              <a:ea typeface="Cambria Math"/>
                            </a:rPr>
                            <m:t>sin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5087391"/>
                <a:ext cx="2535808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23928" y="4466717"/>
                <a:ext cx="2535808" cy="400110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=1−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>
                              <a:latin typeface="Cambria Math"/>
                              <a:ea typeface="Cambria Math"/>
                            </a:rPr>
                            <m:t>cos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466717"/>
                <a:ext cx="2535808" cy="4001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1319" y="6165304"/>
                <a:ext cx="2890968" cy="400110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  <m: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 2</m:t>
                          </m:r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x</m:t>
                          </m:r>
                          <m: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>
                              <a:latin typeface="Cambria Math"/>
                              <a:ea typeface="Cambria Math"/>
                            </a:rPr>
                            <m:t>sin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319" y="6165304"/>
                <a:ext cx="2890968" cy="4001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7444" y="5565139"/>
                <a:ext cx="2890968" cy="400110"/>
              </a:xfrm>
              <a:prstGeom prst="rect">
                <a:avLst/>
              </a:prstGeom>
              <a:noFill/>
              <a:ln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  <m: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 2</m:t>
                          </m:r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x</m:t>
                          </m:r>
                          <m: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=2</m:t>
                          </m:r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func>
                            <m:func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444" y="5565139"/>
                <a:ext cx="2890968" cy="40011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9820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10" grpId="0" animBg="1"/>
      <p:bldP spid="11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4453"/>
            <a:ext cx="8301608" cy="5540891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1741399" y="3729354"/>
            <a:ext cx="2847" cy="135769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355367" y="2168843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sp>
        <p:nvSpPr>
          <p:cNvPr id="25" name="Ovál 24"/>
          <p:cNvSpPr/>
          <p:nvPr/>
        </p:nvSpPr>
        <p:spPr>
          <a:xfrm>
            <a:off x="1691082" y="2591027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681737" y="4725290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91534" y="3710277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46626" y="2332606"/>
            <a:ext cx="3787" cy="1392581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78050" y="3354092"/>
            <a:ext cx="734066" cy="734066"/>
          </a:xfrm>
          <a:prstGeom prst="arc">
            <a:avLst>
              <a:gd name="adj1" fmla="val 16226709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228709" y="3213848"/>
            <a:ext cx="1032747" cy="1032747"/>
          </a:xfrm>
          <a:prstGeom prst="arc">
            <a:avLst>
              <a:gd name="adj1" fmla="val 5380192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171104" y="3274827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1104" y="3274827"/>
                <a:ext cx="427515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655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023029" y="3932819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029" y="3932819"/>
                <a:ext cx="427515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655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35737" y="3699629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294365" y="3530802"/>
                <a:ext cx="1085948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365" y="3530802"/>
                <a:ext cx="1085948" cy="430887"/>
              </a:xfrm>
              <a:prstGeom prst="rect">
                <a:avLst/>
              </a:prstGeom>
              <a:blipFill rotWithShape="1">
                <a:blip r:embed="rId4"/>
                <a:stretch>
                  <a:fillRect l="-7303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376859" y="3427826"/>
                <a:ext cx="2182120" cy="6676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6859" y="3427826"/>
                <a:ext cx="2182120" cy="66761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>
            <a:off x="4190203" y="6374363"/>
            <a:ext cx="2510066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39414" y="1052736"/>
                <a:ext cx="2457083" cy="43088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None/>
                </a:pP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1)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Řešte v 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/>
                  <a:t>: </a:t>
                </a: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414" y="1052736"/>
                <a:ext cx="2457083" cy="430887"/>
              </a:xfrm>
              <a:prstGeom prst="rect">
                <a:avLst/>
              </a:prstGeom>
              <a:blipFill rotWithShape="1">
                <a:blip r:embed="rId13"/>
                <a:stretch>
                  <a:fillRect l="-2978" t="-7143" r="-2481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873240" y="1068124"/>
                <a:ext cx="2890968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  <m:r>
                            <a:rPr lang="cs-CZ" sz="2200" b="0" i="0" dirty="0" smtClean="0">
                              <a:latin typeface="Cambria Math"/>
                            </a:rPr>
                            <m:t>− </m:t>
                          </m:r>
                          <m:r>
                            <m:rPr>
                              <m:sty m:val="p"/>
                            </m:rPr>
                            <a:rPr lang="cs-CZ" sz="22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3240" y="1068124"/>
                <a:ext cx="2890968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744719" y="1441726"/>
                <a:ext cx="2890968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e>
                            <m:sup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4719" y="1441726"/>
                <a:ext cx="2890968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121376" y="1805728"/>
                <a:ext cx="2562268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20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cos</m:t>
                          </m:r>
                        </m:e>
                        <m:sup>
                          <m: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220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sin</m:t>
                          </m:r>
                        </m:e>
                        <m:sup>
                          <m: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1376" y="1805728"/>
                <a:ext cx="2562268" cy="43088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627478" y="1441726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sz="22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7478" y="1441726"/>
                <a:ext cx="754171" cy="430887"/>
              </a:xfrm>
              <a:prstGeom prst="rect">
                <a:avLst/>
              </a:prstGeom>
              <a:blipFill rotWithShape="1">
                <a:blip r:embed="rId17"/>
                <a:stretch>
                  <a:fillRect l="-55645" t="-125714" r="-17742" b="-19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905412" y="2148151"/>
                <a:ext cx="1858796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5412" y="2148151"/>
                <a:ext cx="1858796" cy="43088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3203848" y="1827880"/>
            <a:ext cx="1872208" cy="338477"/>
          </a:xfrm>
          <a:prstGeom prst="rect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572000" y="2170360"/>
            <a:ext cx="432048" cy="355691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se šipkou 40"/>
          <p:cNvCxnSpPr/>
          <p:nvPr/>
        </p:nvCxnSpPr>
        <p:spPr>
          <a:xfrm flipV="1">
            <a:off x="5627478" y="2363984"/>
            <a:ext cx="465063" cy="769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202118" y="2132761"/>
                <a:ext cx="2527877" cy="430887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substituce: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</a:rPr>
                      <m:t>2</m:t>
                    </m:r>
                    <m:r>
                      <a:rPr lang="cs-CZ" sz="2200" i="1">
                        <a:latin typeface="Cambria Math"/>
                      </a:rPr>
                      <m:t>𝑥</m:t>
                    </m:r>
                    <m:r>
                      <a:rPr lang="cs-CZ" sz="2200" i="1">
                        <a:latin typeface="Cambria Math"/>
                      </a:rPr>
                      <m:t>=</m:t>
                    </m:r>
                    <m:r>
                      <a:rPr lang="cs-CZ" sz="2200" i="1">
                        <a:latin typeface="Cambria Math"/>
                      </a:rPr>
                      <m:t>𝑦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2118" y="2132761"/>
                <a:ext cx="2527877" cy="430887"/>
              </a:xfrm>
              <a:prstGeom prst="rect">
                <a:avLst/>
              </a:prstGeom>
              <a:blipFill rotWithShape="1">
                <a:blip r:embed="rId19"/>
                <a:stretch>
                  <a:fillRect t="-5479" b="-26027"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132739" y="2508555"/>
                <a:ext cx="149473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2739" y="2508555"/>
                <a:ext cx="1494739" cy="430887"/>
              </a:xfrm>
              <a:prstGeom prst="rect">
                <a:avLst/>
              </a:prstGeom>
              <a:blipFill rotWithShape="1">
                <a:blip r:embed="rId20"/>
                <a:stretch>
                  <a:fillRect b="-1285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428388" y="2923205"/>
                <a:ext cx="267163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</a:rPr>
                        <m:t>=90°+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∙180°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8388" y="2923205"/>
                <a:ext cx="2671639" cy="430887"/>
              </a:xfrm>
              <a:prstGeom prst="rect">
                <a:avLst/>
              </a:prstGeom>
              <a:blipFill rotWithShape="1">
                <a:blip r:embed="rId21"/>
                <a:stretch>
                  <a:fillRect b="-1285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Volný tvar 45"/>
          <p:cNvSpPr/>
          <p:nvPr/>
        </p:nvSpPr>
        <p:spPr>
          <a:xfrm>
            <a:off x="7380313" y="2264206"/>
            <a:ext cx="1569498" cy="2211906"/>
          </a:xfrm>
          <a:custGeom>
            <a:avLst/>
            <a:gdLst>
              <a:gd name="connsiteX0" fmla="*/ 2699132 w 2919470"/>
              <a:gd name="connsiteY0" fmla="*/ 0 h 2996588"/>
              <a:gd name="connsiteX1" fmla="*/ 2919470 w 2919470"/>
              <a:gd name="connsiteY1" fmla="*/ 0 h 2996588"/>
              <a:gd name="connsiteX2" fmla="*/ 2875402 w 2919470"/>
              <a:gd name="connsiteY2" fmla="*/ 2963538 h 2996588"/>
              <a:gd name="connsiteX3" fmla="*/ 0 w 2919470"/>
              <a:gd name="connsiteY3" fmla="*/ 2996588 h 2996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9470" h="2996588">
                <a:moveTo>
                  <a:pt x="2699132" y="0"/>
                </a:moveTo>
                <a:lnTo>
                  <a:pt x="2919470" y="0"/>
                </a:lnTo>
                <a:lnTo>
                  <a:pt x="2875402" y="2963538"/>
                </a:lnTo>
                <a:lnTo>
                  <a:pt x="0" y="2996588"/>
                </a:lnTo>
              </a:path>
            </a:pathLst>
          </a:custGeom>
          <a:noFill/>
          <a:ln w="19050"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278133" y="4142303"/>
                <a:ext cx="2182120" cy="6676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8133" y="4142303"/>
                <a:ext cx="2182120" cy="667619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6460253" y="4245281"/>
                <a:ext cx="7541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:2</m:t>
                          </m:r>
                        </m:e>
                      </m:d>
                    </m:oMath>
                  </m:oMathPara>
                </a14:m>
                <a:endParaRPr lang="cs-CZ" sz="24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0253" y="4245281"/>
                <a:ext cx="754171" cy="461665"/>
              </a:xfrm>
              <a:prstGeom prst="rect">
                <a:avLst/>
              </a:prstGeom>
              <a:blipFill rotWithShape="1">
                <a:blip r:embed="rId23"/>
                <a:stretch>
                  <a:fillRect l="-52033" t="-127632" r="-11382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190203" y="4786982"/>
                <a:ext cx="2182120" cy="6697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0203" y="4786982"/>
                <a:ext cx="2182120" cy="669799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701615" y="5456781"/>
                <a:ext cx="3383430" cy="91922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2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m:rPr>
                                  <m:nor/>
                                </m:rPr>
                                <a:rPr lang="cs-CZ" sz="22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1615" y="5456781"/>
                <a:ext cx="3383430" cy="919226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6189205" y="4897145"/>
                <a:ext cx="1085948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9205" y="4897145"/>
                <a:ext cx="1085948" cy="430887"/>
              </a:xfrm>
              <a:prstGeom prst="rect">
                <a:avLst/>
              </a:prstGeom>
              <a:blipFill rotWithShape="1">
                <a:blip r:embed="rId26"/>
                <a:stretch>
                  <a:fillRect l="-6742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543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53" grpId="0" animBg="1"/>
      <p:bldP spid="54" grpId="0" animBg="1"/>
      <p:bldP spid="55" grpId="0"/>
      <p:bldP spid="56" grpId="0"/>
      <p:bldP spid="62" grpId="0"/>
      <p:bldP spid="52" grpId="0"/>
      <p:bldP spid="2" grpId="0"/>
      <p:bldP spid="33" grpId="0"/>
      <p:bldP spid="35" grpId="0"/>
      <p:bldP spid="36" grpId="0"/>
      <p:bldP spid="37" grpId="0"/>
      <p:bldP spid="38" grpId="0"/>
      <p:bldP spid="5" grpId="0" animBg="1"/>
      <p:bldP spid="5" grpId="1" animBg="1"/>
      <p:bldP spid="39" grpId="0" animBg="1"/>
      <p:bldP spid="39" grpId="1" animBg="1"/>
      <p:bldP spid="42" grpId="0" animBg="1"/>
      <p:bldP spid="43" grpId="0"/>
      <p:bldP spid="45" grpId="0"/>
      <p:bldP spid="46" grpId="0" animBg="1"/>
      <p:bldP spid="48" grpId="0"/>
      <p:bldP spid="49" grpId="0"/>
      <p:bldP spid="50" grpId="0"/>
      <p:bldP spid="51" grpId="0"/>
      <p:bldP spid="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2</a:t>
                </a:r>
                <a:r>
                  <a:rPr lang="cs-CZ" sz="22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)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Řešte v  </a:t>
                </a:r>
                <a14:m>
                  <m:oMath xmlns:m="http://schemas.openxmlformats.org/officeDocument/2006/math">
                    <m:r>
                      <a:rPr lang="cs-CZ" sz="22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: </a:t>
                </a:r>
                <a:endParaRPr lang="cs-CZ" sz="22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954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2940910" y="3249560"/>
                <a:ext cx="2561126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=45°+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∙180°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0910" y="3249560"/>
                <a:ext cx="2561126" cy="4308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4922647" y="3840989"/>
                <a:ext cx="11587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2647" y="3840989"/>
                <a:ext cx="1158779" cy="430887"/>
              </a:xfrm>
              <a:prstGeom prst="rect">
                <a:avLst/>
              </a:prstGeom>
              <a:blipFill rotWithShape="1">
                <a:blip r:embed="rId4"/>
                <a:stretch>
                  <a:fillRect l="-6842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3088540" y="4822332"/>
                <a:ext cx="2707596" cy="91922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200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8540" y="4822332"/>
                <a:ext cx="2707596" cy="9192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6" name="Přímá spojnice se šipkou 75"/>
          <p:cNvCxnSpPr/>
          <p:nvPr/>
        </p:nvCxnSpPr>
        <p:spPr>
          <a:xfrm>
            <a:off x="5783777" y="1691248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268618" y="5877272"/>
            <a:ext cx="2311494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4747865" y="1451500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:</m:t>
                          </m:r>
                          <m:func>
                            <m:func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7865" y="1451500"/>
                <a:ext cx="754171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56452" t="-123944" r="-25806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6" name="Skupina 115"/>
          <p:cNvGrpSpPr/>
          <p:nvPr/>
        </p:nvGrpSpPr>
        <p:grpSpPr>
          <a:xfrm>
            <a:off x="387341" y="2780928"/>
            <a:ext cx="2779433" cy="2953039"/>
            <a:chOff x="611560" y="3437581"/>
            <a:chExt cx="2779433" cy="2953039"/>
          </a:xfrm>
        </p:grpSpPr>
        <p:cxnSp>
          <p:nvCxnSpPr>
            <p:cNvPr id="117" name="Přímá spojnice se šipkou 116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Přímá spojnice se šipkou 117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9" name="Skupina 118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20" name="Ovál 119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1942099" y="2828259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127" name="TextovéPole 126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sp>
        <p:nvSpPr>
          <p:cNvPr id="128" name="Ovál 127"/>
          <p:cNvSpPr/>
          <p:nvPr/>
        </p:nvSpPr>
        <p:spPr>
          <a:xfrm>
            <a:off x="2751007" y="3195560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9" name="Přímá spojnice 128"/>
          <p:cNvCxnSpPr/>
          <p:nvPr/>
        </p:nvCxnSpPr>
        <p:spPr>
          <a:xfrm flipV="1">
            <a:off x="1790200" y="4331402"/>
            <a:ext cx="1249926" cy="1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1777057" y="4329101"/>
            <a:ext cx="1261858" cy="0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3" name="TextovéPole 132"/>
              <p:cNvSpPr txBox="1"/>
              <p:nvPr/>
            </p:nvSpPr>
            <p:spPr>
              <a:xfrm>
                <a:off x="2051720" y="3974383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3" name="TextovéPole 1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3974383"/>
                <a:ext cx="42751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4" name="Přímá spojnice 133"/>
          <p:cNvCxnSpPr/>
          <p:nvPr/>
        </p:nvCxnSpPr>
        <p:spPr>
          <a:xfrm>
            <a:off x="1777057" y="4333676"/>
            <a:ext cx="1345130" cy="0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V="1">
            <a:off x="2802098" y="2636912"/>
            <a:ext cx="0" cy="3819352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0" name="TextovéPole 139"/>
              <p:cNvSpPr txBox="1"/>
              <p:nvPr/>
            </p:nvSpPr>
            <p:spPr>
              <a:xfrm>
                <a:off x="2683131" y="980728"/>
                <a:ext cx="2639914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 −</m:t>
                          </m:r>
                          <m:func>
                            <m:func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e>
                      </m:func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0" name="TextovéPole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3131" y="980728"/>
                <a:ext cx="2639914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1" name="TextovéPole 140"/>
              <p:cNvSpPr txBox="1"/>
              <p:nvPr/>
            </p:nvSpPr>
            <p:spPr>
              <a:xfrm>
                <a:off x="2623095" y="1447720"/>
                <a:ext cx="198808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latin typeface="Cambria Math"/>
                              <a:ea typeface="Cambria Math"/>
                            </a:rPr>
                            <m:t>sin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func>
                            <m:func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1" name="TextovéPole 1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3095" y="1447720"/>
                <a:ext cx="1988089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2" name="TextovéPole 141"/>
          <p:cNvSpPr txBox="1"/>
          <p:nvPr/>
        </p:nvSpPr>
        <p:spPr>
          <a:xfrm>
            <a:off x="6311652" y="1463383"/>
            <a:ext cx="10529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200" dirty="0" smtClean="0"/>
              <a:t>.: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3" name="TextovéPole 142"/>
              <p:cNvSpPr txBox="1"/>
              <p:nvPr/>
            </p:nvSpPr>
            <p:spPr>
              <a:xfrm>
                <a:off x="6440347" y="1904524"/>
                <a:ext cx="2223009" cy="6152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43" name="TextovéPole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0347" y="1904524"/>
                <a:ext cx="2223009" cy="61529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4" name="TextovéPole 143"/>
              <p:cNvSpPr txBox="1"/>
              <p:nvPr/>
            </p:nvSpPr>
            <p:spPr>
              <a:xfrm>
                <a:off x="2866157" y="2791657"/>
                <a:ext cx="1577260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tg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=1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4" name="TextovéPole 1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6157" y="2791657"/>
                <a:ext cx="1577260" cy="430887"/>
              </a:xfrm>
              <a:prstGeom prst="rect">
                <a:avLst/>
              </a:prstGeom>
              <a:blipFill rotWithShape="1">
                <a:blip r:embed="rId11"/>
                <a:stretch>
                  <a:fillRect b="-1549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5" name="TextovéPole 144"/>
              <p:cNvSpPr txBox="1"/>
              <p:nvPr/>
            </p:nvSpPr>
            <p:spPr>
              <a:xfrm>
                <a:off x="2591688" y="1894270"/>
                <a:ext cx="1924983" cy="7216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Pr>
                        <m:num>
                          <m:func>
                            <m:func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num>
                        <m:den>
                          <m:func>
                            <m:func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5" name="TextovéPole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1688" y="1894270"/>
                <a:ext cx="1924983" cy="72160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6" name="Obdélník 145"/>
          <p:cNvSpPr/>
          <p:nvPr/>
        </p:nvSpPr>
        <p:spPr>
          <a:xfrm>
            <a:off x="2910903" y="1907736"/>
            <a:ext cx="733093" cy="801184"/>
          </a:xfrm>
          <a:prstGeom prst="rect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9" name="TextovéPole 148"/>
              <p:cNvSpPr txBox="1"/>
              <p:nvPr/>
            </p:nvSpPr>
            <p:spPr>
              <a:xfrm>
                <a:off x="3277448" y="3724844"/>
                <a:ext cx="1847501" cy="66761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9" name="TextovéPole 1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7448" y="3724844"/>
                <a:ext cx="1847501" cy="66761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39"/>
          <p:cNvCxnSpPr/>
          <p:nvPr/>
        </p:nvCxnSpPr>
        <p:spPr>
          <a:xfrm>
            <a:off x="490270" y="3249560"/>
            <a:ext cx="268669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743536" y="4327128"/>
            <a:ext cx="1036607" cy="1041998"/>
          </a:xfrm>
          <a:prstGeom prst="line">
            <a:avLst/>
          </a:prstGeom>
          <a:ln w="1270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1780143" y="2996952"/>
            <a:ext cx="1277064" cy="1325448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1787612" y="2986795"/>
            <a:ext cx="1277064" cy="1325448"/>
          </a:xfrm>
          <a:prstGeom prst="line">
            <a:avLst/>
          </a:prstGeom>
          <a:ln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louk 48"/>
          <p:cNvSpPr/>
          <p:nvPr/>
        </p:nvSpPr>
        <p:spPr>
          <a:xfrm>
            <a:off x="1387095" y="3960095"/>
            <a:ext cx="734066" cy="734066"/>
          </a:xfrm>
          <a:prstGeom prst="arc">
            <a:avLst>
              <a:gd name="adj1" fmla="val 18795558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>
            <a:off x="1513892" y="4080546"/>
            <a:ext cx="526330" cy="516373"/>
          </a:xfrm>
          <a:prstGeom prst="arc">
            <a:avLst>
              <a:gd name="adj1" fmla="val 8222554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75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0" grpId="0"/>
      <p:bldP spid="62" grpId="0"/>
      <p:bldP spid="67" grpId="0"/>
      <p:bldP spid="92" grpId="0"/>
      <p:bldP spid="128" grpId="0" animBg="1"/>
      <p:bldP spid="133" grpId="0"/>
      <p:bldP spid="140" grpId="0"/>
      <p:bldP spid="141" grpId="0"/>
      <p:bldP spid="142" grpId="0"/>
      <p:bldP spid="143" grpId="0"/>
      <p:bldP spid="144" grpId="0"/>
      <p:bldP spid="145" grpId="0"/>
      <p:bldP spid="146" grpId="0" animBg="1"/>
      <p:bldP spid="146" grpId="1" animBg="1"/>
      <p:bldP spid="149" grpId="0"/>
      <p:bldP spid="49" grpId="0" animBg="1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061568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3)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2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:  </a:t>
                </a:r>
                <a:endParaRPr lang="cs-CZ" sz="22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061568"/>
                <a:ext cx="8301608" cy="5540891"/>
              </a:xfrm>
              <a:blipFill rotWithShape="1">
                <a:blip r:embed="rId2"/>
                <a:stretch>
                  <a:fillRect l="-954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64246" y="986891"/>
                <a:ext cx="2855773" cy="46288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sz="2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200" i="1">
                            <a:latin typeface="Cambria Math"/>
                          </a:rPr>
                          <m:t>3</m:t>
                        </m:r>
                      </m:e>
                    </m:rad>
                    <m:r>
                      <m:rPr>
                        <m:sty m:val="p"/>
                      </m:rPr>
                      <a:rPr lang="cs-CZ" sz="2200" b="0" i="0" smtClean="0">
                        <a:latin typeface="Cambria Math"/>
                      </a:rPr>
                      <m:t>cos</m:t>
                    </m:r>
                    <m:r>
                      <a:rPr lang="cs-CZ" sz="2200" b="0" i="1" smtClean="0">
                        <a:latin typeface="Cambria Math"/>
                      </a:rPr>
                      <m:t> </m:t>
                    </m:r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4246" y="986891"/>
                <a:ext cx="2855773" cy="4628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1401478" y="5566098"/>
                <a:ext cx="6118889" cy="93519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cs-CZ" sz="22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2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2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1478" y="5566098"/>
                <a:ext cx="6118889" cy="93519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>
            <a:off x="1769316" y="6501290"/>
            <a:ext cx="5362925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387965" y="1847160"/>
                <a:ext cx="3835910" cy="4900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>
                            <a:latin typeface="Cambria Math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os</m:t>
                        </m:r>
                        <m:r>
                          <a:rPr lang="cs-CZ" sz="22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d>
                      <m:d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  <m:r>
                          <a:rPr lang="cs-CZ" sz="2200" b="0" i="1" smtClean="0">
                            <a:latin typeface="Cambria Math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200" i="1">
                                <a:latin typeface="Cambria Math"/>
                              </a:rPr>
                              <m:t>3</m:t>
                            </m:r>
                          </m:e>
                        </m:rad>
                      </m:e>
                    </m:d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7965" y="1847160"/>
                <a:ext cx="3835910" cy="49000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se šipkou 45"/>
          <p:cNvCxnSpPr/>
          <p:nvPr/>
        </p:nvCxnSpPr>
        <p:spPr>
          <a:xfrm>
            <a:off x="3390013" y="2377736"/>
            <a:ext cx="1686043" cy="324609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>
            <a:off x="3130421" y="2377736"/>
            <a:ext cx="259592" cy="378831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849779" y="2744348"/>
                <a:ext cx="2366760" cy="4708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0" smtClean="0">
                          <a:latin typeface="Cambria Math"/>
                        </a:rPr>
                        <m:t>2</m:t>
                      </m:r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sin</m:t>
                      </m:r>
                      <m:r>
                        <a:rPr lang="cs-CZ" sz="2200" i="1">
                          <a:latin typeface="Cambria Math"/>
                        </a:rPr>
                        <m:t> 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sz="22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i="1">
                              <a:latin typeface="Cambria Math"/>
                            </a:rPr>
                            <m:t>3</m:t>
                          </m:r>
                        </m:e>
                      </m:rad>
                      <m:r>
                        <a:rPr lang="cs-CZ" sz="22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9779" y="2744348"/>
                <a:ext cx="2366760" cy="47083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912938" y="2784963"/>
                <a:ext cx="1634836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cos</m:t>
                        </m:r>
                        <m:r>
                          <a:rPr lang="cs-CZ" sz="22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2938" y="2784963"/>
                <a:ext cx="1634836" cy="4308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5489904" y="3102767"/>
                <a:ext cx="1898287" cy="8023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sin</m:t>
                      </m:r>
                      <m:r>
                        <a:rPr lang="cs-CZ" sz="2200" i="1">
                          <a:latin typeface="Cambria Math"/>
                        </a:rPr>
                        <m:t> 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9904" y="3102767"/>
                <a:ext cx="1898287" cy="80239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lačítko akce: Vlastní 34">
                <a:hlinkClick r:id="rId9" action="ppaction://hlinksldjump" highlightClick="1"/>
              </p:cNvPr>
              <p:cNvSpPr/>
              <p:nvPr/>
            </p:nvSpPr>
            <p:spPr>
              <a:xfrm>
                <a:off x="1684126" y="3649012"/>
                <a:ext cx="2160240" cy="452451"/>
              </a:xfrm>
              <a:prstGeom prst="actionButtonBlank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/>
                  <a:t>ř</a:t>
                </a:r>
                <a:r>
                  <a:rPr lang="cs-CZ" dirty="0" smtClean="0"/>
                  <a:t>ešení cos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5" name="Tlačítko akce: Vlastní 34">
                <a:hlinkClick r:id="rId10" action="ppaction://hlinksldjump" highlightClick="1"/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4126" y="3649012"/>
                <a:ext cx="2160240" cy="452451"/>
              </a:xfrm>
              <a:prstGeom prst="actionButtonBlank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lačítko akce: Vlastní 65">
                <a:hlinkClick r:id="rId12" action="ppaction://hlinksldjump" highlightClick="1"/>
              </p:cNvPr>
              <p:cNvSpPr/>
              <p:nvPr/>
            </p:nvSpPr>
            <p:spPr>
              <a:xfrm>
                <a:off x="5489904" y="3929623"/>
                <a:ext cx="2160240" cy="452451"/>
              </a:xfrm>
              <a:prstGeom prst="actionButtonBlank">
                <a:avLst/>
              </a:prstGeom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řešení sin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6" name="Tlačítko akce: Vlastní 65">
                <a:hlinkClick r:id="rId13" action="ppaction://hlinksldjump" highlightClick="1"/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9904" y="3929623"/>
                <a:ext cx="2160240" cy="452451"/>
              </a:xfrm>
              <a:prstGeom prst="actionButtonBlank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029927" y="2764323"/>
                <a:ext cx="4309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∨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9927" y="2764323"/>
                <a:ext cx="430996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536439" y="4293095"/>
                <a:ext cx="2307927" cy="5414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6439" y="4293095"/>
                <a:ext cx="2307927" cy="541430"/>
              </a:xfrm>
              <a:prstGeom prst="rect">
                <a:avLst/>
              </a:prstGeom>
              <a:blipFill rotWithShape="1">
                <a:blip r:embed="rId18"/>
                <a:stretch>
                  <a:fillRect b="-337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3390013" y="4352245"/>
                <a:ext cx="11587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0013" y="4352245"/>
                <a:ext cx="1158779" cy="430887"/>
              </a:xfrm>
              <a:prstGeom prst="rect">
                <a:avLst/>
              </a:prstGeom>
              <a:blipFill rotWithShape="1">
                <a:blip r:embed="rId19"/>
                <a:stretch>
                  <a:fillRect l="-6316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7197362" y="4494020"/>
                <a:ext cx="11587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7362" y="4494020"/>
                <a:ext cx="1158779" cy="430887"/>
              </a:xfrm>
              <a:prstGeom prst="rect">
                <a:avLst/>
              </a:prstGeom>
              <a:blipFill rotWithShape="1">
                <a:blip r:embed="rId20"/>
                <a:stretch>
                  <a:fillRect l="-6842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104689" y="1436650"/>
                <a:ext cx="3515330" cy="46288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</a:rPr>
                      <m:t>2</m:t>
                    </m:r>
                    <m:func>
                      <m:funcPr>
                        <m:ctrlP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func>
                      <m:funcPr>
                        <m:ctrlP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sz="2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200" i="1">
                            <a:latin typeface="Cambria Math"/>
                          </a:rPr>
                          <m:t>3</m:t>
                        </m:r>
                      </m:e>
                    </m:rad>
                    <m:r>
                      <m:rPr>
                        <m:sty m:val="p"/>
                      </m:rPr>
                      <a:rPr lang="cs-CZ" sz="2200" b="0" i="0" smtClean="0">
                        <a:latin typeface="Cambria Math"/>
                      </a:rPr>
                      <m:t>cos</m:t>
                    </m:r>
                    <m:r>
                      <a:rPr lang="cs-CZ" sz="2200" b="0" i="1" smtClean="0">
                        <a:latin typeface="Cambria Math"/>
                      </a:rPr>
                      <m:t> </m:t>
                    </m:r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4689" y="1436650"/>
                <a:ext cx="3515330" cy="462884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099866" y="4423746"/>
                <a:ext cx="2610722" cy="57143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4</m:t>
                        </m:r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9866" y="4423746"/>
                <a:ext cx="2610722" cy="571438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164315" y="5061826"/>
                <a:ext cx="2208936" cy="57765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5</m:t>
                        </m:r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4315" y="5061826"/>
                <a:ext cx="2208936" cy="577659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216539" y="5135211"/>
                <a:ext cx="11587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6539" y="5135211"/>
                <a:ext cx="1158779" cy="430887"/>
              </a:xfrm>
              <a:prstGeom prst="rect">
                <a:avLst/>
              </a:prstGeom>
              <a:blipFill rotWithShape="1">
                <a:blip r:embed="rId24"/>
                <a:stretch>
                  <a:fillRect l="-6842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2818092" y="995334"/>
            <a:ext cx="889812" cy="470000"/>
          </a:xfrm>
          <a:prstGeom prst="rect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25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67" grpId="0"/>
      <p:bldP spid="43" grpId="0"/>
      <p:bldP spid="49" grpId="0"/>
      <p:bldP spid="50" grpId="0"/>
      <p:bldP spid="52" grpId="0"/>
      <p:bldP spid="35" grpId="0" animBg="1"/>
      <p:bldP spid="66" grpId="0" animBg="1"/>
      <p:bldP spid="36" grpId="0"/>
      <p:bldP spid="68" grpId="0"/>
      <p:bldP spid="71" grpId="0"/>
      <p:bldP spid="72" grpId="0"/>
      <p:bldP spid="24" grpId="0"/>
      <p:bldP spid="25" grpId="0"/>
      <p:bldP spid="26" grpId="0"/>
      <p:bldP spid="27" grpId="0"/>
      <p:bldP spid="30" grpId="0" animBg="1"/>
      <p:bldP spid="3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4453"/>
            <a:ext cx="8301608" cy="5540891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1741399" y="3729354"/>
            <a:ext cx="2847" cy="135769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355367" y="2168843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sp>
        <p:nvSpPr>
          <p:cNvPr id="25" name="Ovál 24"/>
          <p:cNvSpPr/>
          <p:nvPr/>
        </p:nvSpPr>
        <p:spPr>
          <a:xfrm>
            <a:off x="1691082" y="2591027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681737" y="4725290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91534" y="3710277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46626" y="2332606"/>
            <a:ext cx="3787" cy="1392581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78050" y="3354092"/>
            <a:ext cx="734066" cy="734066"/>
          </a:xfrm>
          <a:prstGeom prst="arc">
            <a:avLst>
              <a:gd name="adj1" fmla="val 16226709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228709" y="3213848"/>
            <a:ext cx="1032747" cy="1032747"/>
          </a:xfrm>
          <a:prstGeom prst="arc">
            <a:avLst>
              <a:gd name="adj1" fmla="val 5380192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171104" y="3274827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1104" y="3274827"/>
                <a:ext cx="42751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023029" y="3932819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3029" y="3932819"/>
                <a:ext cx="42751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35737" y="3699629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387369" y="3244801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7369" y="3244801"/>
                <a:ext cx="1158779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250109" y="248881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=90°+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∙180°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109" y="2488816"/>
                <a:ext cx="3247703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444510" y="1530242"/>
                <a:ext cx="1464101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>
                            <a:latin typeface="Cambria Math"/>
                          </a:rPr>
                          <m:t>co</m:t>
                        </m:r>
                        <m:r>
                          <m:rPr>
                            <m:sty m:val="p"/>
                          </m:rPr>
                          <a:rPr lang="cs-CZ" sz="2200" smtClean="0">
                            <a:latin typeface="Cambria Math"/>
                          </a:rPr>
                          <m:t>s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4510" y="1530242"/>
                <a:ext cx="1464101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402510" y="3143057"/>
                <a:ext cx="2182120" cy="71994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2510" y="3143057"/>
                <a:ext cx="2182120" cy="71994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>
            <a:off x="4679286" y="3932819"/>
            <a:ext cx="2736304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lačítko akce: Návrat 30">
            <a:hlinkClick r:id="rId12" action="ppaction://hlinksldjump" highlightClick="1"/>
          </p:cNvPr>
          <p:cNvSpPr/>
          <p:nvPr/>
        </p:nvSpPr>
        <p:spPr>
          <a:xfrm>
            <a:off x="7017780" y="4553377"/>
            <a:ext cx="397810" cy="432048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36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53" grpId="0" animBg="1"/>
      <p:bldP spid="54" grpId="0" animBg="1"/>
      <p:bldP spid="55" grpId="0"/>
      <p:bldP spid="56" grpId="0"/>
      <p:bldP spid="62" grpId="0"/>
      <p:bldP spid="65" grpId="0"/>
      <p:bldP spid="42" grpId="0"/>
      <p:bldP spid="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4453"/>
            <a:ext cx="8301608" cy="5540891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94461" y="836712"/>
                <a:ext cx="2114009" cy="69717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4461" y="836712"/>
                <a:ext cx="2114009" cy="69717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>
            <a:off x="1696143" y="2875907"/>
            <a:ext cx="783812" cy="113751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310419" y="1341312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cxnSp>
        <p:nvCxnSpPr>
          <p:cNvPr id="7" name="Přímá spojnice 6"/>
          <p:cNvCxnSpPr/>
          <p:nvPr/>
        </p:nvCxnSpPr>
        <p:spPr>
          <a:xfrm>
            <a:off x="555242" y="3749145"/>
            <a:ext cx="2322584" cy="15547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222385" y="3311496"/>
                <a:ext cx="472004" cy="4881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20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2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2385" y="3311496"/>
                <a:ext cx="472004" cy="4881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vál 24"/>
          <p:cNvSpPr/>
          <p:nvPr/>
        </p:nvSpPr>
        <p:spPr>
          <a:xfrm>
            <a:off x="2250818" y="3694312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52832" y="3694312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1598968" y="3748312"/>
            <a:ext cx="2023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716534" y="2888540"/>
            <a:ext cx="1298318" cy="6837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857849" y="2885121"/>
            <a:ext cx="849889" cy="1224564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23209" y="2501841"/>
            <a:ext cx="734066" cy="734066"/>
          </a:xfrm>
          <a:prstGeom prst="arc">
            <a:avLst>
              <a:gd name="adj1" fmla="val 7662370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160832" y="2369692"/>
            <a:ext cx="1032747" cy="1032747"/>
          </a:xfrm>
          <a:prstGeom prst="arc">
            <a:avLst>
              <a:gd name="adj1" fmla="val 3242728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326198" y="2534147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198" y="2534147"/>
                <a:ext cx="42751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857849" y="2363942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849" y="2363942"/>
                <a:ext cx="427515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716534" y="2889485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816475" y="2620601"/>
            <a:ext cx="226250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III.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841598" y="3082266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=240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3082266"/>
                <a:ext cx="3247703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841598" y="3428833"/>
                <a:ext cx="2610722" cy="6149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3428833"/>
                <a:ext cx="2610722" cy="6149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967528" y="3490037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7528" y="3490037"/>
                <a:ext cx="1158779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8421" t="-9333" b="-32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4829780" y="4842676"/>
                <a:ext cx="2451943" cy="61991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9780" y="4842676"/>
                <a:ext cx="2451943" cy="61991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4" name="TextovéPole 63"/>
          <p:cNvSpPr txBox="1"/>
          <p:nvPr/>
        </p:nvSpPr>
        <p:spPr>
          <a:xfrm>
            <a:off x="4841598" y="4011937"/>
            <a:ext cx="200531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IV. kvadrant: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841598" y="4381011"/>
                <a:ext cx="3247703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=300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∙360°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598" y="4381011"/>
                <a:ext cx="3247703" cy="461665"/>
              </a:xfrm>
              <a:prstGeom prst="rect">
                <a:avLst/>
              </a:prstGeom>
              <a:blipFill rotWithShape="1">
                <a:blip r:embed="rId12"/>
                <a:stretch>
                  <a:fillRect b="-4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966759" y="4927995"/>
                <a:ext cx="115877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759" y="4927995"/>
                <a:ext cx="1158779" cy="461665"/>
              </a:xfrm>
              <a:prstGeom prst="rect">
                <a:avLst/>
              </a:prstGeom>
              <a:blipFill rotWithShape="1">
                <a:blip r:embed="rId15"/>
                <a:stretch>
                  <a:fillRect l="-8421" t="-9211" b="-3026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5380307" y="954468"/>
            <a:ext cx="270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omocná rovnice:</a:t>
            </a:r>
            <a:endParaRPr lang="cs-CZ" sz="2400" dirty="0"/>
          </a:p>
        </p:txBody>
      </p:sp>
      <p:cxnSp>
        <p:nvCxnSpPr>
          <p:cNvPr id="69" name="Přímá spojnice se šipkou 68"/>
          <p:cNvCxnSpPr/>
          <p:nvPr/>
        </p:nvCxnSpPr>
        <p:spPr>
          <a:xfrm>
            <a:off x="4829780" y="1241957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625540" y="1383559"/>
                <a:ext cx="4518460" cy="67986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sin</m:t>
                        </m:r>
                      </m:fName>
                      <m: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0</m:t>
                            </m:r>
                          </m:sub>
                        </m:sSub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,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  <m:r>
                      <a:rPr lang="cs-CZ" sz="2400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400" dirty="0" smtClean="0"/>
                  <a:t> I. </a:t>
                </a:r>
                <a:r>
                  <a:rPr lang="cs-CZ" sz="2400" dirty="0" err="1"/>
                  <a:t>k</a:t>
                </a:r>
                <a:r>
                  <a:rPr lang="cs-CZ" sz="2400" dirty="0" err="1" smtClean="0"/>
                  <a:t>v</a:t>
                </a:r>
                <a:r>
                  <a:rPr lang="cs-CZ" sz="2400" dirty="0" smtClean="0"/>
                  <a:t>.</a:t>
                </a:r>
                <a:endParaRPr lang="cs-CZ" sz="2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540" y="1383559"/>
                <a:ext cx="4518460" cy="679866"/>
              </a:xfrm>
              <a:prstGeom prst="rect">
                <a:avLst/>
              </a:prstGeom>
              <a:blipFill rotWithShape="1">
                <a:blip r:embed="rId16"/>
                <a:stretch>
                  <a:fillRect b="-81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70"/>
          <p:cNvCxnSpPr/>
          <p:nvPr/>
        </p:nvCxnSpPr>
        <p:spPr>
          <a:xfrm flipV="1">
            <a:off x="1709659" y="2885121"/>
            <a:ext cx="1298318" cy="6837"/>
          </a:xfrm>
          <a:prstGeom prst="line">
            <a:avLst/>
          </a:prstGeom>
          <a:ln w="127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1700135" y="1809944"/>
            <a:ext cx="706501" cy="1075177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louk 38"/>
          <p:cNvSpPr/>
          <p:nvPr/>
        </p:nvSpPr>
        <p:spPr>
          <a:xfrm>
            <a:off x="1060811" y="2256635"/>
            <a:ext cx="1258861" cy="1258861"/>
          </a:xfrm>
          <a:prstGeom prst="arc">
            <a:avLst>
              <a:gd name="adj1" fmla="val 18157661"/>
              <a:gd name="adj2" fmla="val 0"/>
            </a:avLst>
          </a:prstGeom>
          <a:ln w="12700">
            <a:solidFill>
              <a:srgbClr val="92D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2241536" y="2331676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1536" y="2331676"/>
                <a:ext cx="427515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5652326" y="2021508"/>
                <a:ext cx="2114009" cy="71994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=60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° 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326" y="2021508"/>
                <a:ext cx="2114009" cy="719941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6" name="Přímá spojnice se šipkou 75"/>
          <p:cNvCxnSpPr/>
          <p:nvPr/>
        </p:nvCxnSpPr>
        <p:spPr>
          <a:xfrm>
            <a:off x="5012706" y="2387769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76838" y="5480845"/>
            <a:ext cx="2979538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012706" y="4043810"/>
            <a:ext cx="2979538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lačítko akce: Návrat 78">
            <a:hlinkClick r:id="rId19" action="ppaction://hlinksldjump" highlightClick="1"/>
          </p:cNvPr>
          <p:cNvSpPr/>
          <p:nvPr/>
        </p:nvSpPr>
        <p:spPr>
          <a:xfrm>
            <a:off x="7594434" y="5711585"/>
            <a:ext cx="397810" cy="432048"/>
          </a:xfrm>
          <a:prstGeom prst="actionButtonRetur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49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25" grpId="0" animBg="1"/>
      <p:bldP spid="26" grpId="0" animBg="1"/>
      <p:bldP spid="53" grpId="0" animBg="1"/>
      <p:bldP spid="54" grpId="0" animBg="1"/>
      <p:bldP spid="55" grpId="0"/>
      <p:bldP spid="56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8" grpId="0"/>
      <p:bldP spid="36" grpId="0"/>
      <p:bldP spid="70" grpId="0"/>
      <p:bldP spid="39" grpId="0" animBg="1"/>
      <p:bldP spid="73" grpId="0"/>
      <p:bldP spid="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goniometrické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 4)</a:t>
                </a:r>
                <a:r>
                  <a:rPr lang="cs-CZ" sz="22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Řešte v  </a:t>
                </a:r>
                <a14:m>
                  <m:oMath xmlns:m="http://schemas.openxmlformats.org/officeDocument/2006/math">
                    <m:r>
                      <a:rPr lang="cs-CZ" sz="22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:  </a:t>
                </a:r>
                <a:endParaRPr lang="cs-CZ" sz="2200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954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56974" y="980728"/>
                <a:ext cx="2587466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tg</m:t>
                        </m:r>
                        <m:r>
                          <a:rPr lang="cs-CZ" sz="22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=3</m:t>
                    </m:r>
                    <m:r>
                      <m:rPr>
                        <m:sty m:val="p"/>
                      </m:rPr>
                      <a:rPr lang="cs-CZ" sz="2200" b="0" i="0" smtClean="0">
                        <a:latin typeface="Cambria Math"/>
                      </a:rPr>
                      <m:t>cotg</m:t>
                    </m:r>
                    <m:r>
                      <a:rPr lang="cs-CZ" sz="2200" b="0" i="1" smtClean="0">
                        <a:latin typeface="Cambria Math"/>
                      </a:rPr>
                      <m:t> </m:t>
                    </m:r>
                    <m:r>
                      <a:rPr lang="cs-CZ" sz="2200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6974" y="980728"/>
                <a:ext cx="2587466" cy="430887"/>
              </a:xfrm>
              <a:prstGeom prst="rect">
                <a:avLst/>
              </a:prstGeom>
              <a:blipFill rotWithShape="1">
                <a:blip r:embed="rId3"/>
                <a:stretch>
                  <a:fillRect b="-1549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394942" y="2755581"/>
            <a:ext cx="2779433" cy="2953039"/>
            <a:chOff x="611560" y="3437581"/>
            <a:chExt cx="2779433" cy="2953039"/>
          </a:xfrm>
        </p:grpSpPr>
        <p:cxnSp>
          <p:nvCxnSpPr>
            <p:cNvPr id="10" name="Přímá spojnice se šipkou 9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/>
            <p:cNvGrpSpPr/>
            <p:nvPr/>
          </p:nvGrpSpPr>
          <p:grpSpPr>
            <a:xfrm>
              <a:off x="680000" y="3437581"/>
              <a:ext cx="2710993" cy="2953039"/>
              <a:chOff x="747359" y="2658977"/>
              <a:chExt cx="3248577" cy="3490967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91691" y="41198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054021" y="2852571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977696" y="5713334"/>
                <a:ext cx="627076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2049484" y="4489167"/>
                <a:ext cx="34893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0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303165" y="2658977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y</a:t>
                </a:r>
                <a:endParaRPr lang="cs-CZ" i="1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707904" y="4424635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x</a:t>
                </a:r>
                <a:endParaRPr lang="cs-CZ" i="1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747359" y="4119835"/>
                <a:ext cx="521998" cy="436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</p:grpSp>
      </p:grpSp>
      <p:sp>
        <p:nvSpPr>
          <p:cNvPr id="26" name="Ovál 25"/>
          <p:cNvSpPr/>
          <p:nvPr/>
        </p:nvSpPr>
        <p:spPr>
          <a:xfrm>
            <a:off x="2762137" y="2890691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1796103" y="4295508"/>
            <a:ext cx="1269533" cy="23210"/>
          </a:xfrm>
          <a:prstGeom prst="line">
            <a:avLst/>
          </a:prstGeom>
          <a:ln w="1270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1777058" y="2708920"/>
            <a:ext cx="1209283" cy="1614132"/>
          </a:xfrm>
          <a:prstGeom prst="line">
            <a:avLst/>
          </a:prstGeom>
          <a:ln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1387095" y="3960095"/>
            <a:ext cx="734066" cy="734066"/>
          </a:xfrm>
          <a:prstGeom prst="arc">
            <a:avLst>
              <a:gd name="adj1" fmla="val 18602793"/>
              <a:gd name="adj2" fmla="val 0"/>
            </a:avLst>
          </a:prstGeom>
          <a:ln w="12700">
            <a:solidFill>
              <a:srgbClr val="990033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1513892" y="4080546"/>
            <a:ext cx="526330" cy="516373"/>
          </a:xfrm>
          <a:prstGeom prst="arc">
            <a:avLst>
              <a:gd name="adj1" fmla="val 7796521"/>
              <a:gd name="adj2" fmla="val 0"/>
            </a:avLst>
          </a:prstGeom>
          <a:ln w="12700">
            <a:solidFill>
              <a:srgbClr val="00B0F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285133" y="3843261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5133" y="3843261"/>
                <a:ext cx="42751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7" name="Přímá spojnice 56"/>
          <p:cNvCxnSpPr/>
          <p:nvPr/>
        </p:nvCxnSpPr>
        <p:spPr>
          <a:xfrm flipV="1">
            <a:off x="1804294" y="4312923"/>
            <a:ext cx="1298318" cy="6837"/>
          </a:xfrm>
          <a:prstGeom prst="line">
            <a:avLst/>
          </a:prstGeom>
          <a:ln w="127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846868" y="4263273"/>
            <a:ext cx="2551670" cy="43088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 II. (IV.) kvadrant: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881043" y="5117584"/>
                <a:ext cx="11587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1043" y="5117584"/>
                <a:ext cx="1158779" cy="430887"/>
              </a:xfrm>
              <a:prstGeom prst="rect">
                <a:avLst/>
              </a:prstGeom>
              <a:blipFill rotWithShape="1">
                <a:blip r:embed="rId5"/>
                <a:stretch>
                  <a:fillRect l="-6842" t="-7042" b="-2816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4094212" y="5589884"/>
                <a:ext cx="4300333" cy="91922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2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200" b="0" i="0" smtClean="0"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sz="22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2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m:rPr>
                                  <m:nor/>
                                </m:rPr>
                                <a:rPr lang="cs-CZ" sz="2200" dirty="0"/>
                                <m:t> 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4212" y="5589884"/>
                <a:ext cx="4300333" cy="9192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V="1">
            <a:off x="2811629" y="2646773"/>
            <a:ext cx="0" cy="3373998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387341" y="4327128"/>
            <a:ext cx="1392803" cy="1693643"/>
          </a:xfrm>
          <a:prstGeom prst="line">
            <a:avLst/>
          </a:prstGeom>
          <a:ln w="12700">
            <a:solidFill>
              <a:srgbClr val="00B0F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V="1">
            <a:off x="1785193" y="2549496"/>
            <a:ext cx="1353548" cy="1773556"/>
          </a:xfrm>
          <a:prstGeom prst="line">
            <a:avLst/>
          </a:prstGeom>
          <a:ln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5276302" y="1214517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818158" y="965338"/>
            <a:ext cx="125209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200" dirty="0" smtClean="0"/>
              <a:t>.: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6534593" y="873132"/>
                <a:ext cx="1925840" cy="6152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4593" y="873132"/>
                <a:ext cx="1925840" cy="61529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Přímá spojnice 40"/>
          <p:cNvCxnSpPr/>
          <p:nvPr/>
        </p:nvCxnSpPr>
        <p:spPr>
          <a:xfrm>
            <a:off x="4344667" y="6509110"/>
            <a:ext cx="3699920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946241" y="1829056"/>
                <a:ext cx="7541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m:rPr>
                              <m:sty m:val="p"/>
                            </m:rPr>
                            <a:rPr lang="cs-CZ" sz="2200" b="0" i="0" smtClean="0">
                              <a:latin typeface="Cambria Math"/>
                              <a:ea typeface="Cambria Math"/>
                            </a:rPr>
                            <m:t>tg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6241" y="1829056"/>
                <a:ext cx="754171" cy="430887"/>
              </a:xfrm>
              <a:prstGeom prst="rect">
                <a:avLst/>
              </a:prstGeom>
              <a:blipFill rotWithShape="1">
                <a:blip r:embed="rId8"/>
                <a:stretch>
                  <a:fillRect l="-55645" t="-123944" r="-9677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se šipkou 64"/>
          <p:cNvCxnSpPr/>
          <p:nvPr/>
        </p:nvCxnSpPr>
        <p:spPr>
          <a:xfrm>
            <a:off x="6695706" y="3390898"/>
            <a:ext cx="51232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1804294" y="4314508"/>
            <a:ext cx="1298318" cy="6837"/>
          </a:xfrm>
          <a:prstGeom prst="line">
            <a:avLst/>
          </a:prstGeom>
          <a:ln w="127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blouk 71"/>
          <p:cNvSpPr/>
          <p:nvPr/>
        </p:nvSpPr>
        <p:spPr>
          <a:xfrm>
            <a:off x="1155229" y="3693620"/>
            <a:ext cx="1258861" cy="1258861"/>
          </a:xfrm>
          <a:prstGeom prst="arc">
            <a:avLst>
              <a:gd name="adj1" fmla="val 3136574"/>
              <a:gd name="adj2" fmla="val 0"/>
            </a:avLst>
          </a:prstGeom>
          <a:ln w="12700">
            <a:solidFill>
              <a:srgbClr val="92D050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4865050" y="5118414"/>
                <a:ext cx="11587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b="0" dirty="0" smtClean="0">
                    <a:ea typeface="Cambria Math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𝒵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5050" y="5118414"/>
                <a:ext cx="1158779" cy="430887"/>
              </a:xfrm>
              <a:prstGeom prst="rect">
                <a:avLst/>
              </a:prstGeom>
              <a:blipFill rotWithShape="1">
                <a:blip r:embed="rId9"/>
                <a:stretch>
                  <a:fillRect l="-6316" t="-7143" b="-30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TextovéPole 84"/>
              <p:cNvSpPr txBox="1"/>
              <p:nvPr/>
            </p:nvSpPr>
            <p:spPr>
              <a:xfrm>
                <a:off x="6776427" y="1413721"/>
                <a:ext cx="197186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𝒵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85" name="TextovéPole 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6427" y="1413721"/>
                <a:ext cx="1971868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8" name="Skupina 87"/>
          <p:cNvGrpSpPr/>
          <p:nvPr/>
        </p:nvGrpSpPr>
        <p:grpSpPr>
          <a:xfrm>
            <a:off x="6983891" y="1802490"/>
            <a:ext cx="1279056" cy="1335228"/>
            <a:chOff x="611560" y="3479828"/>
            <a:chExt cx="2779433" cy="2901499"/>
          </a:xfrm>
        </p:grpSpPr>
        <p:cxnSp>
          <p:nvCxnSpPr>
            <p:cNvPr id="89" name="Přímá spojnice se šipkou 88"/>
            <p:cNvCxnSpPr/>
            <p:nvPr/>
          </p:nvCxnSpPr>
          <p:spPr>
            <a:xfrm>
              <a:off x="611560" y="4985754"/>
              <a:ext cx="2779433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se šipkou 89"/>
            <p:cNvCxnSpPr/>
            <p:nvPr/>
          </p:nvCxnSpPr>
          <p:spPr>
            <a:xfrm flipV="1">
              <a:off x="2001276" y="3479828"/>
              <a:ext cx="3086" cy="2901499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1" name="Skupina 90"/>
            <p:cNvGrpSpPr/>
            <p:nvPr/>
          </p:nvGrpSpPr>
          <p:grpSpPr>
            <a:xfrm>
              <a:off x="987317" y="3906213"/>
              <a:ext cx="2043125" cy="2131926"/>
              <a:chOff x="1115616" y="3212975"/>
              <a:chExt cx="2448272" cy="2520279"/>
            </a:xfrm>
          </p:grpSpPr>
          <p:sp>
            <p:nvSpPr>
              <p:cNvPr id="92" name="Ovál 91"/>
              <p:cNvSpPr/>
              <p:nvPr/>
            </p:nvSpPr>
            <p:spPr>
              <a:xfrm>
                <a:off x="1115616" y="3212975"/>
                <a:ext cx="2448272" cy="2520279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TextovéPole 95"/>
              <p:cNvSpPr txBox="1"/>
              <p:nvPr/>
            </p:nvSpPr>
            <p:spPr>
              <a:xfrm>
                <a:off x="1617297" y="4336270"/>
                <a:ext cx="830327" cy="8697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600" dirty="0"/>
                  <a:t>0</a:t>
                </a:r>
              </a:p>
            </p:txBody>
          </p:sp>
        </p:grpSp>
      </p:grpSp>
      <p:sp>
        <p:nvSpPr>
          <p:cNvPr id="100" name="Ovál 99"/>
          <p:cNvSpPr/>
          <p:nvPr/>
        </p:nvSpPr>
        <p:spPr>
          <a:xfrm>
            <a:off x="7102809" y="2441496"/>
            <a:ext cx="108000" cy="1080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12700"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7572917" y="1944707"/>
            <a:ext cx="108000" cy="1080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12700"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8044587" y="2441496"/>
            <a:ext cx="108000" cy="1080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12700"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7574460" y="2918035"/>
            <a:ext cx="108000" cy="108000"/>
          </a:xfrm>
          <a:prstGeom prst="ellipse">
            <a:avLst/>
          </a:prstGeom>
          <a:solidFill>
            <a:schemeClr val="bg1">
              <a:lumMod val="95000"/>
            </a:schemeClr>
          </a:solidFill>
          <a:ln w="12700"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TextovéPole 103"/>
              <p:cNvSpPr txBox="1"/>
              <p:nvPr/>
            </p:nvSpPr>
            <p:spPr>
              <a:xfrm>
                <a:off x="6951870" y="3031168"/>
                <a:ext cx="1626980" cy="6152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𝑘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4" name="TextovéPole 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1870" y="3031168"/>
                <a:ext cx="1626980" cy="61529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5" name="Obdélník 104"/>
          <p:cNvSpPr/>
          <p:nvPr/>
        </p:nvSpPr>
        <p:spPr>
          <a:xfrm>
            <a:off x="4029594" y="940344"/>
            <a:ext cx="820212" cy="470000"/>
          </a:xfrm>
          <a:prstGeom prst="rect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TextovéPole 105"/>
              <p:cNvSpPr txBox="1"/>
              <p:nvPr/>
            </p:nvSpPr>
            <p:spPr>
              <a:xfrm>
                <a:off x="3236764" y="2350041"/>
                <a:ext cx="158565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200">
                            <a:latin typeface="Cambria Math"/>
                          </a:rPr>
                          <m:t>tg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</a:rPr>
                      <m:t>=3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06" name="TextovéPole 10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6764" y="2350041"/>
                <a:ext cx="1585659" cy="430887"/>
              </a:xfrm>
              <a:prstGeom prst="rect">
                <a:avLst/>
              </a:prstGeom>
              <a:blipFill rotWithShape="1">
                <a:blip r:embed="rId12"/>
                <a:stretch>
                  <a:fillRect b="-171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7" name="TextovéPole 106"/>
              <p:cNvSpPr txBox="1"/>
              <p:nvPr/>
            </p:nvSpPr>
            <p:spPr>
              <a:xfrm>
                <a:off x="3138741" y="1711274"/>
                <a:ext cx="1585659" cy="61157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tg</m:t>
                        </m:r>
                        <m:r>
                          <a:rPr lang="cs-CZ" sz="2200" b="0" i="0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tg</m:t>
                        </m:r>
                        <m:r>
                          <a:rPr lang="cs-CZ" sz="2200" b="0" i="1" smtClean="0">
                            <a:latin typeface="Cambria Math"/>
                          </a:rPr>
                          <m:t> </m:t>
                        </m:r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07" name="TextovéPole 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8741" y="1711274"/>
                <a:ext cx="1585659" cy="61157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8" name="TextovéPole 107"/>
              <p:cNvSpPr txBox="1"/>
              <p:nvPr/>
            </p:nvSpPr>
            <p:spPr>
              <a:xfrm>
                <a:off x="3236764" y="2823175"/>
                <a:ext cx="2086563" cy="50231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2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200">
                                <a:latin typeface="Cambria Math"/>
                              </a:rPr>
                              <m:t>tg</m:t>
                            </m:r>
                          </m:e>
                          <m:sup>
                            <m:r>
                              <a:rPr lang="cs-CZ" sz="22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200" i="1">
                            <a:latin typeface="Cambria Math"/>
                          </a:rPr>
                          <m:t>𝑥</m:t>
                        </m:r>
                      </m:e>
                    </m:rad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2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08" name="TextovéPole 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6764" y="2823175"/>
                <a:ext cx="2086563" cy="50231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9" name="TextovéPole 108"/>
              <p:cNvSpPr txBox="1"/>
              <p:nvPr/>
            </p:nvSpPr>
            <p:spPr>
              <a:xfrm>
                <a:off x="3305164" y="3325492"/>
                <a:ext cx="1626865" cy="4708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tg</m:t>
                      </m:r>
                      <m:r>
                        <a:rPr lang="cs-CZ" sz="2200" b="0" i="1" smtClean="0">
                          <a:latin typeface="Cambria Math"/>
                        </a:rPr>
                        <m:t> 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=±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9" name="TextovéPole 1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5164" y="3325492"/>
                <a:ext cx="1626865" cy="47083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3457563" y="3827578"/>
                <a:ext cx="1626865" cy="4708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tg</m:t>
                      </m:r>
                      <m:r>
                        <a:rPr lang="cs-CZ" sz="2200" b="0" i="1" smtClean="0">
                          <a:latin typeface="Cambria Math"/>
                        </a:rPr>
                        <m:t> 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7563" y="3827578"/>
                <a:ext cx="1626865" cy="47083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TextovéPole 110"/>
              <p:cNvSpPr txBox="1"/>
              <p:nvPr/>
            </p:nvSpPr>
            <p:spPr>
              <a:xfrm>
                <a:off x="5911980" y="3803678"/>
                <a:ext cx="1626865" cy="4708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tg</m:t>
                      </m:r>
                      <m:r>
                        <a:rPr lang="cs-CZ" sz="2200" b="0" i="1" smtClean="0">
                          <a:latin typeface="Cambria Math"/>
                        </a:rPr>
                        <m:t> 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=−</m:t>
                      </m:r>
                      <m:rad>
                        <m:radPr>
                          <m:degHide m:val="on"/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1" name="TextovéPole 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1980" y="3803678"/>
                <a:ext cx="1626865" cy="47083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2" name="Ovál 111"/>
          <p:cNvSpPr/>
          <p:nvPr/>
        </p:nvSpPr>
        <p:spPr>
          <a:xfrm>
            <a:off x="2768528" y="5645057"/>
            <a:ext cx="108000" cy="1080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TextovéPole 112"/>
          <p:cNvSpPr txBox="1"/>
          <p:nvPr/>
        </p:nvSpPr>
        <p:spPr>
          <a:xfrm>
            <a:off x="3222413" y="4263274"/>
            <a:ext cx="2551670" cy="43088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 I. (III.) kvadrant:</a:t>
            </a:r>
            <a:endParaRPr lang="cs-CZ" sz="2200" dirty="0"/>
          </a:p>
        </p:txBody>
      </p:sp>
      <p:cxnSp>
        <p:nvCxnSpPr>
          <p:cNvPr id="114" name="Přímá spojnice 113"/>
          <p:cNvCxnSpPr/>
          <p:nvPr/>
        </p:nvCxnSpPr>
        <p:spPr>
          <a:xfrm flipH="1" flipV="1">
            <a:off x="1785193" y="4315524"/>
            <a:ext cx="1280443" cy="1705247"/>
          </a:xfrm>
          <a:prstGeom prst="line">
            <a:avLst/>
          </a:prstGeom>
          <a:ln w="12700">
            <a:solidFill>
              <a:srgbClr val="92D05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Oblouk 114"/>
          <p:cNvSpPr/>
          <p:nvPr/>
        </p:nvSpPr>
        <p:spPr>
          <a:xfrm>
            <a:off x="1230802" y="3791899"/>
            <a:ext cx="1026737" cy="1062301"/>
          </a:xfrm>
          <a:prstGeom prst="arc">
            <a:avLst>
              <a:gd name="adj1" fmla="val 14218384"/>
              <a:gd name="adj2" fmla="val 0"/>
            </a:avLst>
          </a:prstGeom>
          <a:ln w="1270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6" name="Přímá spojnice 115"/>
          <p:cNvCxnSpPr/>
          <p:nvPr/>
        </p:nvCxnSpPr>
        <p:spPr>
          <a:xfrm>
            <a:off x="891397" y="3137718"/>
            <a:ext cx="893262" cy="1189216"/>
          </a:xfrm>
          <a:prstGeom prst="line">
            <a:avLst/>
          </a:prstGeom>
          <a:ln w="127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7" name="TextovéPole 116"/>
              <p:cNvSpPr txBox="1"/>
              <p:nvPr/>
            </p:nvSpPr>
            <p:spPr>
              <a:xfrm>
                <a:off x="1406103" y="3362994"/>
                <a:ext cx="427515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6103" y="3362994"/>
                <a:ext cx="427515" cy="369332"/>
              </a:xfrm>
              <a:prstGeom prst="rect">
                <a:avLst/>
              </a:prstGeom>
              <a:blipFill rotWithShape="1">
                <a:blip r:embed="rId18"/>
                <a:stretch>
                  <a:fillRect b="-1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8" name="Přímá spojnice 117"/>
          <p:cNvCxnSpPr/>
          <p:nvPr/>
        </p:nvCxnSpPr>
        <p:spPr>
          <a:xfrm flipH="1" flipV="1">
            <a:off x="1784662" y="4323050"/>
            <a:ext cx="1203162" cy="1554222"/>
          </a:xfrm>
          <a:prstGeom prst="line">
            <a:avLst/>
          </a:prstGeom>
          <a:ln w="127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9" name="TextovéPole 118"/>
              <p:cNvSpPr txBox="1"/>
              <p:nvPr/>
            </p:nvSpPr>
            <p:spPr>
              <a:xfrm>
                <a:off x="3190724" y="4638756"/>
                <a:ext cx="2627434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=60°+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∙180°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19" name="TextovéPole 1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0724" y="4638756"/>
                <a:ext cx="2627434" cy="430887"/>
              </a:xfrm>
              <a:prstGeom prst="rect">
                <a:avLst/>
              </a:prstGeom>
              <a:blipFill rotWithShape="1">
                <a:blip r:embed="rId19"/>
                <a:stretch>
                  <a:fillRect b="-14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0" name="TextovéPole 119"/>
              <p:cNvSpPr txBox="1"/>
              <p:nvPr/>
            </p:nvSpPr>
            <p:spPr>
              <a:xfrm>
                <a:off x="3099787" y="5093919"/>
                <a:ext cx="1933178" cy="5414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20" name="TextovéPole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9787" y="5093919"/>
                <a:ext cx="1933178" cy="54143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1" name="TextovéPole 120"/>
              <p:cNvSpPr txBox="1"/>
              <p:nvPr/>
            </p:nvSpPr>
            <p:spPr>
              <a:xfrm>
                <a:off x="5951415" y="4641522"/>
                <a:ext cx="2796879" cy="43088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=120°+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∙180°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21" name="TextovéPole 1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1415" y="4641522"/>
                <a:ext cx="2796879" cy="430887"/>
              </a:xfrm>
              <a:prstGeom prst="rect">
                <a:avLst/>
              </a:prstGeom>
              <a:blipFill rotWithShape="1">
                <a:blip r:embed="rId21"/>
                <a:stretch>
                  <a:fillRect b="-28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TextovéPole 121"/>
              <p:cNvSpPr txBox="1"/>
              <p:nvPr/>
            </p:nvSpPr>
            <p:spPr>
              <a:xfrm>
                <a:off x="5951415" y="5017035"/>
                <a:ext cx="2443131" cy="57284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𝑘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22" name="TextovéPole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1415" y="5017035"/>
                <a:ext cx="2443131" cy="572849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8098587" y="940344"/>
                <a:ext cx="63987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∧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98587" y="940344"/>
                <a:ext cx="639877" cy="430887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084428" y="3856637"/>
                <a:ext cx="67358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∨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4428" y="3856637"/>
                <a:ext cx="673589" cy="43088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258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6" grpId="0" animBg="1"/>
      <p:bldP spid="53" grpId="0" animBg="1"/>
      <p:bldP spid="54" grpId="0" animBg="1"/>
      <p:bldP spid="55" grpId="0"/>
      <p:bldP spid="59" grpId="0"/>
      <p:bldP spid="62" grpId="0"/>
      <p:bldP spid="67" grpId="0"/>
      <p:bldP spid="77" grpId="0"/>
      <p:bldP spid="78" grpId="0"/>
      <p:bldP spid="42" grpId="0"/>
      <p:bldP spid="72" grpId="0" animBg="1"/>
      <p:bldP spid="83" grpId="0"/>
      <p:bldP spid="85" grpId="0"/>
      <p:bldP spid="100" grpId="0" animBg="1"/>
      <p:bldP spid="101" grpId="0" animBg="1"/>
      <p:bldP spid="102" grpId="0" animBg="1"/>
      <p:bldP spid="103" grpId="0" animBg="1"/>
      <p:bldP spid="104" grpId="0"/>
      <p:bldP spid="105" grpId="0" animBg="1"/>
      <p:bldP spid="105" grpId="1" animBg="1"/>
      <p:bldP spid="106" grpId="0"/>
      <p:bldP spid="107" grpId="0"/>
      <p:bldP spid="108" grpId="0"/>
      <p:bldP spid="109" grpId="0"/>
      <p:bldP spid="110" grpId="0"/>
      <p:bldP spid="111" grpId="0"/>
      <p:bldP spid="112" grpId="0" animBg="1"/>
      <p:bldP spid="113" grpId="0"/>
      <p:bldP spid="115" grpId="0" animBg="1"/>
      <p:bldP spid="117" grpId="0"/>
      <p:bldP spid="119" grpId="0"/>
      <p:bldP spid="120" grpId="0"/>
      <p:bldP spid="121" grpId="0"/>
      <p:bldP spid="122" grpId="0"/>
      <p:bldP spid="45" grpId="0"/>
      <p:bldP spid="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490066"/>
          </a:xfrm>
        </p:spPr>
        <p:txBody>
          <a:bodyPr/>
          <a:lstStyle/>
          <a:p>
            <a:pPr algn="l"/>
            <a:r>
              <a:rPr lang="cs-CZ" sz="2800" u="sng" dirty="0" smtClean="0"/>
              <a:t>Jednoduché goniometrické rovnice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26368" y="792951"/>
                <a:ext cx="8291264" cy="536145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Procvičování: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6368" y="792951"/>
                <a:ext cx="8291264" cy="5361459"/>
              </a:xfrm>
              <a:blipFill rotWithShape="1">
                <a:blip r:embed="rId2"/>
                <a:stretch>
                  <a:fillRect l="-1176" t="-7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82146" y="2571809"/>
                <a:ext cx="285605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sin</m:t>
                              </m:r>
                            </m:e>
                            <m:sup>
                              <m: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  <m:func>
                            <m:funcPr>
                              <m:ctrlP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+1=0</m:t>
                              </m:r>
                            </m:e>
                          </m:func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146" y="2571809"/>
                <a:ext cx="2856052" cy="4308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11240" y="3866284"/>
                <a:ext cx="269555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tg</m:t>
                              </m:r>
                            </m:e>
                            <m:sup>
                              <m: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fName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+3</m:t>
                          </m:r>
                          <m:func>
                            <m:funcPr>
                              <m:ctrlPr>
                                <a:rPr lang="cs-CZ" sz="220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co</m:t>
                              </m:r>
                              <m:sSup>
                                <m:sSupPr>
                                  <m:ctrlP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sz="220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tg</m:t>
                                  </m:r>
                                </m:e>
                                <m:sup>
                                  <m: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fName>
                            <m:e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=4</m:t>
                              </m:r>
                            </m:e>
                          </m:func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1240" y="3866284"/>
                <a:ext cx="2695554" cy="430887"/>
              </a:xfrm>
              <a:prstGeom prst="rect">
                <a:avLst/>
              </a:prstGeom>
              <a:blipFill rotWithShape="1">
                <a:blip r:embed="rId4"/>
                <a:stretch>
                  <a:fillRect l="-452" b="-15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62985" y="5040972"/>
                <a:ext cx="2700903" cy="7284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2</m:t>
                      </m:r>
                      <m:r>
                        <m:rPr>
                          <m:sty m:val="p"/>
                        </m:rPr>
                        <a:rPr lang="cs-CZ" sz="2200" b="0" i="0" smtClean="0">
                          <a:solidFill>
                            <a:srgbClr val="92D050"/>
                          </a:solidFill>
                          <a:latin typeface="Cambria Math"/>
                        </a:rPr>
                        <m:t>tg</m:t>
                      </m:r>
                      <m:r>
                        <a:rPr lang="cs-CZ" sz="2200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200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i="1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  <m:r>
                        <a:rPr lang="cs-CZ" sz="2200" b="0" i="0" smtClean="0">
                          <a:solidFill>
                            <a:srgbClr val="92D050"/>
                          </a:solidFill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985" y="5040972"/>
                <a:ext cx="2700903" cy="7284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442933" y="2327640"/>
                <a:ext cx="3151320" cy="91922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>
                              <a:solidFill>
                                <a:srgbClr val="990033"/>
                              </a:solidFill>
                            </a:rPr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i="1" dirty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i="1" dirty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200" b="0" i="1" dirty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b="0" i="1" dirty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𝑘</m:t>
                              </m:r>
                              <m:r>
                                <a:rPr lang="cs-CZ" sz="2200" b="0" i="1" dirty="0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∙2</m:t>
                              </m:r>
                              <m:r>
                                <a:rPr lang="cs-CZ" sz="2200" b="0" i="1" dirty="0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2933" y="2327640"/>
                <a:ext cx="3151320" cy="9192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839403" y="3622114"/>
                <a:ext cx="5076056" cy="91922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>
                              <a:solidFill>
                                <a:srgbClr val="00B0F0"/>
                              </a:solidFill>
                            </a:rPr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f>
                                <m:fPr>
                                  <m:ctrlP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,</m:t>
                              </m:r>
                              <m:f>
                                <m:fPr>
                                  <m:ctrlP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9403" y="3622114"/>
                <a:ext cx="5076056" cy="9192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502078" y="4945562"/>
                <a:ext cx="3229696" cy="91922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=</m:t>
                      </m:r>
                      <m:nary>
                        <m:naryPr>
                          <m:chr m:val="⋃"/>
                          <m:supHide m:val="on"/>
                          <m:ctrlP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𝑘</m:t>
                          </m:r>
                          <m:r>
                            <a:rPr lang="cs-CZ" sz="2200" i="1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sz="2200" i="1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𝒵</m:t>
                          </m:r>
                          <m:r>
                            <m:rPr>
                              <m:nor/>
                            </m:rPr>
                            <a:rPr lang="cs-CZ" sz="2200" dirty="0">
                              <a:solidFill>
                                <a:srgbClr val="92D050"/>
                              </a:solidFill>
                            </a:rPr>
                            <m:t> </m:t>
                          </m:r>
                        </m:sub>
                        <m:sup/>
                        <m:e>
                          <m:d>
                            <m:dPr>
                              <m:begChr m:val="{"/>
                              <m:endChr m:val="}"/>
                              <m:ctrlPr>
                                <a:rPr lang="cs-CZ" sz="22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solidFill>
                                        <a:srgbClr val="92D05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solidFill>
                                        <a:srgbClr val="92D05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rgbClr val="92D05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e>
                      </m:nary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2078" y="4945562"/>
                <a:ext cx="3229696" cy="91922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833" y="738437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325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1700808"/>
            <a:ext cx="6443662" cy="647675"/>
          </a:xfrm>
        </p:spPr>
        <p:txBody>
          <a:bodyPr anchor="b"/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Zdroje, 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800" dirty="0" smtClean="0"/>
              <a:t>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900" dirty="0" smtClean="0"/>
              <a:t>HEJKRLÍK</a:t>
            </a:r>
            <a:r>
              <a:rPr lang="cs-CZ" sz="2900" dirty="0"/>
              <a:t>, Pavel. </a:t>
            </a:r>
            <a:r>
              <a:rPr lang="cs-CZ" sz="2900" i="1" dirty="0"/>
              <a:t>Matematika: sbírka řešených příkladů : rovnice a nerovnice</a:t>
            </a:r>
            <a:r>
              <a:rPr lang="cs-CZ" sz="2900" dirty="0"/>
              <a:t>. 1. vyd. Opava: Nakladatelství SSŠP, 2006, 556 s. ISBN 80-903-8610-5. </a:t>
            </a: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35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7258</TotalTime>
  <Words>1400</Words>
  <Application>Microsoft Office PowerPoint</Application>
  <PresentationFormat>Předvádění na obrazovce (4:3)</PresentationFormat>
  <Paragraphs>236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 matika</vt:lpstr>
      <vt:lpstr>Obchodní akademie, Střední odborná škola  a Jazyková škola s právem státní jazykové zkoušky,  Hradec Králové</vt:lpstr>
      <vt:lpstr>Jednoduché goniometrické rovnice</vt:lpstr>
      <vt:lpstr>Základní vztahy mezi goniometrickými funkcemi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Jednoduché goniometrické rovnice</vt:lpstr>
      <vt:lpstr>Zdroje, 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701</cp:revision>
  <dcterms:created xsi:type="dcterms:W3CDTF">2012-11-30T22:17:21Z</dcterms:created>
  <dcterms:modified xsi:type="dcterms:W3CDTF">2013-10-03T12:30:16Z</dcterms:modified>
</cp:coreProperties>
</file>