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6" r:id="rId4"/>
    <p:sldId id="260" r:id="rId5"/>
    <p:sldId id="262" r:id="rId6"/>
    <p:sldId id="265" r:id="rId7"/>
    <p:sldId id="267" r:id="rId8"/>
    <p:sldId id="258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33"/>
    <a:srgbClr val="A81F1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2833802-FEF1-4C79-8D5D-14CF1EAF98D9}" styleName="Světlý styl 2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72" y="9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B534FF-AC30-4D6E-B74C-0A2CB83DC567}" type="datetimeFigureOut">
              <a:rPr lang="cs-CZ"/>
              <a:pPr>
                <a:defRPr/>
              </a:pPr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8E964E-6FFA-4D33-A94C-ED3D14C3E4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8FB828-3023-4209-9657-4FBD1692462A}" type="datetimeFigureOut">
              <a:rPr lang="cs-CZ"/>
              <a:pPr>
                <a:defRPr/>
              </a:pPr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8A1F1D-1205-47BF-B9E3-CC40ABAB16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853B49-22D9-4C21-ABA8-635DA0FA4C3F}" type="datetimeFigureOut">
              <a:rPr lang="cs-CZ"/>
              <a:pPr>
                <a:defRPr/>
              </a:pPr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668D66-C251-4FAF-9E76-9932175ADB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C7E6DF-F651-410F-B9D3-6689C48EB647}" type="datetimeFigureOut">
              <a:rPr lang="cs-CZ"/>
              <a:pPr>
                <a:defRPr/>
              </a:pPr>
              <a:t>31.5.2013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9FA615-3EA7-4C01-999B-F0F46085C5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8FD9A1-85C3-4504-B84D-70A754D56D5F}" type="datetimeFigureOut">
              <a:rPr lang="cs-CZ"/>
              <a:pPr>
                <a:defRPr/>
              </a:pPr>
              <a:t>31.5.2013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E411E3-791A-4D0B-9029-F94D9947EF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674B3A-459E-45BE-A03A-9CCF3D4D983D}" type="datetimeFigureOut">
              <a:rPr lang="cs-CZ"/>
              <a:pPr>
                <a:defRPr/>
              </a:pPr>
              <a:t>31.5.2013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83D6D3-374D-4488-9CFD-34708363DF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27AED-D0D4-49AA-95FA-D64A3874ED7F}" type="datetimeFigureOut">
              <a:rPr lang="cs-CZ"/>
              <a:pPr>
                <a:defRPr/>
              </a:pPr>
              <a:t>31.5.2013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036DE7-7D72-4CA8-98FE-A4C82E67A6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6C9204-0FC5-48AB-8799-377C8CAE2714}" type="datetimeFigureOut">
              <a:rPr lang="cs-CZ"/>
              <a:pPr>
                <a:defRPr/>
              </a:pPr>
              <a:t>31.5.2013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2682B7-0EC9-493D-A534-AC7C54EA3E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211002-C079-4109-A15A-9E28B46FDEC7}" type="datetimeFigureOut">
              <a:rPr lang="cs-CZ"/>
              <a:pPr>
                <a:defRPr/>
              </a:pPr>
              <a:t>31.5.2013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0C9E4-7C3C-4EF2-B5D2-CA37256683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AD8C92-BB84-4CDF-9B89-30879B75FFFD}" type="datetimeFigureOut">
              <a:rPr lang="cs-CZ"/>
              <a:pPr>
                <a:defRPr/>
              </a:pPr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254435-12BE-43A0-811F-A2118D8DC8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C0DC75-EED4-4D87-BD99-D702F755E273}" type="datetimeFigureOut">
              <a:rPr lang="cs-CZ"/>
              <a:pPr>
                <a:defRPr/>
              </a:pPr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E0B466-9055-4E50-8A47-58F12819AE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8A97D5F-E750-4364-9B72-3C0B7A17FD16}" type="datetimeFigureOut">
              <a:rPr lang="cs-CZ"/>
              <a:pPr>
                <a:defRPr/>
              </a:pPr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90D45FE-98B4-4C79-93F0-1FC2D787E7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10" Type="http://schemas.openxmlformats.org/officeDocument/2006/relationships/image" Target="../media/image23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10" Type="http://schemas.openxmlformats.org/officeDocument/2006/relationships/image" Target="../media/image37.png"/><Relationship Id="rId4" Type="http://schemas.openxmlformats.org/officeDocument/2006/relationships/image" Target="../media/image31.png"/><Relationship Id="rId9" Type="http://schemas.openxmlformats.org/officeDocument/2006/relationships/image" Target="../media/image36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3" Type="http://schemas.openxmlformats.org/officeDocument/2006/relationships/image" Target="../media/image39.png"/><Relationship Id="rId7" Type="http://schemas.openxmlformats.org/officeDocument/2006/relationships/image" Target="../media/image42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1.png"/><Relationship Id="rId5" Type="http://schemas.openxmlformats.org/officeDocument/2006/relationships/image" Target="../media/image40.png"/><Relationship Id="rId10" Type="http://schemas.openxmlformats.org/officeDocument/2006/relationships/image" Target="../media/image45.png"/><Relationship Id="rId4" Type="http://schemas.openxmlformats.org/officeDocument/2006/relationships/image" Target="../media/image390.png"/><Relationship Id="rId9" Type="http://schemas.openxmlformats.org/officeDocument/2006/relationships/image" Target="../media/image44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dirty="0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06851637"/>
              </p:ext>
            </p:extLst>
          </p:nvPr>
        </p:nvGraphicFramePr>
        <p:xfrm>
          <a:off x="250825" y="2781300"/>
          <a:ext cx="8569325" cy="39107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Martina Krčková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VY_32_INOVACE_1_ROVNICE_20</a:t>
                      </a:r>
                    </a:p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Rovnice s faktoriály a kombinačními čísly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035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Rovnice</a:t>
                      </a:r>
                      <a:endParaRPr lang="cs-CZ" sz="1800" b="1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Ekonomické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lyceum s rozšířenou výukou ANJ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3.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</a:p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Obchodní akademie, 2.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duben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Řešení rovnic s faktoriálem a kombinačními čísly.  Příklady na zopakování a procvičení učiva. 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Prezentace bude ověřena při procvičování učiva. Lze ji využít také k samostudiu.</a:t>
                      </a:r>
                      <a:endParaRPr lang="cs-CZ" sz="1400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Zaoblený obdélník 23"/>
          <p:cNvSpPr/>
          <p:nvPr/>
        </p:nvSpPr>
        <p:spPr>
          <a:xfrm>
            <a:off x="823137" y="1914978"/>
            <a:ext cx="3759818" cy="648072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Nadpis 1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82154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n!    n-faktoriál</a:t>
            </a:r>
            <a:endParaRPr lang="cs-CZ" sz="1800" b="1" i="1" dirty="0">
              <a:solidFill>
                <a:srgbClr val="92D05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467544" y="1284036"/>
                <a:ext cx="8230823" cy="126188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buFont typeface="Arial" pitchFamily="34" charset="0"/>
                  <a:buChar char="•"/>
                </a:pPr>
                <a:r>
                  <a:rPr lang="cs-CZ" sz="2400" dirty="0" smtClean="0"/>
                  <a:t>   Pro každé přirozené číslo </a:t>
                </a:r>
                <a:r>
                  <a:rPr lang="cs-CZ" sz="2400" i="1" dirty="0" smtClean="0"/>
                  <a:t>n</a:t>
                </a:r>
                <a:r>
                  <a:rPr lang="cs-CZ" sz="2400" dirty="0" smtClean="0"/>
                  <a:t> definujeme  </a:t>
                </a:r>
              </a:p>
              <a:p>
                <a:endParaRPr lang="cs-CZ" sz="2400" dirty="0"/>
              </a:p>
              <a:p>
                <a:r>
                  <a:rPr lang="cs-CZ" sz="2400" dirty="0" smtClean="0"/>
                  <a:t>    </a:t>
                </a:r>
                <a14:m>
                  <m:oMath xmlns:m="http://schemas.openxmlformats.org/officeDocument/2006/math">
                    <m:r>
                      <a:rPr lang="cs-CZ" sz="2400" b="0" i="0" smtClean="0">
                        <a:latin typeface="Cambria Math"/>
                      </a:rPr>
                      <m:t>  </m:t>
                    </m:r>
                    <m:r>
                      <a:rPr lang="cs-CZ" sz="2400" b="0" i="1" smtClean="0">
                        <a:latin typeface="Cambria Math"/>
                      </a:rPr>
                      <m:t>𝑛</m:t>
                    </m:r>
                    <m:r>
                      <a:rPr lang="cs-CZ" sz="2400" b="0" i="1" smtClean="0">
                        <a:latin typeface="Cambria Math"/>
                      </a:rPr>
                      <m:t>!=</m:t>
                    </m:r>
                    <m:r>
                      <a:rPr lang="cs-CZ" sz="2400" b="0" i="1" smtClean="0">
                        <a:latin typeface="Cambria Math"/>
                      </a:rPr>
                      <m:t>𝑛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∙</m:t>
                    </m:r>
                    <m:d>
                      <m:dPr>
                        <m:ctrlPr>
                          <a:rPr lang="cs-CZ" sz="2400" i="1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400" i="1">
                            <a:latin typeface="Cambria Math"/>
                            <a:ea typeface="Cambria Math"/>
                          </a:rPr>
                          <m:t>𝑛</m:t>
                        </m:r>
                        <m:r>
                          <a:rPr lang="cs-CZ" sz="2400" i="1">
                            <a:latin typeface="Cambria Math"/>
                            <a:ea typeface="Cambria Math"/>
                          </a:rPr>
                          <m:t>−1</m:t>
                        </m:r>
                      </m:e>
                    </m:d>
                    <m:r>
                      <a:rPr lang="cs-CZ" sz="2400" i="1">
                        <a:latin typeface="Cambria Math"/>
                        <a:ea typeface="Cambria Math"/>
                      </a:rPr>
                      <m:t>∙∙∙∙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3</m:t>
                    </m:r>
                    <m:r>
                      <a:rPr lang="cs-CZ" sz="2400" i="1">
                        <a:latin typeface="Cambria Math"/>
                        <a:ea typeface="Cambria Math"/>
                      </a:rPr>
                      <m:t>∙</m:t>
                    </m:r>
                    <m:r>
                      <a:rPr lang="cs-CZ" sz="2400" b="0" i="0" smtClean="0">
                        <a:latin typeface="Cambria Math"/>
                        <a:ea typeface="Cambria Math"/>
                      </a:rPr>
                      <m:t>2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∙1</m:t>
                    </m:r>
                  </m:oMath>
                </a14:m>
                <a:r>
                  <a:rPr lang="cs-CZ" sz="2800" dirty="0" smtClean="0"/>
                  <a:t> 				    </a:t>
                </a:r>
                <a:endParaRPr lang="cs-CZ" sz="2800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1284036"/>
                <a:ext cx="8230823" cy="1261884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1037" t="-33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4" name="TextovéPole 13"/>
              <p:cNvSpPr txBox="1"/>
              <p:nvPr/>
            </p:nvSpPr>
            <p:spPr>
              <a:xfrm>
                <a:off x="570115" y="3645024"/>
                <a:ext cx="8230822" cy="8023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342900" indent="-342900">
                  <a:buFont typeface="Arial" pitchFamily="34" charset="0"/>
                  <a:buChar char="•"/>
                </a:pPr>
                <a:r>
                  <a:rPr lang="cs-CZ" sz="2400" dirty="0"/>
                  <a:t>Vypočítejte,</a:t>
                </a:r>
                <a:r>
                  <a:rPr lang="cs-CZ" sz="2400" dirty="0" smtClean="0">
                    <a:ea typeface="Cambria Math"/>
                  </a:rPr>
                  <a:t> využijte krácení faktoriálů: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i="1">
                            <a:latin typeface="Cambria Math"/>
                          </a:rPr>
                          <m:t>26!0!7!</m:t>
                        </m:r>
                      </m:num>
                      <m:den>
                        <m:r>
                          <a:rPr lang="cs-CZ" sz="3200" i="1">
                            <a:latin typeface="Cambria Math"/>
                          </a:rPr>
                          <m:t>25!8!</m:t>
                        </m:r>
                      </m:den>
                    </m:f>
                  </m:oMath>
                </a14:m>
                <a:r>
                  <a:rPr lang="cs-CZ" sz="3200" dirty="0" smtClean="0"/>
                  <a:t>   </a:t>
                </a:r>
                <a:r>
                  <a:rPr lang="cs-CZ" sz="2400" dirty="0" smtClean="0"/>
                  <a:t> </a:t>
                </a:r>
                <a:endParaRPr lang="cs-CZ" sz="2400" dirty="0"/>
              </a:p>
            </p:txBody>
          </p:sp>
        </mc:Choice>
        <mc:Fallback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0115" y="3645024"/>
                <a:ext cx="8230822" cy="802399"/>
              </a:xfrm>
              <a:prstGeom prst="rect">
                <a:avLst/>
              </a:prstGeom>
              <a:blipFill rotWithShape="1">
                <a:blip r:embed="rId3"/>
                <a:stretch>
                  <a:fillRect l="-103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554338" y="2852936"/>
                <a:ext cx="823082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buFont typeface="Arial" pitchFamily="34" charset="0"/>
                  <a:buChar char="•"/>
                </a:pPr>
                <a:r>
                  <a:rPr lang="cs-CZ" sz="2400" dirty="0"/>
                  <a:t> </a:t>
                </a:r>
                <a:r>
                  <a:rPr lang="cs-CZ" sz="2400" dirty="0" smtClean="0"/>
                  <a:t>  Připomenu</a:t>
                </a:r>
                <a:r>
                  <a:rPr lang="cs-CZ" sz="2400" dirty="0" smtClean="0">
                    <a:ea typeface="Cambria Math"/>
                  </a:rPr>
                  <a:t>tí</a:t>
                </a:r>
                <a:r>
                  <a:rPr lang="cs-CZ" sz="2400" dirty="0">
                    <a:ea typeface="Cambria Math"/>
                  </a:rPr>
                  <a:t>: 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</a:rPr>
                      <m:t>0!=1</m:t>
                    </m:r>
                  </m:oMath>
                </a14:m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 a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</a:rPr>
                      <m:t> </m:t>
                    </m:r>
                    <m:r>
                      <a:rPr lang="cs-CZ" sz="2400" b="0" i="1" smtClean="0">
                        <a:latin typeface="Cambria Math"/>
                      </a:rPr>
                      <m:t>1!=1</m:t>
                    </m:r>
                  </m:oMath>
                </a14:m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800" dirty="0" smtClean="0"/>
                  <a:t>				    </a:t>
                </a:r>
                <a:endParaRPr lang="cs-CZ" sz="2800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4338" y="2852936"/>
                <a:ext cx="8230823" cy="523220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l="-1037" b="-2441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" name="Obdélník 4"/>
              <p:cNvSpPr/>
              <p:nvPr/>
            </p:nvSpPr>
            <p:spPr>
              <a:xfrm>
                <a:off x="971600" y="4365104"/>
                <a:ext cx="2304256" cy="802399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2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i="1">
                            <a:latin typeface="Cambria Math"/>
                          </a:rPr>
                          <m:t>26</m:t>
                        </m:r>
                        <m:r>
                          <a:rPr lang="cs-CZ" sz="3200" i="1">
                            <a:latin typeface="Cambria Math"/>
                            <a:ea typeface="Cambria Math"/>
                          </a:rPr>
                          <m:t>∙25!∙1∙7!</m:t>
                        </m:r>
                      </m:num>
                      <m:den>
                        <m:r>
                          <a:rPr lang="cs-CZ" sz="3200" i="1">
                            <a:latin typeface="Cambria Math"/>
                          </a:rPr>
                          <m:t>25!</m:t>
                        </m:r>
                        <m:r>
                          <a:rPr lang="cs-CZ" sz="3200" i="1">
                            <a:latin typeface="Cambria Math"/>
                            <a:ea typeface="Cambria Math"/>
                          </a:rPr>
                          <m:t>∙8∙7!</m:t>
                        </m:r>
                      </m:den>
                    </m:f>
                  </m:oMath>
                </a14:m>
                <a:r>
                  <a:rPr lang="cs-CZ" sz="3200" dirty="0"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=</a:t>
                </a:r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5" name="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600" y="4365104"/>
                <a:ext cx="2304256" cy="802399"/>
              </a:xfrm>
              <a:prstGeom prst="rect">
                <a:avLst/>
              </a:prstGeom>
              <a:blipFill rotWithShape="1">
                <a:blip r:embed="rId5"/>
                <a:stretch>
                  <a:fillRect b="-378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" name="Obdélník 5"/>
              <p:cNvSpPr/>
              <p:nvPr/>
            </p:nvSpPr>
            <p:spPr>
              <a:xfrm>
                <a:off x="4088889" y="4370586"/>
                <a:ext cx="705641" cy="783804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0" smtClean="0">
                              <a:latin typeface="Cambria Math"/>
                            </a:rPr>
                            <m:t>𝟏𝟑</m:t>
                          </m:r>
                        </m:num>
                        <m:den>
                          <m:r>
                            <a:rPr lang="cs-CZ" sz="2400" b="1" i="0">
                              <a:latin typeface="Cambria Math"/>
                            </a:rPr>
                            <m:t>𝟒</m:t>
                          </m:r>
                        </m:den>
                      </m:f>
                      <m:r>
                        <a:rPr lang="cs-CZ" sz="2400" i="1" smtClean="0"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>
          <p:sp>
            <p:nvSpPr>
              <p:cNvPr id="6" name="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88889" y="4370586"/>
                <a:ext cx="705641" cy="78380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9" name="Obdélník 18"/>
              <p:cNvSpPr/>
              <p:nvPr/>
            </p:nvSpPr>
            <p:spPr>
              <a:xfrm>
                <a:off x="3131840" y="4375363"/>
                <a:ext cx="830677" cy="79214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</a:rPr>
                          <m:t>26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</a:rPr>
                          <m:t>8</m:t>
                        </m:r>
                      </m:den>
                    </m:f>
                    <m:r>
                      <a:rPr lang="cs-CZ" sz="32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2800" dirty="0" smtClean="0"/>
                  <a:t>=</a:t>
                </a:r>
                <a:endParaRPr lang="cs-CZ" sz="2800" dirty="0"/>
              </a:p>
            </p:txBody>
          </p:sp>
        </mc:Choice>
        <mc:Fallback>
          <p:sp>
            <p:nvSpPr>
              <p:cNvPr id="19" name="Obdélník 1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31840" y="4375363"/>
                <a:ext cx="830677" cy="792140"/>
              </a:xfrm>
              <a:prstGeom prst="rect">
                <a:avLst/>
              </a:prstGeom>
              <a:blipFill rotWithShape="1">
                <a:blip r:embed="rId7"/>
                <a:stretch>
                  <a:fillRect r="-13971" b="-46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4" name="Skupina 3"/>
          <p:cNvGrpSpPr/>
          <p:nvPr/>
        </p:nvGrpSpPr>
        <p:grpSpPr>
          <a:xfrm>
            <a:off x="1388842" y="4477532"/>
            <a:ext cx="432048" cy="587801"/>
            <a:chOff x="1259632" y="4468325"/>
            <a:chExt cx="432048" cy="587801"/>
          </a:xfrm>
        </p:grpSpPr>
        <p:cxnSp>
          <p:nvCxnSpPr>
            <p:cNvPr id="3" name="Přímá spojnice 2"/>
            <p:cNvCxnSpPr/>
            <p:nvPr/>
          </p:nvCxnSpPr>
          <p:spPr>
            <a:xfrm flipV="1">
              <a:off x="1475656" y="4468325"/>
              <a:ext cx="216024" cy="216024"/>
            </a:xfrm>
            <a:prstGeom prst="line">
              <a:avLst/>
            </a:prstGeom>
            <a:ln w="28575">
              <a:solidFill>
                <a:srgbClr val="990033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flipV="1">
              <a:off x="1259632" y="4840102"/>
              <a:ext cx="216024" cy="216024"/>
            </a:xfrm>
            <a:prstGeom prst="line">
              <a:avLst/>
            </a:prstGeom>
            <a:ln w="28575">
              <a:solidFill>
                <a:srgbClr val="990033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  <p:grpSp>
        <p:nvGrpSpPr>
          <p:cNvPr id="8" name="Skupina 7"/>
          <p:cNvGrpSpPr/>
          <p:nvPr/>
        </p:nvGrpSpPr>
        <p:grpSpPr>
          <a:xfrm>
            <a:off x="2015716" y="4430806"/>
            <a:ext cx="386621" cy="647266"/>
            <a:chOff x="2015716" y="4430806"/>
            <a:chExt cx="386621" cy="647266"/>
          </a:xfrm>
        </p:grpSpPr>
        <p:cxnSp>
          <p:nvCxnSpPr>
            <p:cNvPr id="15" name="Přímá spojnice 14"/>
            <p:cNvCxnSpPr/>
            <p:nvPr/>
          </p:nvCxnSpPr>
          <p:spPr>
            <a:xfrm flipV="1">
              <a:off x="2186313" y="4430806"/>
              <a:ext cx="216024" cy="253543"/>
            </a:xfrm>
            <a:prstGeom prst="line">
              <a:avLst/>
            </a:prstGeom>
            <a:ln w="28575">
              <a:solidFill>
                <a:srgbClr val="990033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 flipV="1">
              <a:off x="2015716" y="4862048"/>
              <a:ext cx="216024" cy="216024"/>
            </a:xfrm>
            <a:prstGeom prst="line">
              <a:avLst/>
            </a:prstGeom>
            <a:ln w="28575">
              <a:solidFill>
                <a:srgbClr val="990033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17" grpId="0" animBg="1"/>
      <p:bldP spid="14" grpId="0"/>
      <p:bldP spid="16" grpId="0" animBg="1"/>
      <p:bldP spid="5" grpId="0" animBg="1"/>
      <p:bldP spid="6" grpId="0" animBg="1"/>
      <p:bldP spid="1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Řešení rovnic s faktoriálem</a:t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sz="1400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stanovení podmínek řešitelnosti rovnice</a:t>
            </a:r>
            <a:endParaRPr lang="cs-CZ" sz="1400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536504"/>
          </a:xfrm>
        </p:spPr>
        <p:txBody>
          <a:bodyPr/>
          <a:lstStyle/>
          <a:p>
            <a:pPr marL="0" indent="0">
              <a:buNone/>
            </a:pPr>
            <a:endParaRPr lang="cs-CZ" sz="18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972582" y="1484784"/>
            <a:ext cx="590465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Řešte v N:</a:t>
            </a:r>
            <a:r>
              <a:rPr lang="cs-CZ" sz="2400" dirty="0" smtClean="0"/>
              <a:t> 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Obdélník 20"/>
              <p:cNvSpPr/>
              <p:nvPr/>
            </p:nvSpPr>
            <p:spPr>
              <a:xfrm>
                <a:off x="1259632" y="2874411"/>
                <a:ext cx="6697741" cy="46166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i="1">
                              <a:latin typeface="Cambria Math"/>
                            </a:rPr>
                            <m:t>𝑥</m:t>
                          </m:r>
                          <m:r>
                            <a:rPr lang="cs-CZ" sz="2400" b="0" i="1" smtClean="0">
                              <a:latin typeface="Cambria Math"/>
                            </a:rPr>
                            <m:t>+1</m:t>
                          </m:r>
                        </m:e>
                      </m:d>
                      <m:r>
                        <a:rPr lang="cs-CZ" sz="2400" i="1">
                          <a:latin typeface="Cambria Math"/>
                          <a:ea typeface="Cambria Math"/>
                        </a:rPr>
                        <m:t>!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2400" b="0" i="0" smtClean="0">
                          <a:latin typeface="Cambria Math"/>
                          <a:ea typeface="Cambria Math"/>
                        </a:rPr>
                        <m:t> =110</m:t>
                      </m:r>
                      <m:d>
                        <m:dPr>
                          <m:ctrlPr>
                            <a:rPr lang="cs-CZ" sz="2400" i="1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𝑥</m:t>
                          </m:r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−1</m:t>
                          </m:r>
                        </m:e>
                      </m:d>
                      <m:r>
                        <a:rPr lang="cs-CZ" sz="2400">
                          <a:latin typeface="Cambria Math"/>
                          <a:ea typeface="Cambria Math"/>
                        </a:rPr>
                        <m:t>!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21" name="Obdélník 2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9632" y="2874411"/>
                <a:ext cx="6697741" cy="461665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Obdélník 23"/>
              <p:cNvSpPr/>
              <p:nvPr/>
            </p:nvSpPr>
            <p:spPr>
              <a:xfrm>
                <a:off x="328942" y="3841189"/>
                <a:ext cx="6697741" cy="46166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40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sz="2400" i="1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sz="2400" b="0" i="0" smtClean="0">
                          <a:latin typeface="Cambria Math"/>
                          <a:ea typeface="Cambria Math"/>
                        </a:rPr>
                        <m:t>−110=0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24" name="Obdélník 2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8942" y="3841189"/>
                <a:ext cx="6697741" cy="461665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Obdélník 24"/>
              <p:cNvSpPr/>
              <p:nvPr/>
            </p:nvSpPr>
            <p:spPr>
              <a:xfrm>
                <a:off x="1321769" y="5258630"/>
                <a:ext cx="6697741" cy="46166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𝒙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2400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400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𝟏𝟎</m:t>
                      </m:r>
                      <m:r>
                        <a:rPr lang="cs-CZ" sz="2400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𝑎</m:t>
                      </m:r>
                      <m:sSub>
                        <m:sSubPr>
                          <m:ctrlPr>
                            <a:rPr lang="cs-CZ" sz="2400" i="1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 </m:t>
                          </m:r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400" i="1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−11 (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𝑛𝑒𝑛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í 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𝑝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ř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𝑖𝑟𝑜𝑧𝑒𝑛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é čí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𝑠𝑙𝑜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)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25" name="Obdélník 2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21769" y="5258630"/>
                <a:ext cx="6697741" cy="461665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b="-21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Čárový popisek 1 3"/>
          <p:cNvSpPr/>
          <p:nvPr/>
        </p:nvSpPr>
        <p:spPr>
          <a:xfrm>
            <a:off x="899592" y="1960502"/>
            <a:ext cx="1512168" cy="1155293"/>
          </a:xfrm>
          <a:prstGeom prst="borderCallout1">
            <a:avLst>
              <a:gd name="adj1" fmla="val 20287"/>
              <a:gd name="adj2" fmla="val 102625"/>
              <a:gd name="adj3" fmla="val 117110"/>
              <a:gd name="adj4" fmla="val 131921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(x+1)! rozepíšeme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Obdélník 12"/>
              <p:cNvSpPr/>
              <p:nvPr/>
            </p:nvSpPr>
            <p:spPr>
              <a:xfrm>
                <a:off x="721534" y="3357745"/>
                <a:ext cx="6697741" cy="46166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i="1">
                              <a:latin typeface="Cambria Math"/>
                            </a:rPr>
                            <m:t>𝑥</m:t>
                          </m:r>
                          <m:r>
                            <a:rPr lang="cs-CZ" sz="2400" b="0" i="1" smtClean="0">
                              <a:latin typeface="Cambria Math"/>
                            </a:rPr>
                            <m:t>+</m:t>
                          </m:r>
                          <m:r>
                            <a:rPr lang="cs-CZ" sz="2400" i="1">
                              <a:latin typeface="Cambria Math"/>
                            </a:rPr>
                            <m:t>1</m:t>
                          </m:r>
                        </m:e>
                      </m:d>
                      <m:r>
                        <a:rPr lang="cs-CZ" sz="2400" b="0" i="1" smtClean="0">
                          <a:latin typeface="Cambria Math"/>
                        </a:rPr>
                        <m:t>𝑥</m:t>
                      </m:r>
                      <m:d>
                        <m:d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i="1">
                              <a:latin typeface="Cambria Math"/>
                            </a:rPr>
                            <m:t>𝑥</m:t>
                          </m:r>
                          <m:r>
                            <a:rPr lang="cs-CZ" sz="2400" b="0" i="1" smtClean="0">
                              <a:latin typeface="Cambria Math"/>
                            </a:rPr>
                            <m:t>−1</m:t>
                          </m:r>
                        </m:e>
                      </m:d>
                      <m:r>
                        <a:rPr lang="cs-CZ" sz="2400" i="1">
                          <a:latin typeface="Cambria Math"/>
                          <a:ea typeface="Cambria Math"/>
                        </a:rPr>
                        <m:t>!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2400" b="0" i="0" smtClean="0">
                          <a:latin typeface="Cambria Math"/>
                          <a:ea typeface="Cambria Math"/>
                        </a:rPr>
                        <m:t> =110</m:t>
                      </m:r>
                      <m:d>
                        <m:dPr>
                          <m:ctrlPr>
                            <a:rPr lang="cs-CZ" sz="2400" i="1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𝑥</m:t>
                          </m:r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−1</m:t>
                          </m:r>
                        </m:e>
                      </m:d>
                      <m:r>
                        <a:rPr lang="cs-CZ" sz="2400">
                          <a:latin typeface="Cambria Math"/>
                          <a:ea typeface="Cambria Math"/>
                        </a:rPr>
                        <m:t>!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3" name="Obdélník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1534" y="3357745"/>
                <a:ext cx="6697741" cy="461665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6007221" y="5936990"/>
                <a:ext cx="202610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  <a:ea typeface="Cambria Math"/>
                          </a:rPr>
                          <m:t>𝐾</m:t>
                        </m:r>
                        <m:r>
                          <a:rPr lang="cs-CZ" sz="2800" b="0" i="1" smtClean="0">
                            <a:latin typeface="Cambria Math"/>
                            <a:ea typeface="Cambria Math"/>
                          </a:rPr>
                          <m:t>=</m:t>
                        </m:r>
                        <m:d>
                          <m:dPr>
                            <m:begChr m:val="{"/>
                            <m:endChr m:val="}"/>
                            <m:ctrlPr>
                              <a:rPr lang="cs-CZ" sz="2800" b="0" i="1" smtClean="0"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sz="2800" b="0" i="1" smtClean="0">
                                <a:latin typeface="Cambria Math"/>
                                <a:ea typeface="Cambria Math"/>
                              </a:rPr>
                              <m:t>10</m:t>
                            </m:r>
                          </m:e>
                        </m:d>
                      </m:e>
                      <m:sup>
                        <m:r>
                          <a:rPr lang="cs-CZ" sz="2800" b="0" i="1" smtClean="0">
                            <a:latin typeface="Cambria Math"/>
                            <a:ea typeface="Cambria Math"/>
                          </a:rPr>
                          <m:t> </m:t>
                        </m:r>
                      </m:sup>
                    </m:sSup>
                  </m:oMath>
                </a14:m>
                <a:r>
                  <a:rPr lang="cs-CZ" sz="2800" dirty="0" smtClean="0"/>
                  <a:t> </a:t>
                </a:r>
                <a:endParaRPr lang="cs-CZ" sz="28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07221" y="5936990"/>
                <a:ext cx="2026102" cy="523220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bdélník 11"/>
              <p:cNvSpPr/>
              <p:nvPr/>
            </p:nvSpPr>
            <p:spPr>
              <a:xfrm>
                <a:off x="721535" y="4322621"/>
                <a:ext cx="5285686" cy="46166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i="1">
                              <a:latin typeface="Cambria Math"/>
                            </a:rPr>
                            <m:t>𝑥</m:t>
                          </m:r>
                          <m:r>
                            <a:rPr lang="cs-CZ" sz="2400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sz="2400" i="1">
                              <a:latin typeface="Cambria Math"/>
                            </a:rPr>
                            <m:t>1</m:t>
                          </m:r>
                          <m:r>
                            <a:rPr lang="cs-CZ" sz="2400" b="0" i="1" smtClean="0">
                              <a:latin typeface="Cambria Math"/>
                            </a:rPr>
                            <m:t>0</m:t>
                          </m:r>
                        </m:e>
                      </m:d>
                      <m:d>
                        <m:d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i="1">
                              <a:latin typeface="Cambria Math"/>
                            </a:rPr>
                            <m:t>𝑥</m:t>
                          </m:r>
                          <m:r>
                            <a:rPr lang="cs-CZ" sz="2400" b="0" i="1" smtClean="0">
                              <a:latin typeface="Cambria Math"/>
                            </a:rPr>
                            <m:t>+11</m:t>
                          </m:r>
                        </m:e>
                      </m:d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2400" b="0" i="0" smtClean="0">
                          <a:latin typeface="Cambria Math"/>
                          <a:ea typeface="Cambria Math"/>
                        </a:rPr>
                        <m:t> =0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2" name="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1535" y="4322621"/>
                <a:ext cx="5285686" cy="461665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Čárový popisek 1 13"/>
          <p:cNvSpPr/>
          <p:nvPr/>
        </p:nvSpPr>
        <p:spPr>
          <a:xfrm>
            <a:off x="6444208" y="3494374"/>
            <a:ext cx="1797241" cy="1155293"/>
          </a:xfrm>
          <a:prstGeom prst="borderCallout1">
            <a:avLst>
              <a:gd name="adj1" fmla="val 18750"/>
              <a:gd name="adj2" fmla="val -1912"/>
              <a:gd name="adj3" fmla="val 81762"/>
              <a:gd name="adj4" fmla="val -107021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Rozklad pomocí </a:t>
            </a:r>
            <a:r>
              <a:rPr lang="cs-CZ" dirty="0" err="1" smtClean="0"/>
              <a:t>Vietových</a:t>
            </a:r>
            <a:r>
              <a:rPr lang="cs-CZ" dirty="0" smtClean="0"/>
              <a:t> vztahů</a:t>
            </a:r>
            <a:endParaRPr lang="cs-CZ" dirty="0"/>
          </a:p>
        </p:txBody>
      </p:sp>
      <p:sp>
        <p:nvSpPr>
          <p:cNvPr id="15" name="Čárový popisek 1 14"/>
          <p:cNvSpPr/>
          <p:nvPr/>
        </p:nvSpPr>
        <p:spPr>
          <a:xfrm>
            <a:off x="6732240" y="1988840"/>
            <a:ext cx="1512168" cy="1155293"/>
          </a:xfrm>
          <a:prstGeom prst="borderCallout1">
            <a:avLst>
              <a:gd name="adj1" fmla="val 31045"/>
              <a:gd name="adj2" fmla="val -6572"/>
              <a:gd name="adj3" fmla="val 123257"/>
              <a:gd name="adj4" fmla="val -41269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Rovnici vydělíme </a:t>
            </a:r>
          </a:p>
          <a:p>
            <a:pPr algn="ctr"/>
            <a:r>
              <a:rPr lang="cs-CZ" dirty="0" smtClean="0"/>
              <a:t>(x–1)!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1456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21" grpId="0" animBg="1"/>
      <p:bldP spid="24" grpId="0" animBg="1"/>
      <p:bldP spid="25" grpId="0" animBg="1"/>
      <p:bldP spid="4" grpId="0" animBg="1"/>
      <p:bldP spid="13" grpId="0" animBg="1"/>
      <p:bldP spid="10" grpId="0" animBg="1"/>
      <p:bldP spid="12" grpId="0" animBg="1"/>
      <p:bldP spid="14" grpId="0" animBg="1"/>
      <p:bldP spid="1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Řešení rovnic s faktoriálem</a:t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sz="1400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stanovení podmínek řešitelnosti rovnice</a:t>
            </a:r>
            <a:endParaRPr lang="cs-CZ" sz="1400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608512"/>
          </a:xfrm>
        </p:spPr>
        <p:txBody>
          <a:bodyPr/>
          <a:lstStyle/>
          <a:p>
            <a:pPr marL="0" indent="0">
              <a:buNone/>
            </a:pPr>
            <a:endParaRPr lang="cs-CZ" sz="18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Obdélník 15"/>
              <p:cNvSpPr/>
              <p:nvPr/>
            </p:nvSpPr>
            <p:spPr>
              <a:xfrm>
                <a:off x="972582" y="1484784"/>
                <a:ext cx="5904656" cy="1517338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i="1">
                            <a:latin typeface="Cambria Math"/>
                          </a:rPr>
                          <m:t>6</m:t>
                        </m:r>
                        <m:d>
                          <m:dPr>
                            <m:ctrlPr>
                              <a:rPr lang="cs-CZ" sz="280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0" i="1" smtClean="0">
                                <a:latin typeface="Cambria Math"/>
                              </a:rPr>
                              <m:t>𝑥</m:t>
                            </m:r>
                            <m:r>
                              <a:rPr lang="cs-CZ" sz="2800" b="0" i="1" smtClean="0">
                                <a:latin typeface="Cambria Math"/>
                              </a:rPr>
                              <m:t>−5</m:t>
                            </m:r>
                          </m:e>
                        </m:d>
                        <m:r>
                          <a:rPr lang="cs-CZ" sz="2800" i="1">
                            <a:latin typeface="Cambria Math"/>
                            <a:ea typeface="Cambria Math"/>
                          </a:rPr>
                          <m:t>!</m:t>
                        </m:r>
                        <m:r>
                          <a:rPr lang="cs-CZ" sz="2800" b="0" i="1" smtClean="0">
                            <a:latin typeface="Cambria Math"/>
                            <a:ea typeface="Cambria Math"/>
                          </a:rPr>
                          <m:t>−</m:t>
                        </m:r>
                        <m:d>
                          <m:dPr>
                            <m:ctrlPr>
                              <a:rPr lang="cs-CZ" sz="2800" b="0" i="1" smtClean="0"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sz="2800" b="0" i="1" smtClean="0">
                                <a:latin typeface="Cambria Math"/>
                                <a:ea typeface="Cambria Math"/>
                              </a:rPr>
                              <m:t>𝑥</m:t>
                            </m:r>
                            <m:r>
                              <a:rPr lang="cs-CZ" sz="2800" b="0" i="1" smtClean="0">
                                <a:latin typeface="Cambria Math"/>
                                <a:ea typeface="Cambria Math"/>
                              </a:rPr>
                              <m:t>−3</m:t>
                            </m:r>
                          </m:e>
                        </m:d>
                        <m:r>
                          <a:rPr lang="cs-CZ" sz="2800" i="1">
                            <a:latin typeface="Cambria Math"/>
                            <a:ea typeface="Cambria Math"/>
                          </a:rPr>
                          <m:t>!</m:t>
                        </m:r>
                      </m:num>
                      <m:den>
                        <m:d>
                          <m:dPr>
                            <m:ctrlPr>
                              <a:rPr lang="cs-CZ" sz="2800" i="1" smtClean="0"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sz="2800" b="0" i="1" smtClean="0">
                                <a:latin typeface="Cambria Math"/>
                                <a:ea typeface="Cambria Math"/>
                              </a:rPr>
                              <m:t>𝑥</m:t>
                            </m:r>
                            <m:r>
                              <a:rPr lang="cs-CZ" sz="2800" b="0" i="1" smtClean="0">
                                <a:latin typeface="Cambria Math"/>
                                <a:ea typeface="Cambria Math"/>
                              </a:rPr>
                              <m:t>−4</m:t>
                            </m:r>
                          </m:e>
                        </m:d>
                        <m:r>
                          <a:rPr lang="cs-CZ" sz="2800" i="1">
                            <a:latin typeface="Cambria Math"/>
                            <a:ea typeface="Cambria Math"/>
                          </a:rPr>
                          <m:t>!</m:t>
                        </m:r>
                      </m:den>
                    </m:f>
                    <m:r>
                      <a:rPr lang="cs-CZ" sz="2800" b="0" i="1" smtClean="0">
                        <a:latin typeface="Cambria Math"/>
                        <a:ea typeface="Cambria Math"/>
                      </a:rPr>
                      <m:t>+2</m:t>
                    </m:r>
                    <m:r>
                      <a:rPr lang="cs-CZ" sz="2800" b="0" i="0" smtClean="0">
                        <a:latin typeface="Cambria Math"/>
                        <a:ea typeface="Cambria Math"/>
                      </a:rPr>
                      <m:t>=0</m:t>
                    </m:r>
                  </m:oMath>
                </a14:m>
                <a:r>
                  <a:rPr lang="cs-CZ" sz="2800" dirty="0" smtClean="0"/>
                  <a:t>  </a:t>
                </a:r>
              </a:p>
              <a:p>
                <a:endParaRPr lang="cs-CZ" sz="2400" dirty="0"/>
              </a:p>
              <a:p>
                <a:r>
                  <a:rPr lang="cs-CZ" sz="2000" dirty="0" smtClean="0"/>
                  <a:t>Podmínky, které platí současně:</a:t>
                </a:r>
                <a:r>
                  <a:rPr lang="cs-CZ" sz="2400" dirty="0" smtClean="0"/>
                  <a:t> </a:t>
                </a:r>
                <a:endParaRPr lang="cs-CZ" sz="2400" dirty="0"/>
              </a:p>
            </p:txBody>
          </p:sp>
        </mc:Choice>
        <mc:Fallback xmlns="">
          <p:sp>
            <p:nvSpPr>
              <p:cNvPr id="16" name="Obdélník 1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2582" y="1484784"/>
                <a:ext cx="5904656" cy="1517338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1136" b="-60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Obdélník 19"/>
              <p:cNvSpPr/>
              <p:nvPr/>
            </p:nvSpPr>
            <p:spPr>
              <a:xfrm>
                <a:off x="4932040" y="2518396"/>
                <a:ext cx="4680520" cy="46166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400" i="1" smtClean="0">
                        <a:latin typeface="Cambria Math"/>
                      </a:rPr>
                      <m:t>𝑥</m:t>
                    </m:r>
                    <m:r>
                      <a:rPr lang="cs-CZ" sz="2400" i="1" smtClean="0">
                        <a:latin typeface="Cambria Math"/>
                        <a:ea typeface="Cambria Math"/>
                      </a:rPr>
                      <m:t>≥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5</m:t>
                    </m:r>
                  </m:oMath>
                </a14:m>
                <a:r>
                  <a:rPr lang="cs-CZ" sz="2400" dirty="0" smtClean="0"/>
                  <a:t>,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</a:rPr>
                      <m:t>𝑥</m:t>
                    </m:r>
                    <m:r>
                      <a:rPr lang="cs-CZ" sz="2400" i="1">
                        <a:latin typeface="Cambria Math"/>
                        <a:ea typeface="Cambria Math"/>
                      </a:rPr>
                      <m:t>≥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3, </m:t>
                    </m:r>
                    <m:r>
                      <a:rPr lang="cs-CZ" sz="2400" i="1">
                        <a:latin typeface="Cambria Math"/>
                      </a:rPr>
                      <m:t>𝑥</m:t>
                    </m:r>
                    <m:r>
                      <a:rPr lang="cs-CZ" sz="2400" i="1">
                        <a:latin typeface="Cambria Math"/>
                        <a:ea typeface="Cambria Math"/>
                      </a:rPr>
                      <m:t>≥4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, 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𝑛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𝑁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20" name="Obdélník 1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32040" y="2518396"/>
                <a:ext cx="4680520" cy="461665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t="-9211" b="-3026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Obdélník 20"/>
              <p:cNvSpPr/>
              <p:nvPr/>
            </p:nvSpPr>
            <p:spPr>
              <a:xfrm>
                <a:off x="755576" y="2996952"/>
                <a:ext cx="6697741" cy="46166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</a:rPr>
                        <m:t>6</m:t>
                      </m:r>
                      <m:d>
                        <m:dPr>
                          <m:ctrlPr>
                            <a:rPr lang="cs-CZ" sz="24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i="1">
                              <a:latin typeface="Cambria Math"/>
                            </a:rPr>
                            <m:t>𝑥</m:t>
                          </m:r>
                          <m:r>
                            <a:rPr lang="cs-CZ" sz="2400" i="1">
                              <a:latin typeface="Cambria Math"/>
                            </a:rPr>
                            <m:t>−5</m:t>
                          </m:r>
                        </m:e>
                      </m:d>
                      <m:r>
                        <a:rPr lang="cs-CZ" sz="2400" i="1">
                          <a:latin typeface="Cambria Math"/>
                          <a:ea typeface="Cambria Math"/>
                        </a:rPr>
                        <m:t>!−</m:t>
                      </m:r>
                      <m:d>
                        <m:dPr>
                          <m:ctrlPr>
                            <a:rPr lang="cs-CZ" sz="2400" i="1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𝑥</m:t>
                          </m:r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−3</m:t>
                          </m:r>
                        </m:e>
                      </m:d>
                      <m:r>
                        <a:rPr lang="cs-CZ" sz="2400" i="1">
                          <a:latin typeface="Cambria Math"/>
                          <a:ea typeface="Cambria Math"/>
                        </a:rPr>
                        <m:t>!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+2</m:t>
                      </m:r>
                      <m:d>
                        <m:d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−4</m:t>
                          </m:r>
                        </m:e>
                      </m:d>
                      <m:r>
                        <a:rPr lang="cs-CZ" sz="2400" b="0" i="0" smtClean="0">
                          <a:latin typeface="Cambria Math"/>
                          <a:ea typeface="Cambria Math"/>
                        </a:rPr>
                        <m:t>!=0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21" name="Obdélník 2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2996952"/>
                <a:ext cx="6697741" cy="461665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Obdélník 21"/>
              <p:cNvSpPr/>
              <p:nvPr/>
            </p:nvSpPr>
            <p:spPr>
              <a:xfrm>
                <a:off x="0" y="3615407"/>
                <a:ext cx="9036496" cy="46166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</a:rPr>
                        <m:t>6</m:t>
                      </m:r>
                      <m:d>
                        <m:dPr>
                          <m:ctrlPr>
                            <a:rPr lang="cs-CZ" sz="24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i="1">
                              <a:latin typeface="Cambria Math"/>
                            </a:rPr>
                            <m:t>𝑥</m:t>
                          </m:r>
                          <m:r>
                            <a:rPr lang="cs-CZ" sz="2400" i="1">
                              <a:latin typeface="Cambria Math"/>
                            </a:rPr>
                            <m:t>−5</m:t>
                          </m:r>
                        </m:e>
                      </m:d>
                      <m:r>
                        <a:rPr lang="cs-CZ" sz="2400" i="1">
                          <a:latin typeface="Cambria Math"/>
                          <a:ea typeface="Cambria Math"/>
                        </a:rPr>
                        <m:t>!−</m:t>
                      </m:r>
                      <m:d>
                        <m:dPr>
                          <m:ctrlPr>
                            <a:rPr lang="cs-CZ" sz="2400" i="1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𝑥</m:t>
                          </m:r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−3</m:t>
                          </m:r>
                        </m:e>
                      </m:d>
                      <m:d>
                        <m:dPr>
                          <m:ctrlPr>
                            <a:rPr lang="cs-CZ" sz="2400" i="1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𝑥</m:t>
                          </m:r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−4</m:t>
                          </m:r>
                        </m:e>
                      </m:d>
                      <m:d>
                        <m:dPr>
                          <m:ctrlPr>
                            <a:rPr lang="cs-CZ" sz="24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i="1">
                              <a:latin typeface="Cambria Math"/>
                            </a:rPr>
                            <m:t>𝑥</m:t>
                          </m:r>
                          <m:r>
                            <a:rPr lang="cs-CZ" sz="2400" i="1">
                              <a:latin typeface="Cambria Math"/>
                            </a:rPr>
                            <m:t>−5</m:t>
                          </m:r>
                        </m:e>
                      </m:d>
                      <m:r>
                        <a:rPr lang="cs-CZ" sz="2400" i="1">
                          <a:latin typeface="Cambria Math"/>
                          <a:ea typeface="Cambria Math"/>
                        </a:rPr>
                        <m:t>!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+2</m:t>
                      </m:r>
                      <m:d>
                        <m:d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−4</m:t>
                          </m:r>
                        </m:e>
                      </m:d>
                      <m:d>
                        <m:dPr>
                          <m:ctrlPr>
                            <a:rPr lang="cs-CZ" sz="24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i="1">
                              <a:latin typeface="Cambria Math"/>
                            </a:rPr>
                            <m:t>𝑥</m:t>
                          </m:r>
                          <m:r>
                            <a:rPr lang="cs-CZ" sz="2400" i="1">
                              <a:latin typeface="Cambria Math"/>
                            </a:rPr>
                            <m:t>−5</m:t>
                          </m:r>
                        </m:e>
                      </m:d>
                      <m:r>
                        <a:rPr lang="cs-CZ" sz="2400" b="0" i="0" smtClean="0">
                          <a:latin typeface="Cambria Math"/>
                          <a:ea typeface="Cambria Math"/>
                        </a:rPr>
                        <m:t>!=0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22" name="Obdélník 2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0" y="3615407"/>
                <a:ext cx="9036496" cy="461665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Obdélník 22"/>
              <p:cNvSpPr/>
              <p:nvPr/>
            </p:nvSpPr>
            <p:spPr>
              <a:xfrm>
                <a:off x="721540" y="4090147"/>
                <a:ext cx="6697741" cy="46166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</a:rPr>
                        <m:t>6</m:t>
                      </m:r>
                      <m:r>
                        <a:rPr lang="cs-CZ" sz="2400" i="1">
                          <a:latin typeface="Cambria Math"/>
                          <a:ea typeface="Cambria Math"/>
                        </a:rPr>
                        <m:t>−</m:t>
                      </m:r>
                      <m:sSup>
                        <m:sSupPr>
                          <m:ctrlPr>
                            <a:rPr lang="cs-CZ" sz="240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+7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−12+2</m:t>
                      </m:r>
                      <m:r>
                        <a:rPr lang="cs-CZ" sz="2400" i="1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−8</m:t>
                      </m:r>
                      <m:r>
                        <a:rPr lang="cs-CZ" sz="2400" b="0" i="0" smtClean="0">
                          <a:latin typeface="Cambria Math"/>
                          <a:ea typeface="Cambria Math"/>
                        </a:rPr>
                        <m:t>=0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23" name="Obdélník 2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1540" y="4090147"/>
                <a:ext cx="6697741" cy="461665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Obdélník 23"/>
              <p:cNvSpPr/>
              <p:nvPr/>
            </p:nvSpPr>
            <p:spPr>
              <a:xfrm>
                <a:off x="721540" y="4653136"/>
                <a:ext cx="6697741" cy="46166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40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−9</m:t>
                      </m:r>
                      <m:r>
                        <a:rPr lang="cs-CZ" sz="2400" i="1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sz="2400" b="0" i="0" smtClean="0">
                          <a:latin typeface="Cambria Math"/>
                          <a:ea typeface="Cambria Math"/>
                        </a:rPr>
                        <m:t>+14=0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24" name="Obdélník 2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1540" y="4653136"/>
                <a:ext cx="6697741" cy="461665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Obdélník 24"/>
              <p:cNvSpPr/>
              <p:nvPr/>
            </p:nvSpPr>
            <p:spPr>
              <a:xfrm>
                <a:off x="721539" y="5373216"/>
                <a:ext cx="7882909" cy="46166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𝒙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2400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400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𝟕</m:t>
                      </m:r>
                      <m:r>
                        <a:rPr lang="cs-CZ" sz="2400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𝑎</m:t>
                      </m:r>
                      <m:sSub>
                        <m:sSubPr>
                          <m:ctrlPr>
                            <a:rPr lang="cs-CZ" sz="2400" i="1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 </m:t>
                          </m:r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400" i="1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2 (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𝑛𝑒𝑣𝑦h𝑜𝑣𝑢𝑗𝑒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𝑣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ý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𝑠𝑙𝑒𝑑𝑛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é 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𝑝𝑜𝑑𝑚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í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𝑛𝑐𝑒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≥5)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25" name="Obdélník 2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1539" y="5373216"/>
                <a:ext cx="7882909" cy="461665"/>
              </a:xfrm>
              <a:prstGeom prst="rect">
                <a:avLst/>
              </a:prstGeom>
              <a:blipFill rotWithShape="1">
                <a:blip r:embed="rId8" cstate="print"/>
                <a:stretch>
                  <a:fillRect b="-1973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Čárový popisek 1 3"/>
          <p:cNvSpPr/>
          <p:nvPr/>
        </p:nvSpPr>
        <p:spPr>
          <a:xfrm>
            <a:off x="6516216" y="1196752"/>
            <a:ext cx="1512168" cy="1155293"/>
          </a:xfrm>
          <a:prstGeom prst="borderCallout1">
            <a:avLst>
              <a:gd name="adj1" fmla="val 18750"/>
              <a:gd name="adj2" fmla="val -8333"/>
              <a:gd name="adj3" fmla="val 165522"/>
              <a:gd name="adj4" fmla="val -140485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Faktoriály rozepíšeme</a:t>
            </a:r>
            <a:endParaRPr lang="cs-CZ" dirty="0"/>
          </a:p>
        </p:txBody>
      </p:sp>
      <p:sp>
        <p:nvSpPr>
          <p:cNvPr id="27" name="Čárový popisek 1 26"/>
          <p:cNvSpPr/>
          <p:nvPr/>
        </p:nvSpPr>
        <p:spPr>
          <a:xfrm>
            <a:off x="6447172" y="4306321"/>
            <a:ext cx="1944216" cy="1066895"/>
          </a:xfrm>
          <a:prstGeom prst="borderCallout1">
            <a:avLst>
              <a:gd name="adj1" fmla="val -5072"/>
              <a:gd name="adj2" fmla="val 51940"/>
              <a:gd name="adj3" fmla="val -28124"/>
              <a:gd name="adj4" fmla="val 76670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Vydělíme rovnici výrazem (x–5)!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6007221" y="5936990"/>
                <a:ext cx="202610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  <a:ea typeface="Cambria Math"/>
                          </a:rPr>
                          <m:t>𝐾</m:t>
                        </m:r>
                        <m:r>
                          <a:rPr lang="cs-CZ" sz="2800" b="0" i="1" smtClean="0">
                            <a:latin typeface="Cambria Math"/>
                            <a:ea typeface="Cambria Math"/>
                          </a:rPr>
                          <m:t>=</m:t>
                        </m:r>
                        <m:d>
                          <m:dPr>
                            <m:begChr m:val="{"/>
                            <m:endChr m:val="}"/>
                            <m:ctrlPr>
                              <a:rPr lang="cs-CZ" sz="2800" b="0" i="1" smtClean="0"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sz="2800" b="0" i="1" smtClean="0">
                                <a:latin typeface="Cambria Math"/>
                                <a:ea typeface="Cambria Math"/>
                              </a:rPr>
                              <m:t>7</m:t>
                            </m:r>
                          </m:e>
                        </m:d>
                      </m:e>
                      <m:sup>
                        <m:r>
                          <a:rPr lang="cs-CZ" sz="2800" b="0" i="1" smtClean="0">
                            <a:latin typeface="Cambria Math"/>
                            <a:ea typeface="Cambria Math"/>
                          </a:rPr>
                          <m:t> </m:t>
                        </m:r>
                      </m:sup>
                    </m:sSup>
                  </m:oMath>
                </a14:m>
                <a:r>
                  <a:rPr lang="cs-CZ" sz="2800" dirty="0" smtClean="0"/>
                  <a:t> </a:t>
                </a:r>
                <a:endParaRPr lang="cs-CZ" sz="2800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07221" y="5936990"/>
                <a:ext cx="2026102" cy="523220"/>
              </a:xfrm>
              <a:prstGeom prst="rect">
                <a:avLst/>
              </a:prstGeom>
              <a:blipFill rotWithShape="1">
                <a:blip r:embed="rId9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Obdélník 13"/>
              <p:cNvSpPr/>
              <p:nvPr/>
            </p:nvSpPr>
            <p:spPr>
              <a:xfrm>
                <a:off x="680604" y="5013175"/>
                <a:ext cx="6591696" cy="46166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40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𝑥</m:t>
                          </m:r>
                          <m:r>
                            <a:rPr lang="cs-CZ" sz="2400">
                              <a:latin typeface="Cambria Math"/>
                              <a:ea typeface="Cambria Math"/>
                            </a:rPr>
                            <m:t>−7</m:t>
                          </m:r>
                        </m:e>
                      </m:d>
                      <m:d>
                        <m:dPr>
                          <m:ctrlPr>
                            <a:rPr lang="cs-CZ" sz="2400" i="1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𝑥</m:t>
                          </m:r>
                          <m:r>
                            <a:rPr lang="cs-CZ" sz="2400" b="0" i="0" smtClean="0">
                              <a:latin typeface="Cambria Math"/>
                              <a:ea typeface="Cambria Math"/>
                            </a:rPr>
                            <m:t>−2</m:t>
                          </m:r>
                        </m:e>
                      </m:d>
                      <m:r>
                        <a:rPr lang="cs-CZ" sz="2400" b="0" i="0" smtClean="0">
                          <a:latin typeface="Cambria Math"/>
                          <a:ea typeface="Cambria Math"/>
                        </a:rPr>
                        <m:t>=0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4" name="Obdélník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0604" y="5013175"/>
                <a:ext cx="6591696" cy="461665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7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7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4" grpId="0" animBg="1"/>
      <p:bldP spid="27" grpId="0" animBg="1"/>
      <p:bldP spid="13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Zaoblený obdélník 24"/>
          <p:cNvSpPr/>
          <p:nvPr/>
        </p:nvSpPr>
        <p:spPr>
          <a:xfrm>
            <a:off x="3200384" y="1288249"/>
            <a:ext cx="2638656" cy="849271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821505" y="500042"/>
            <a:ext cx="750099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Kombinační číslo</a:t>
            </a:r>
          </a:p>
          <a:p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458645" y="2276872"/>
                <a:ext cx="763284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solidFill>
                      <a:srgbClr val="A81F14"/>
                    </a:solidFill>
                  </a:rPr>
                  <a:t>Vlastnosti kombinačního čísla</a:t>
                </a:r>
                <a:r>
                  <a:rPr lang="cs-CZ" dirty="0" smtClean="0"/>
                  <a:t> pro </a:t>
                </a:r>
                <a:r>
                  <a:rPr lang="cs-CZ" i="1" dirty="0" smtClean="0"/>
                  <a:t>n, k </a:t>
                </a:r>
                <a14:m>
                  <m:oMath xmlns:m="http://schemas.openxmlformats.org/officeDocument/2006/math">
                    <m:r>
                      <a:rPr lang="cs-CZ" i="1" dirty="0" smtClean="0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b="0" i="1" dirty="0" smtClean="0">
                        <a:latin typeface="Cambria Math"/>
                        <a:ea typeface="Cambria Math"/>
                      </a:rPr>
                      <m:t> </m:t>
                    </m:r>
                    <m:sSub>
                      <m:sSubPr>
                        <m:ctrlPr>
                          <a:rPr lang="cs-CZ" b="0" i="1" dirty="0" smtClean="0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b="0" i="1" dirty="0" smtClean="0">
                            <a:latin typeface="Cambria Math"/>
                            <a:ea typeface="Cambria Math"/>
                          </a:rPr>
                          <m:t>𝑁</m:t>
                        </m:r>
                      </m:e>
                      <m:sub>
                        <m:r>
                          <a:rPr lang="cs-CZ" b="0" i="1" dirty="0" smtClean="0">
                            <a:latin typeface="Cambria Math"/>
                            <a:ea typeface="Cambria Math"/>
                          </a:rPr>
                          <m:t>0</m:t>
                        </m:r>
                      </m:sub>
                    </m:sSub>
                  </m:oMath>
                </a14:m>
                <a:r>
                  <a:rPr lang="cs-CZ" dirty="0" smtClean="0"/>
                  <a:t>, </a:t>
                </a:r>
                <a:r>
                  <a:rPr lang="cs-CZ" i="1" dirty="0" smtClean="0"/>
                  <a:t>n</a:t>
                </a:r>
                <a14:m>
                  <m:oMath xmlns:m="http://schemas.openxmlformats.org/officeDocument/2006/math">
                    <m:r>
                      <a:rPr lang="cs-CZ" i="1" dirty="0" smtClean="0">
                        <a:latin typeface="Cambria Math"/>
                        <a:ea typeface="Cambria Math"/>
                      </a:rPr>
                      <m:t>≤</m:t>
                    </m:r>
                  </m:oMath>
                </a14:m>
                <a:r>
                  <a:rPr lang="cs-CZ" i="1" dirty="0" smtClean="0"/>
                  <a:t>k </a:t>
                </a:r>
                <a:r>
                  <a:rPr lang="cs-CZ" dirty="0" smtClean="0"/>
                  <a:t>platí: </a:t>
                </a:r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8645" y="2276872"/>
                <a:ext cx="7632848" cy="369332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639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Obdélník 21"/>
              <p:cNvSpPr/>
              <p:nvPr/>
            </p:nvSpPr>
            <p:spPr>
              <a:xfrm>
                <a:off x="567167" y="2852936"/>
                <a:ext cx="7533226" cy="724814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40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f>
                            <m:fPr>
                              <m:type m:val="noBar"/>
                              <m:ctrlPr>
                                <a:rPr lang="cs-CZ" sz="240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𝑛</m:t>
                              </m:r>
                            </m:num>
                            <m:den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𝑘</m:t>
                              </m:r>
                            </m:den>
                          </m:f>
                        </m:e>
                      </m:d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f>
                            <m:fPr>
                              <m:type m:val="noBar"/>
                              <m:ctrlP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𝑛</m:t>
                              </m:r>
                            </m:num>
                            <m:den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𝑛</m:t>
                              </m:r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𝑘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22" name="Obdélník 2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7167" y="2852936"/>
                <a:ext cx="7533226" cy="724814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Obdélník 22"/>
              <p:cNvSpPr/>
              <p:nvPr/>
            </p:nvSpPr>
            <p:spPr>
              <a:xfrm>
                <a:off x="1420405" y="3717032"/>
                <a:ext cx="6697741" cy="92217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40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f>
                            <m:fPr>
                              <m:type m:val="noBar"/>
                              <m:ctrlPr>
                                <a:rPr lang="cs-CZ" sz="240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𝑛</m:t>
                              </m:r>
                            </m:num>
                            <m:den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0</m:t>
                              </m:r>
                            </m:den>
                          </m:f>
                        </m:e>
                      </m:d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f>
                            <m:fPr>
                              <m:type m:val="noBar"/>
                              <m:ctrlP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𝑛</m:t>
                              </m:r>
                            </m:num>
                            <m:den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𝑛</m:t>
                              </m:r>
                            </m:den>
                          </m:f>
                        </m:e>
                      </m:d>
                      <m:r>
                        <a:rPr lang="cs-CZ" sz="2400" i="1"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ctrlPr>
                            <a:rPr lang="cs-CZ" sz="2400" i="1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f>
                            <m:fPr>
                              <m:type m:val="noBar"/>
                              <m:ctrlPr>
                                <a:rPr lang="cs-CZ" sz="2400" i="1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0</m:t>
                              </m:r>
                            </m:num>
                            <m:den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0</m:t>
                              </m:r>
                            </m:den>
                          </m:f>
                        </m:e>
                      </m:d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=1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23" name="Obdélník 2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20405" y="3717032"/>
                <a:ext cx="6697741" cy="922176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Obdélník 23"/>
              <p:cNvSpPr/>
              <p:nvPr/>
            </p:nvSpPr>
            <p:spPr>
              <a:xfrm>
                <a:off x="1170841" y="4725144"/>
                <a:ext cx="6697741" cy="1291507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40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f>
                            <m:fPr>
                              <m:type m:val="noBar"/>
                              <m:ctrlPr>
                                <a:rPr lang="cs-CZ" sz="240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𝑛</m:t>
                              </m:r>
                            </m:num>
                            <m:den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𝑘</m:t>
                              </m:r>
                            </m:den>
                          </m:f>
                        </m:e>
                      </m:d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+</m:t>
                      </m:r>
                      <m:d>
                        <m:d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f>
                            <m:fPr>
                              <m:type m:val="noBar"/>
                              <m:ctrlP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𝑛</m:t>
                              </m:r>
                            </m:num>
                            <m:den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𝑘</m:t>
                              </m:r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+1</m:t>
                              </m:r>
                            </m:den>
                          </m:f>
                        </m:e>
                      </m:d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f>
                            <m:fPr>
                              <m:type m:val="noBar"/>
                              <m:ctrlP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𝑛</m:t>
                              </m:r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+1</m:t>
                              </m:r>
                            </m:num>
                            <m:den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𝑘</m:t>
                              </m:r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+1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z="2400" dirty="0" smtClean="0"/>
              </a:p>
              <a:p>
                <a:pPr algn="ctr"/>
                <a:r>
                  <a:rPr lang="cs-CZ" dirty="0" smtClean="0"/>
                  <a:t>platí pro </a:t>
                </a:r>
                <a:r>
                  <a:rPr lang="cs-CZ" i="1" dirty="0"/>
                  <a:t>n, k </a:t>
                </a:r>
                <a14:m>
                  <m:oMath xmlns:m="http://schemas.openxmlformats.org/officeDocument/2006/math">
                    <m:r>
                      <a:rPr lang="cs-CZ" i="1" dirty="0">
                        <a:latin typeface="Cambria Math"/>
                        <a:ea typeface="Cambria Math"/>
                      </a:rPr>
                      <m:t>∈ </m:t>
                    </m:r>
                    <m:sSub>
                      <m:sSubPr>
                        <m:ctrlPr>
                          <a:rPr lang="cs-CZ" i="1" dirty="0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i="1" dirty="0">
                            <a:latin typeface="Cambria Math"/>
                            <a:ea typeface="Cambria Math"/>
                          </a:rPr>
                          <m:t>𝑁</m:t>
                        </m:r>
                      </m:e>
                      <m:sub>
                        <m:r>
                          <a:rPr lang="cs-CZ" i="1" dirty="0">
                            <a:latin typeface="Cambria Math"/>
                            <a:ea typeface="Cambria Math"/>
                          </a:rPr>
                          <m:t>0</m:t>
                        </m:r>
                      </m:sub>
                    </m:sSub>
                  </m:oMath>
                </a14:m>
                <a:r>
                  <a:rPr lang="cs-CZ" dirty="0"/>
                  <a:t>, </a:t>
                </a:r>
                <a:r>
                  <a:rPr lang="cs-CZ" dirty="0" smtClean="0"/>
                  <a:t>a </a:t>
                </a:r>
                <a:r>
                  <a:rPr lang="cs-CZ" i="1" dirty="0" smtClean="0"/>
                  <a:t>k+1</a:t>
                </a:r>
                <a14:m>
                  <m:oMath xmlns:m="http://schemas.openxmlformats.org/officeDocument/2006/math">
                    <m:r>
                      <a:rPr lang="cs-CZ" i="1" dirty="0">
                        <a:latin typeface="Cambria Math"/>
                        <a:ea typeface="Cambria Math"/>
                      </a:rPr>
                      <m:t>≤</m:t>
                    </m:r>
                  </m:oMath>
                </a14:m>
                <a:r>
                  <a:rPr lang="cs-CZ" i="1" dirty="0" smtClean="0"/>
                  <a:t>n</a:t>
                </a:r>
                <a:r>
                  <a:rPr lang="cs-CZ" i="1" dirty="0"/>
                  <a:t> </a:t>
                </a:r>
                <a:endParaRPr lang="cs-CZ" sz="2400" dirty="0"/>
              </a:p>
            </p:txBody>
          </p:sp>
        </mc:Choice>
        <mc:Fallback xmlns="">
          <p:sp>
            <p:nvSpPr>
              <p:cNvPr id="24" name="Obdélník 2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70841" y="4725144"/>
                <a:ext cx="6697741" cy="1291507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b="-518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Obdélník 25"/>
              <p:cNvSpPr/>
              <p:nvPr/>
            </p:nvSpPr>
            <p:spPr>
              <a:xfrm>
                <a:off x="359033" y="1276172"/>
                <a:ext cx="8317423" cy="849271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40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f>
                            <m:fPr>
                              <m:type m:val="noBar"/>
                              <m:ctrlPr>
                                <a:rPr lang="cs-CZ" sz="240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𝑛</m:t>
                              </m:r>
                            </m:num>
                            <m:den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𝑘</m:t>
                              </m:r>
                            </m:den>
                          </m:f>
                        </m:e>
                      </m:d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𝑛</m:t>
                          </m:r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!</m:t>
                          </m:r>
                        </m:num>
                        <m:den>
                          <m:d>
                            <m:dPr>
                              <m:ctrlP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𝑛</m:t>
                              </m:r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𝑘</m:t>
                              </m:r>
                            </m:e>
                          </m:d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!</m:t>
                          </m:r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𝑘</m:t>
                          </m:r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!</m:t>
                          </m:r>
                        </m:den>
                      </m:f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26" name="Obdélník 2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033" y="1276172"/>
                <a:ext cx="8317423" cy="849271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3" grpId="0" animBg="1"/>
      <p:bldP spid="22" grpId="0" animBg="1"/>
      <p:bldP spid="23" grpId="0" animBg="1"/>
      <p:bldP spid="24" grpId="0" animBg="1"/>
      <p:bldP spid="2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18221" y="1340768"/>
                <a:ext cx="8229600" cy="748680"/>
              </a:xfrm>
            </p:spPr>
            <p:txBody>
              <a:bodyPr/>
              <a:lstStyle/>
              <a:p>
                <a:pPr marL="0" indent="0">
                  <a:buNone/>
                </a:pPr>
                <a14:m>
                  <m:oMath xmlns:m="http://schemas.openxmlformats.org/officeDocument/2006/math">
                    <m:d>
                      <m:dPr>
                        <m:ctrlPr>
                          <a:rPr lang="cs-CZ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f>
                          <m:fPr>
                            <m:type m:val="noBar"/>
                            <m:ctrlPr>
                              <a:rPr lang="cs-CZ" i="1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𝑥</m:t>
                            </m:r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+1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den>
                        </m:f>
                      </m:e>
                    </m:d>
                    <m:r>
                      <a:rPr lang="cs-CZ" i="1">
                        <a:latin typeface="Cambria Math"/>
                        <a:ea typeface="Cambria Math"/>
                      </a:rPr>
                      <m:t>+</m:t>
                    </m:r>
                    <m:d>
                      <m:dPr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f>
                          <m:fPr>
                            <m:type m:val="noBar"/>
                            <m:ctrlPr>
                              <a:rPr lang="cs-CZ" i="1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𝑥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den>
                        </m:f>
                      </m:e>
                    </m:d>
                    <m:r>
                      <a:rPr lang="cs-CZ" i="1">
                        <a:latin typeface="Cambria Math"/>
                        <a:ea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4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18221" y="1340768"/>
                <a:ext cx="8229600" cy="748680"/>
              </a:xfrm>
              <a:blipFill rotWithShape="1">
                <a:blip r:embed="rId2" cstate="print"/>
                <a:stretch>
                  <a:fillRect t="-3252" b="-113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Řešení rovnic s kombinačním číslem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sz="1400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stanovení podmínek řešitelnosti rovnice</a:t>
            </a:r>
            <a:endParaRPr lang="cs-CZ" sz="1400" dirty="0">
              <a:solidFill>
                <a:srgbClr val="92D05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529675" y="2132856"/>
                <a:ext cx="4546381" cy="98943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sz="2800" i="1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sz="2800" i="1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  <m:r>
                                <a:rPr lang="cs-CZ" sz="2800" i="1">
                                  <a:latin typeface="Cambria Math"/>
                                  <a:ea typeface="Cambria Math"/>
                                </a:rPr>
                                <m:t>+1</m:t>
                              </m:r>
                            </m:e>
                          </m:d>
                          <m:r>
                            <a:rPr lang="cs-CZ" sz="2800" i="1">
                              <a:latin typeface="Cambria Math"/>
                              <a:ea typeface="Cambria Math"/>
                            </a:rPr>
                            <m:t>!</m:t>
                          </m:r>
                        </m:num>
                        <m:den>
                          <m:d>
                            <m:dPr>
                              <m:ctrlPr>
                                <a:rPr lang="cs-CZ" sz="2800" i="1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sz="2800" i="1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  <m:r>
                                <a:rPr lang="cs-CZ" sz="2800" i="1">
                                  <a:latin typeface="Cambria Math"/>
                                  <a:ea typeface="Cambria Math"/>
                                </a:rPr>
                                <m:t>−1</m:t>
                              </m:r>
                            </m:e>
                          </m:d>
                          <m:r>
                            <a:rPr lang="cs-CZ" sz="2800" i="1">
                              <a:latin typeface="Cambria Math"/>
                              <a:ea typeface="Cambria Math"/>
                            </a:rPr>
                            <m:t>!2!</m:t>
                          </m:r>
                        </m:den>
                      </m:f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+</m:t>
                      </m:r>
                      <m:f>
                        <m:fPr>
                          <m:ctrlPr>
                            <a:rPr lang="cs-CZ" sz="2800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800" i="1">
                              <a:latin typeface="Cambria Math"/>
                              <a:ea typeface="Cambria Math"/>
                            </a:rPr>
                            <m:t>𝑥</m:t>
                          </m:r>
                          <m:r>
                            <a:rPr lang="cs-CZ" sz="2800" i="1">
                              <a:latin typeface="Cambria Math"/>
                              <a:ea typeface="Cambria Math"/>
                            </a:rPr>
                            <m:t>!</m:t>
                          </m:r>
                        </m:num>
                        <m:den>
                          <m:d>
                            <m:dPr>
                              <m:ctrlPr>
                                <a:rPr lang="cs-CZ" sz="2800" i="1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sz="2800" i="1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  <m:r>
                                <a:rPr lang="cs-CZ" sz="2800" i="1">
                                  <a:latin typeface="Cambria Math"/>
                                  <a:ea typeface="Cambria Math"/>
                                </a:rPr>
                                <m:t>−2</m:t>
                              </m:r>
                            </m:e>
                          </m:d>
                          <m:r>
                            <a:rPr lang="cs-CZ" sz="2800" i="1">
                              <a:latin typeface="Cambria Math"/>
                              <a:ea typeface="Cambria Math"/>
                            </a:rPr>
                            <m:t>!2!</m:t>
                          </m:r>
                        </m:den>
                      </m:f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=4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9675" y="2132856"/>
                <a:ext cx="4546381" cy="989438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529675" y="3282778"/>
                <a:ext cx="7992888" cy="92570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sz="2800" i="1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sz="2800" i="1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  <m:r>
                                <a:rPr lang="cs-CZ" sz="2800" i="1">
                                  <a:latin typeface="Cambria Math"/>
                                  <a:ea typeface="Cambria Math"/>
                                </a:rPr>
                                <m:t>+1</m:t>
                              </m:r>
                            </m:e>
                          </m:d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sz="2800" i="1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+</m:t>
                      </m:r>
                      <m:f>
                        <m:fPr>
                          <m:ctrlPr>
                            <a:rPr lang="cs-CZ" sz="280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800" i="1">
                              <a:latin typeface="Cambria Math"/>
                              <a:ea typeface="Cambria Math"/>
                            </a:rPr>
                            <m:t>𝑥</m:t>
                          </m:r>
                          <m:d>
                            <m:dPr>
                              <m:ctrlPr>
                                <a:rPr lang="cs-CZ" sz="280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  <m:t>−1</m:t>
                              </m:r>
                            </m:e>
                          </m:d>
                        </m:num>
                        <m:den>
                          <m:r>
                            <a:rPr lang="cs-CZ" sz="2800" i="1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=4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9675" y="3282778"/>
                <a:ext cx="7992888" cy="925703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529675" y="4180615"/>
                <a:ext cx="799288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2 </m:t>
                          </m:r>
                        </m:sup>
                      </m:sSup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8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−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=8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9675" y="4180615"/>
                <a:ext cx="7992888" cy="523220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536577" y="4869160"/>
                <a:ext cx="799288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2 </m:t>
                          </m:r>
                        </m:sup>
                      </m:sSup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=8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6577" y="4869160"/>
                <a:ext cx="7992888" cy="523220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529675" y="5413770"/>
                <a:ext cx="799288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2 </m:t>
                          </m:r>
                        </m:sup>
                      </m:sSup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=4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9675" y="5413770"/>
                <a:ext cx="7992888" cy="523220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529675" y="5936990"/>
                <a:ext cx="202610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rgbClr val="C00000"/>
                            </a:solidFill>
                            <a:latin typeface="Cambria Math"/>
                            <a:ea typeface="Cambria Math"/>
                          </a:rPr>
                          <m:t>𝑥</m:t>
                        </m:r>
                        <m:r>
                          <a:rPr lang="cs-CZ" sz="2800" b="0" i="1" smtClean="0">
                            <a:solidFill>
                              <a:srgbClr val="C00000"/>
                            </a:solidFill>
                            <a:latin typeface="Cambria Math"/>
                            <a:ea typeface="Cambria Math"/>
                          </a:rPr>
                          <m:t>=±2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  <a:ea typeface="Cambria Math"/>
                          </a:rPr>
                          <m:t> </m:t>
                        </m:r>
                      </m:sup>
                    </m:sSup>
                  </m:oMath>
                </a14:m>
                <a:r>
                  <a:rPr lang="cs-CZ" sz="2800" dirty="0" smtClean="0"/>
                  <a:t> </a:t>
                </a:r>
                <a:endParaRPr lang="cs-CZ" sz="28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9675" y="5936990"/>
                <a:ext cx="2026102" cy="523220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Čárový popisek 1 10"/>
          <p:cNvSpPr/>
          <p:nvPr/>
        </p:nvSpPr>
        <p:spPr>
          <a:xfrm>
            <a:off x="4319972" y="4941168"/>
            <a:ext cx="1512168" cy="1155293"/>
          </a:xfrm>
          <a:prstGeom prst="borderCallout1">
            <a:avLst>
              <a:gd name="adj1" fmla="val 18750"/>
              <a:gd name="adj2" fmla="val -8333"/>
              <a:gd name="adj3" fmla="val 113268"/>
              <a:gd name="adj4" fmla="val -154575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Kořen –2 nevyhovuje podmínce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6007221" y="5936990"/>
                <a:ext cx="202610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  <a:ea typeface="Cambria Math"/>
                          </a:rPr>
                          <m:t>𝐾</m:t>
                        </m:r>
                        <m:r>
                          <a:rPr lang="cs-CZ" sz="2800" b="0" i="1" smtClean="0">
                            <a:latin typeface="Cambria Math"/>
                            <a:ea typeface="Cambria Math"/>
                          </a:rPr>
                          <m:t>=</m:t>
                        </m:r>
                        <m:d>
                          <m:dPr>
                            <m:begChr m:val="{"/>
                            <m:endChr m:val="}"/>
                            <m:ctrlPr>
                              <a:rPr lang="cs-CZ" sz="2800" b="0" i="1" smtClean="0"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sz="2800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e>
                        </m:d>
                      </m:e>
                      <m:sup>
                        <m:r>
                          <a:rPr lang="cs-CZ" sz="2800" b="0" i="1" smtClean="0">
                            <a:latin typeface="Cambria Math"/>
                            <a:ea typeface="Cambria Math"/>
                          </a:rPr>
                          <m:t> </m:t>
                        </m:r>
                      </m:sup>
                    </m:sSup>
                  </m:oMath>
                </a14:m>
                <a:r>
                  <a:rPr lang="cs-CZ" sz="2800" dirty="0" smtClean="0"/>
                  <a:t> </a:t>
                </a:r>
                <a:endParaRPr lang="cs-CZ" sz="2800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07221" y="5936990"/>
                <a:ext cx="2026102" cy="523220"/>
              </a:xfrm>
              <a:prstGeom prst="rect">
                <a:avLst/>
              </a:prstGeom>
              <a:blipFill rotWithShape="1">
                <a:blip r:embed="rId9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Čárový popisek 1 12"/>
          <p:cNvSpPr/>
          <p:nvPr/>
        </p:nvSpPr>
        <p:spPr>
          <a:xfrm>
            <a:off x="5277776" y="1555209"/>
            <a:ext cx="2534584" cy="1155293"/>
          </a:xfrm>
          <a:prstGeom prst="borderCallout1">
            <a:avLst>
              <a:gd name="adj1" fmla="val 80225"/>
              <a:gd name="adj2" fmla="val -1328"/>
              <a:gd name="adj3" fmla="val 34887"/>
              <a:gd name="adj4" fmla="val -111838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Rozepíšeme podle kombinačního čísla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Čárový popisek 1 13"/>
              <p:cNvSpPr/>
              <p:nvPr/>
            </p:nvSpPr>
            <p:spPr>
              <a:xfrm>
                <a:off x="6012160" y="3284984"/>
                <a:ext cx="1800200" cy="1155293"/>
              </a:xfrm>
              <a:prstGeom prst="borderCallout1">
                <a:avLst>
                  <a:gd name="adj1" fmla="val 18750"/>
                  <a:gd name="adj2" fmla="val -8333"/>
                  <a:gd name="adj3" fmla="val -31198"/>
                  <a:gd name="adj4" fmla="val -95890"/>
                </a:avLst>
              </a:prstGeom>
              <a:solidFill>
                <a:srgbClr val="00B0F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 smtClean="0"/>
                  <a:t>Podmínka </a:t>
                </a:r>
              </a:p>
              <a:p>
                <a:pPr algn="ctr"/>
                <a:r>
                  <a:rPr lang="cs-CZ" dirty="0" smtClean="0"/>
                  <a:t>x≥2,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𝑥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𝑁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14" name="Čárový popisek 1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12160" y="3284984"/>
                <a:ext cx="1800200" cy="1155293"/>
              </a:xfrm>
              <a:prstGeom prst="borderCallout1">
                <a:avLst>
                  <a:gd name="adj1" fmla="val 18750"/>
                  <a:gd name="adj2" fmla="val -8333"/>
                  <a:gd name="adj3" fmla="val -31198"/>
                  <a:gd name="adj4" fmla="val -95890"/>
                </a:avLst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 animBg="1"/>
      <p:bldP spid="5" grpId="0" animBg="1"/>
      <p:bldP spid="6" grpId="0" animBg="1"/>
      <p:bldP spid="7" grpId="0" animBg="1"/>
      <p:bldP spid="8" grpId="0" animBg="1"/>
      <p:bldP spid="9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18221" y="1268760"/>
                <a:ext cx="8229600" cy="936104"/>
              </a:xfrm>
            </p:spPr>
            <p:txBody>
              <a:bodyPr/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40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f>
                            <m:fPr>
                              <m:type m:val="noBar"/>
                              <m:ctrlPr>
                                <a:rPr lang="cs-CZ" sz="2400" i="1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8</m:t>
                              </m:r>
                            </m:num>
                            <m:den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</m:den>
                          </m:f>
                        </m:e>
                      </m:d>
                      <m:r>
                        <a:rPr lang="cs-CZ" sz="2400" i="1">
                          <a:latin typeface="Cambria Math"/>
                          <a:ea typeface="Cambria Math"/>
                        </a:rPr>
                        <m:t>+</m:t>
                      </m:r>
                      <m:d>
                        <m:dPr>
                          <m:ctrlPr>
                            <a:rPr lang="cs-CZ" sz="2400" i="1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f>
                            <m:fPr>
                              <m:type m:val="noBar"/>
                              <m:ctrlPr>
                                <a:rPr lang="cs-CZ" sz="2400" i="1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8</m:t>
                              </m:r>
                            </m:num>
                            <m:den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+1</m:t>
                              </m:r>
                            </m:den>
                          </m:f>
                        </m:e>
                      </m:d>
                      <m:r>
                        <a:rPr lang="cs-CZ" sz="2400" i="1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 </m:t>
                      </m:r>
                      <m:d>
                        <m:dPr>
                          <m:ctrlPr>
                            <a:rPr lang="cs-CZ" sz="2400" i="1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f>
                            <m:fPr>
                              <m:type m:val="noBar"/>
                              <m:ctrlPr>
                                <a:rPr lang="cs-CZ" sz="2400" i="1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9</m:t>
                              </m:r>
                            </m:num>
                            <m:den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z="2400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18221" y="1268760"/>
                <a:ext cx="8229600" cy="936104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Řešení rovnice s kombinačním číslem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sz="1400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stanovení podmínek řešitelnosti rovnice</a:t>
            </a:r>
            <a:endParaRPr lang="cs-CZ" sz="1400" dirty="0">
              <a:solidFill>
                <a:srgbClr val="92D05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472474" y="2564161"/>
                <a:ext cx="2858665" cy="106048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80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f>
                            <m:fPr>
                              <m:type m:val="noBar"/>
                              <m:ctrlPr>
                                <a:rPr lang="cs-CZ" sz="2800" i="1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  <m:t>9</m:t>
                              </m:r>
                            </m:num>
                            <m:den>
                              <m:r>
                                <a:rPr lang="cs-CZ" sz="2800" i="1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  <m:r>
                                <a:rPr lang="cs-CZ" sz="2800" i="1">
                                  <a:latin typeface="Cambria Math"/>
                                  <a:ea typeface="Cambria Math"/>
                                </a:rPr>
                                <m:t>+1</m:t>
                              </m:r>
                            </m:den>
                          </m:f>
                        </m:e>
                      </m:d>
                      <m:r>
                        <a:rPr lang="cs-CZ" sz="2800" i="1">
                          <a:latin typeface="Cambria Math"/>
                          <a:ea typeface="Cambria Math"/>
                        </a:rPr>
                        <m:t>= </m:t>
                      </m:r>
                      <m:d>
                        <m:dPr>
                          <m:ctrlPr>
                            <a:rPr lang="cs-CZ" sz="2800" i="1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f>
                            <m:fPr>
                              <m:type m:val="noBar"/>
                              <m:ctrlPr>
                                <a:rPr lang="cs-CZ" sz="2800" i="1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i="1">
                                  <a:latin typeface="Cambria Math"/>
                                  <a:ea typeface="Cambria Math"/>
                                </a:rPr>
                                <m:t>9</m:t>
                              </m:r>
                            </m:num>
                            <m:den>
                              <m:r>
                                <a:rPr lang="cs-CZ" sz="2800" i="1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2474" y="2564161"/>
                <a:ext cx="2858665" cy="1060483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507943" y="3697868"/>
                <a:ext cx="799288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+1=3 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𝑛𝑒𝑏𝑜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+1=9−3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943" y="3697868"/>
                <a:ext cx="7992888" cy="523220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536577" y="4869160"/>
                <a:ext cx="799288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800" b="0" i="0" smtClean="0">
                          <a:latin typeface="Cambria Math"/>
                          <a:ea typeface="Cambria Math"/>
                        </a:rPr>
                        <m:t>2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𝑛𝑒𝑏𝑜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2800" i="1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sz="2800" i="1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800" b="0" i="0" smtClean="0">
                          <a:latin typeface="Cambria Math"/>
                          <a:ea typeface="Cambria Math"/>
                        </a:rPr>
                        <m:t>5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6577" y="4869160"/>
                <a:ext cx="7992888" cy="523220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Čárový popisek 1 9"/>
              <p:cNvSpPr/>
              <p:nvPr/>
            </p:nvSpPr>
            <p:spPr>
              <a:xfrm>
                <a:off x="4211960" y="1434444"/>
                <a:ext cx="4392488" cy="994487"/>
              </a:xfrm>
              <a:prstGeom prst="borderCallout1">
                <a:avLst>
                  <a:gd name="adj1" fmla="val 17981"/>
                  <a:gd name="adj2" fmla="val -1694"/>
                  <a:gd name="adj3" fmla="val 61273"/>
                  <a:gd name="adj4" fmla="val -16081"/>
                </a:avLst>
              </a:prstGeom>
              <a:solidFill>
                <a:srgbClr val="00B0F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 smtClean="0"/>
                  <a:t>Podmínka </a:t>
                </a:r>
              </a:p>
              <a:p>
                <a:pPr algn="ctr"/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ea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+1≤8, 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𝑁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=&gt;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∈</m:t>
                    </m:r>
                    <m:d>
                      <m:dPr>
                        <m:begChr m:val="{"/>
                        <m:endChr m:val="}"/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1,2,3,4,5,6,7</m:t>
                        </m:r>
                      </m:e>
                    </m:d>
                  </m:oMath>
                </a14:m>
                <a:r>
                  <a:rPr lang="cs-CZ" dirty="0" smtClean="0"/>
                  <a:t> </a:t>
                </a:r>
                <a:endParaRPr lang="cs-CZ" dirty="0"/>
              </a:p>
            </p:txBody>
          </p:sp>
        </mc:Choice>
        <mc:Fallback xmlns="">
          <p:sp>
            <p:nvSpPr>
              <p:cNvPr id="10" name="Čárový popisek 1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11960" y="1434444"/>
                <a:ext cx="4392488" cy="994487"/>
              </a:xfrm>
              <a:prstGeom prst="borderCallout1">
                <a:avLst>
                  <a:gd name="adj1" fmla="val 17981"/>
                  <a:gd name="adj2" fmla="val -1694"/>
                  <a:gd name="adj3" fmla="val 61273"/>
                  <a:gd name="adj4" fmla="val -16081"/>
                </a:avLst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507943" y="5517232"/>
                <a:ext cx="202610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  <a:ea typeface="Cambria Math"/>
                          </a:rPr>
                          <m:t>𝐾</m:t>
                        </m:r>
                        <m:r>
                          <a:rPr lang="cs-CZ" sz="2800" b="0" i="1" smtClean="0">
                            <a:latin typeface="Cambria Math"/>
                            <a:ea typeface="Cambria Math"/>
                          </a:rPr>
                          <m:t>=</m:t>
                        </m:r>
                        <m:d>
                          <m:dPr>
                            <m:begChr m:val="{"/>
                            <m:endChr m:val="}"/>
                            <m:ctrlPr>
                              <a:rPr lang="cs-CZ" sz="2800" b="0" i="1" smtClean="0"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sz="2800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  <m:r>
                              <a:rPr lang="en-US" sz="2800" b="0" i="1" smtClean="0">
                                <a:latin typeface="Cambria Math"/>
                                <a:ea typeface="Cambria Math"/>
                              </a:rPr>
                              <m:t>;</m:t>
                            </m:r>
                            <m:r>
                              <a:rPr lang="cs-CZ" sz="2800" b="0" i="1" smtClean="0">
                                <a:latin typeface="Cambria Math"/>
                                <a:ea typeface="Cambria Math"/>
                              </a:rPr>
                              <m:t>5</m:t>
                            </m:r>
                          </m:e>
                        </m:d>
                      </m:e>
                      <m:sup>
                        <m:r>
                          <a:rPr lang="cs-CZ" sz="2800" b="0" i="1" smtClean="0">
                            <a:latin typeface="Cambria Math"/>
                            <a:ea typeface="Cambria Math"/>
                          </a:rPr>
                          <m:t> </m:t>
                        </m:r>
                      </m:sup>
                    </m:sSup>
                  </m:oMath>
                </a14:m>
                <a:r>
                  <a:rPr lang="cs-CZ" sz="2800" dirty="0" smtClean="0"/>
                  <a:t> </a:t>
                </a:r>
                <a:endParaRPr lang="cs-CZ" sz="2800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943" y="5517232"/>
                <a:ext cx="2026102" cy="523220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484305" y="4345940"/>
                <a:ext cx="799288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+1=3 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𝑛𝑒𝑏𝑜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+1=6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4305" y="4345940"/>
                <a:ext cx="7992888" cy="523220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Čárový popisek 1 15"/>
              <p:cNvSpPr/>
              <p:nvPr/>
            </p:nvSpPr>
            <p:spPr>
              <a:xfrm>
                <a:off x="4204575" y="2564161"/>
                <a:ext cx="3600400" cy="1013300"/>
              </a:xfrm>
              <a:prstGeom prst="borderCallout1">
                <a:avLst>
                  <a:gd name="adj1" fmla="val 16229"/>
                  <a:gd name="adj2" fmla="val -2207"/>
                  <a:gd name="adj3" fmla="val -32221"/>
                  <a:gd name="adj4" fmla="val -73916"/>
                </a:avLst>
              </a:prstGeom>
              <a:solidFill>
                <a:srgbClr val="00B0F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endParaRPr lang="cs-CZ" dirty="0" smtClean="0">
                  <a:ea typeface="Cambria Math"/>
                </a:endParaRPr>
              </a:p>
              <a:p>
                <a:r>
                  <a:rPr lang="cs-CZ" dirty="0" smtClean="0">
                    <a:ea typeface="Cambria Math"/>
                  </a:rPr>
                  <a:t>Využijeme vlastnosti 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00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f>
                            <m:fPr>
                              <m:type m:val="noBar"/>
                              <m:ctrlPr>
                                <a:rPr lang="cs-CZ" sz="2000" i="1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2000" i="1">
                                  <a:latin typeface="Cambria Math"/>
                                  <a:ea typeface="Cambria Math"/>
                                </a:rPr>
                                <m:t>𝑛</m:t>
                              </m:r>
                            </m:num>
                            <m:den>
                              <m:r>
                                <a:rPr lang="cs-CZ" sz="2000" i="1">
                                  <a:latin typeface="Cambria Math"/>
                                  <a:ea typeface="Cambria Math"/>
                                </a:rPr>
                                <m:t>𝑘</m:t>
                              </m:r>
                            </m:den>
                          </m:f>
                        </m:e>
                      </m:d>
                      <m:r>
                        <a:rPr lang="cs-CZ" sz="2000" i="1">
                          <a:latin typeface="Cambria Math"/>
                          <a:ea typeface="Cambria Math"/>
                        </a:rPr>
                        <m:t>+</m:t>
                      </m:r>
                      <m:d>
                        <m:dPr>
                          <m:ctrlPr>
                            <a:rPr lang="cs-CZ" sz="2000" i="1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f>
                            <m:fPr>
                              <m:type m:val="noBar"/>
                              <m:ctrlPr>
                                <a:rPr lang="cs-CZ" sz="2000" i="1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2000" i="1">
                                  <a:latin typeface="Cambria Math"/>
                                  <a:ea typeface="Cambria Math"/>
                                </a:rPr>
                                <m:t>𝑛</m:t>
                              </m:r>
                            </m:num>
                            <m:den>
                              <m:r>
                                <a:rPr lang="cs-CZ" sz="2000" i="1">
                                  <a:latin typeface="Cambria Math"/>
                                  <a:ea typeface="Cambria Math"/>
                                </a:rPr>
                                <m:t>𝑘</m:t>
                              </m:r>
                              <m:r>
                                <a:rPr lang="cs-CZ" sz="2000" i="1">
                                  <a:latin typeface="Cambria Math"/>
                                  <a:ea typeface="Cambria Math"/>
                                </a:rPr>
                                <m:t>+1</m:t>
                              </m:r>
                            </m:den>
                          </m:f>
                        </m:e>
                      </m:d>
                      <m:r>
                        <a:rPr lang="cs-CZ" sz="2000" i="1"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ctrlPr>
                            <a:rPr lang="cs-CZ" sz="2000" i="1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f>
                            <m:fPr>
                              <m:type m:val="noBar"/>
                              <m:ctrlPr>
                                <a:rPr lang="cs-CZ" sz="2000" i="1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2000" i="1">
                                  <a:latin typeface="Cambria Math"/>
                                  <a:ea typeface="Cambria Math"/>
                                </a:rPr>
                                <m:t>𝑛</m:t>
                              </m:r>
                              <m:r>
                                <a:rPr lang="cs-CZ" sz="2000" i="1">
                                  <a:latin typeface="Cambria Math"/>
                                  <a:ea typeface="Cambria Math"/>
                                </a:rPr>
                                <m:t>+1</m:t>
                              </m:r>
                            </m:num>
                            <m:den>
                              <m:r>
                                <a:rPr lang="cs-CZ" sz="2000" i="1">
                                  <a:latin typeface="Cambria Math"/>
                                  <a:ea typeface="Cambria Math"/>
                                </a:rPr>
                                <m:t>𝑘</m:t>
                              </m:r>
                              <m:r>
                                <a:rPr lang="cs-CZ" sz="2000" i="1">
                                  <a:latin typeface="Cambria Math"/>
                                  <a:ea typeface="Cambria Math"/>
                                </a:rPr>
                                <m:t>+1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z="2000" dirty="0"/>
              </a:p>
              <a:p>
                <a:pPr algn="ctr"/>
                <a:r>
                  <a:rPr lang="cs-CZ" dirty="0" smtClean="0"/>
                  <a:t> </a:t>
                </a:r>
                <a:endParaRPr lang="cs-CZ" dirty="0"/>
              </a:p>
            </p:txBody>
          </p:sp>
        </mc:Choice>
        <mc:Fallback xmlns="">
          <p:sp>
            <p:nvSpPr>
              <p:cNvPr id="16" name="Čárový popisek 1 1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04575" y="2564161"/>
                <a:ext cx="3600400" cy="1013300"/>
              </a:xfrm>
              <a:prstGeom prst="borderCallout1">
                <a:avLst>
                  <a:gd name="adj1" fmla="val 16229"/>
                  <a:gd name="adj2" fmla="val -2207"/>
                  <a:gd name="adj3" fmla="val -32221"/>
                  <a:gd name="adj4" fmla="val -73916"/>
                </a:avLst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Čárový popisek 1 17"/>
          <p:cNvSpPr/>
          <p:nvPr/>
        </p:nvSpPr>
        <p:spPr>
          <a:xfrm>
            <a:off x="4447213" y="5201195"/>
            <a:ext cx="1512168" cy="1155293"/>
          </a:xfrm>
          <a:prstGeom prst="borderCallout1">
            <a:avLst>
              <a:gd name="adj1" fmla="val 85604"/>
              <a:gd name="adj2" fmla="val -3049"/>
              <a:gd name="adj3" fmla="val 17982"/>
              <a:gd name="adj4" fmla="val -158097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Oba k</a:t>
            </a:r>
            <a:r>
              <a:rPr lang="cs-CZ" dirty="0" err="1" smtClean="0"/>
              <a:t>ořen</a:t>
            </a:r>
            <a:r>
              <a:rPr lang="en-US" dirty="0" smtClean="0"/>
              <a:t>y </a:t>
            </a:r>
            <a:r>
              <a:rPr lang="cs-CZ" dirty="0" smtClean="0"/>
              <a:t>vyhovují podmínce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Čárový popisek 1 12"/>
              <p:cNvSpPr/>
              <p:nvPr/>
            </p:nvSpPr>
            <p:spPr>
              <a:xfrm>
                <a:off x="6004775" y="3855860"/>
                <a:ext cx="2244618" cy="1013300"/>
              </a:xfrm>
              <a:prstGeom prst="borderCallout1">
                <a:avLst>
                  <a:gd name="adj1" fmla="val 78433"/>
                  <a:gd name="adj2" fmla="val -1781"/>
                  <a:gd name="adj3" fmla="val 25602"/>
                  <a:gd name="adj4" fmla="val -84821"/>
                </a:avLst>
              </a:prstGeom>
              <a:solidFill>
                <a:srgbClr val="00B0F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endParaRPr lang="cs-CZ" dirty="0" smtClean="0">
                  <a:ea typeface="Cambria Math"/>
                </a:endParaRPr>
              </a:p>
              <a:p>
                <a:r>
                  <a:rPr lang="cs-CZ" dirty="0" smtClean="0">
                    <a:ea typeface="Cambria Math"/>
                  </a:rPr>
                  <a:t>Využijeme vlastnosti 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00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f>
                            <m:fPr>
                              <m:type m:val="noBar"/>
                              <m:ctrlPr>
                                <a:rPr lang="cs-CZ" sz="2000" i="1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2000" i="1">
                                  <a:latin typeface="Cambria Math"/>
                                  <a:ea typeface="Cambria Math"/>
                                </a:rPr>
                                <m:t>𝑛</m:t>
                              </m:r>
                            </m:num>
                            <m:den>
                              <m:r>
                                <a:rPr lang="cs-CZ" sz="2000" i="1">
                                  <a:latin typeface="Cambria Math"/>
                                  <a:ea typeface="Cambria Math"/>
                                </a:rPr>
                                <m:t>𝑘</m:t>
                              </m:r>
                            </m:den>
                          </m:f>
                        </m:e>
                      </m:d>
                      <m:r>
                        <a:rPr lang="cs-CZ" sz="2000" i="1"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ctrlPr>
                            <a:rPr lang="cs-CZ" sz="2000" i="1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f>
                            <m:fPr>
                              <m:type m:val="noBar"/>
                              <m:ctrlPr>
                                <a:rPr lang="cs-CZ" sz="2000" i="1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2000" i="1">
                                  <a:latin typeface="Cambria Math"/>
                                  <a:ea typeface="Cambria Math"/>
                                </a:rPr>
                                <m:t>𝑛</m:t>
                              </m:r>
                            </m:num>
                            <m:den>
                              <m:r>
                                <a:rPr lang="cs-CZ" sz="2000" b="0" i="1" smtClean="0">
                                  <a:latin typeface="Cambria Math"/>
                                  <a:ea typeface="Cambria Math"/>
                                </a:rPr>
                                <m:t>𝑛</m:t>
                              </m:r>
                              <m:r>
                                <a:rPr lang="cs-CZ" sz="2000" b="0" i="1" smtClean="0"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r>
                                <a:rPr lang="cs-CZ" sz="2000" b="0" i="1" smtClean="0">
                                  <a:latin typeface="Cambria Math"/>
                                  <a:ea typeface="Cambria Math"/>
                                </a:rPr>
                                <m:t>𝑘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z="2000" dirty="0"/>
              </a:p>
              <a:p>
                <a:pPr algn="ctr"/>
                <a:r>
                  <a:rPr lang="cs-CZ" dirty="0" smtClean="0"/>
                  <a:t> </a:t>
                </a:r>
                <a:endParaRPr lang="cs-CZ" dirty="0"/>
              </a:p>
            </p:txBody>
          </p:sp>
        </mc:Choice>
        <mc:Fallback xmlns="">
          <p:sp>
            <p:nvSpPr>
              <p:cNvPr id="13" name="Čárový popisek 1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04775" y="3855860"/>
                <a:ext cx="2244618" cy="1013300"/>
              </a:xfrm>
              <a:prstGeom prst="borderCallout1">
                <a:avLst>
                  <a:gd name="adj1" fmla="val 78433"/>
                  <a:gd name="adj2" fmla="val -1781"/>
                  <a:gd name="adj3" fmla="val 25602"/>
                  <a:gd name="adj4" fmla="val -84821"/>
                </a:avLst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75581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7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7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 animBg="1"/>
      <p:bldP spid="6" grpId="0" animBg="1"/>
      <p:bldP spid="7" grpId="0" animBg="1"/>
      <p:bldP spid="10" grpId="0" animBg="1"/>
      <p:bldP spid="12" grpId="0" animBg="1"/>
      <p:bldP spid="15" grpId="0" animBg="1"/>
      <p:bldP spid="16" grpId="0" animBg="1"/>
      <p:bldP spid="18" grpId="0" animBg="1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eaLnBrk="1" hangingPunct="1"/>
            <a:r>
              <a:rPr lang="cs-CZ" sz="3200" b="1" dirty="0" smtClean="0">
                <a:latin typeface="Arial" charset="0"/>
                <a:cs typeface="Arial" charset="0"/>
              </a:rPr>
              <a:t>Zdroje, autorská práva   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781300"/>
            <a:ext cx="8507288" cy="3960068"/>
          </a:xfrm>
        </p:spPr>
        <p:txBody>
          <a:bodyPr rtlCol="0">
            <a:normAutofit fontScale="70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BOUCNÍK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, Pavel. 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Odmaturuj! z matematiky 3: [sbírka řešených příkladů]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. Vyd. 1. Brno: </a:t>
            </a:r>
            <a:r>
              <a:rPr lang="cs-CZ" sz="2400" dirty="0" err="1">
                <a:latin typeface="Arial" pitchFamily="34" charset="0"/>
                <a:cs typeface="Arial" pitchFamily="34" charset="0"/>
              </a:rPr>
              <a:t>Didaktis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, 2004, 248 s. Odmaturuj!. ISBN 80-735-8010-1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CALDA, Emil a Václav DUPAČ. 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Matematika pro gymnázia: kombinatorika, pravděpodobnost, statistika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. 4., </a:t>
            </a:r>
            <a:r>
              <a:rPr lang="cs-CZ" sz="2400" dirty="0" err="1">
                <a:latin typeface="Arial" pitchFamily="34" charset="0"/>
                <a:cs typeface="Arial" pitchFamily="34" charset="0"/>
              </a:rPr>
              <a:t>upr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. vyd. Praha: Prometheus, c2001, 170 s. Učebnice pro střední školy (Prometheus). ISBN 978-807-1961-475. 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2400" dirty="0" smtClean="0">
                <a:latin typeface="Arial" pitchFamily="34" charset="0"/>
                <a:cs typeface="Arial" pitchFamily="34" charset="0"/>
              </a:rPr>
              <a:t>Dílo </a:t>
            </a:r>
            <a:r>
              <a:rPr lang="ru-RU" sz="2400" dirty="0">
                <a:latin typeface="Arial" pitchFamily="34" charset="0"/>
                <a:cs typeface="Arial" pitchFamily="34" charset="0"/>
              </a:rPr>
              <a:t>smí být dále šířeno pod licencí CC BY-SA.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2400" dirty="0">
                <a:latin typeface="Arial" pitchFamily="34" charset="0"/>
                <a:cs typeface="Arial" pitchFamily="34" charset="0"/>
              </a:rPr>
              <a:t>Materiály jsou určeny pro bezplatné používání pro potřeby výuky a vzdělávání na všech typech škol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/>
            </a:r>
            <a:br>
              <a:rPr lang="cs-CZ" sz="2400" dirty="0">
                <a:latin typeface="Arial" pitchFamily="34" charset="0"/>
                <a:cs typeface="Arial" pitchFamily="34" charset="0"/>
              </a:rPr>
            </a:br>
            <a:r>
              <a:rPr lang="ru-RU" sz="2400" dirty="0">
                <a:latin typeface="Arial" pitchFamily="34" charset="0"/>
                <a:cs typeface="Arial" pitchFamily="34" charset="0"/>
              </a:rPr>
              <a:t>a školských zařízení. Jakékoliv další využití podléhá autorskému zákonu.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2400" dirty="0">
                <a:latin typeface="Arial" pitchFamily="34" charset="0"/>
                <a:cs typeface="Arial" pitchFamily="34" charset="0"/>
              </a:rPr>
              <a:t>Všechna neocitovaná autorská díla jsou dílem autor</a:t>
            </a:r>
            <a:r>
              <a:rPr lang="cs-CZ" sz="2400" dirty="0" err="1">
                <a:latin typeface="Arial" pitchFamily="34" charset="0"/>
                <a:cs typeface="Arial" pitchFamily="34" charset="0"/>
              </a:rPr>
              <a:t>ky</a:t>
            </a:r>
            <a:r>
              <a:rPr lang="ru-RU" sz="2400" dirty="0">
                <a:latin typeface="Arial" pitchFamily="34" charset="0"/>
                <a:cs typeface="Arial" pitchFamily="34" charset="0"/>
              </a:rPr>
              <a:t>.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2400" dirty="0">
                <a:latin typeface="Arial" pitchFamily="34" charset="0"/>
                <a:cs typeface="Arial" pitchFamily="34" charset="0"/>
              </a:rPr>
              <a:t>Všechny neocitované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grafické objekty </a:t>
            </a:r>
            <a:r>
              <a:rPr lang="ru-RU" sz="2400" dirty="0">
                <a:latin typeface="Arial" pitchFamily="34" charset="0"/>
                <a:cs typeface="Arial" pitchFamily="34" charset="0"/>
              </a:rPr>
              <a:t>jsou součástí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MS Office.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1612</TotalTime>
  <Words>860</Words>
  <Application>Microsoft Office PowerPoint</Application>
  <PresentationFormat>Předvádění na obrazovce (4:3)</PresentationFormat>
  <Paragraphs>101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Obchodní akademie, Střední odborná škola  a Jazyková škola s právem státní jazykové zkoušky,  Hradec Králové</vt:lpstr>
      <vt:lpstr>n!    n-faktoriál</vt:lpstr>
      <vt:lpstr>Řešení rovnic s faktoriálem stanovení podmínek řešitelnosti rovnice</vt:lpstr>
      <vt:lpstr>Řešení rovnic s faktoriálem stanovení podmínek řešitelnosti rovnice</vt:lpstr>
      <vt:lpstr>Prezentace aplikace PowerPoint</vt:lpstr>
      <vt:lpstr>Řešení rovnic s kombinačním číslem stanovení podmínek řešitelnosti rovnice</vt:lpstr>
      <vt:lpstr>Řešení rovnice s kombinačním číslem stanovení podmínek řešitelnosti rovnice</vt:lpstr>
      <vt:lpstr>Zdroje, autorská práva 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OAHK</cp:lastModifiedBy>
  <cp:revision>216</cp:revision>
  <dcterms:created xsi:type="dcterms:W3CDTF">2012-11-30T22:17:21Z</dcterms:created>
  <dcterms:modified xsi:type="dcterms:W3CDTF">2013-05-31T09:12:24Z</dcterms:modified>
</cp:coreProperties>
</file>