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76" r:id="rId3"/>
    <p:sldId id="260" r:id="rId4"/>
    <p:sldId id="277" r:id="rId5"/>
    <p:sldId id="278" r:id="rId6"/>
    <p:sldId id="279" r:id="rId7"/>
    <p:sldId id="281" r:id="rId8"/>
    <p:sldId id="280" r:id="rId9"/>
    <p:sldId id="282" r:id="rId10"/>
    <p:sldId id="283" r:id="rId11"/>
    <p:sldId id="284" r:id="rId12"/>
    <p:sldId id="285" r:id="rId13"/>
    <p:sldId id="288" r:id="rId14"/>
    <p:sldId id="289" r:id="rId15"/>
    <p:sldId id="290" r:id="rId16"/>
    <p:sldId id="293" r:id="rId17"/>
    <p:sldId id="292" r:id="rId18"/>
    <p:sldId id="291" r:id="rId19"/>
    <p:sldId id="272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008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76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quationsolver.intemodino.com/cz/reseni-soustav-linearnich-rovnic-se-dvema-neznamymi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241098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VY_32_INOVACE_7_ROVNICE_03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Soustavy lineárních rovnic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Vymezení pojmu soustava lineárních rovnic, početní metody řešení soustavy rovnic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pojmu soustava lineárních rovnic, opakování a procvičování početních metod řešení soustavy dvou lineárních rovnic o dvou neznámých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rovnic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Lineární rovnice o </a:t>
            </a:r>
            <a:r>
              <a:rPr lang="cs-CZ" sz="2400" i="1" dirty="0" smtClean="0">
                <a:latin typeface="Arial" charset="0"/>
                <a:cs typeface="Arial" charset="0"/>
              </a:rPr>
              <a:t>n</a:t>
            </a:r>
            <a:r>
              <a:rPr lang="cs-CZ" sz="2400" dirty="0" smtClean="0">
                <a:latin typeface="Arial" charset="0"/>
                <a:cs typeface="Arial" charset="0"/>
              </a:rPr>
              <a:t>-neznámých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Soustava rovnic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Sčítací metoda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Dosazovací metoda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Řešené příklady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Příklady k procvičování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o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n-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neznámých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916832"/>
            <a:ext cx="8280400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charset="0"/>
              </a:rPr>
              <a:t>rovnice tvaru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...+ </a:t>
            </a:r>
            <a:r>
              <a:rPr lang="cs-CZ" sz="24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lineární → neznámá 1. stupně (první mocnina proměnné)</a:t>
            </a:r>
            <a:endParaRPr lang="cs-CZ" sz="2400" baseline="-250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i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neznámé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reálná čísla – koeficienty neznámých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absolutní člen </a:t>
            </a:r>
          </a:p>
          <a:p>
            <a:pPr marL="0" indent="0" eaLnBrk="1" hangingPunct="1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říklady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lineární rovnice o jedné neznámé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obecně: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b; 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b = 0;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–b = c → </a:t>
            </a:r>
            <a:r>
              <a:rPr lang="cs-CZ" sz="2400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c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0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 reálnými čísly: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6, 5x – 6 = 0 </a:t>
            </a:r>
            <a:endParaRPr lang="cs-CZ" sz="2400" dirty="0" smtClean="0">
              <a:solidFill>
                <a:srgbClr val="00B050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o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n-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neznámých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844824"/>
            <a:ext cx="8280400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>
                <a:latin typeface="Arial" charset="0"/>
              </a:rPr>
              <a:t>rovnice tvaru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...+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lineární → neznámá 1. stupně (první mocnina proměnné)</a:t>
            </a:r>
            <a:endParaRPr lang="cs-CZ" sz="2400" baseline="-25000" dirty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neznámé</a:t>
            </a:r>
          </a:p>
          <a:p>
            <a:pPr eaLnBrk="1" hangingPunct="1"/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reálná čísla – koeficienty neznámých</a:t>
            </a:r>
          </a:p>
          <a:p>
            <a:pPr eaLnBrk="1" hangingPunct="1"/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absolutní člen </a:t>
            </a:r>
          </a:p>
          <a:p>
            <a:pPr marL="0" indent="0" eaLnBrk="1" hangingPunct="1">
              <a:spcBef>
                <a:spcPts val="1200"/>
              </a:spcBef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lineární rovnice o dvou neznámých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obecně: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b;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b = 0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–b = 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c = 0</a:t>
            </a:r>
          </a:p>
          <a:p>
            <a:pPr marL="0" indent="0" eaLnBrk="1" hangingPunct="1">
              <a:buNone/>
            </a:pPr>
            <a:r>
              <a:rPr lang="cs-CZ" sz="2400" i="1" dirty="0">
                <a:latin typeface="Arial" pitchFamily="34" charset="0"/>
                <a:cs typeface="Arial" pitchFamily="34" charset="0"/>
              </a:rPr>
              <a:t>s reálnými čísly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0;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+ 3</a:t>
            </a:r>
            <a:r>
              <a:rPr lang="cs-CZ" sz="2400" i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 → </a:t>
            </a:r>
            <a:endParaRPr lang="en-US" sz="2400" dirty="0" smtClean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+ 3</a:t>
            </a:r>
            <a:r>
              <a:rPr lang="cs-CZ" sz="2400" i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0;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2,4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7,1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 3 = 0</a:t>
            </a:r>
            <a:endParaRPr lang="cs-CZ" sz="2400" dirty="0" smtClean="0">
              <a:solidFill>
                <a:srgbClr val="00B0F0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34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23528" y="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o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n-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neznámých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196752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>
                <a:latin typeface="Arial" charset="0"/>
              </a:rPr>
              <a:t>rovnice tvaru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...+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lineární 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neznámá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stupně (první mocnina proměnné)</a:t>
            </a:r>
            <a:endParaRPr lang="cs-CZ" sz="2400" baseline="-250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kde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neznámé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reálná čísla – koeficienty neznámých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absolutní člen 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lineární rovnice o třech neznámých</a:t>
            </a:r>
          </a:p>
          <a:p>
            <a:pPr marL="0" indent="0" eaLnBrk="1" hangingPunct="1">
              <a:buNone/>
            </a:pPr>
            <a:r>
              <a:rPr lang="en-US" sz="2400" i="1" dirty="0" err="1" smtClean="0">
                <a:latin typeface="Arial" pitchFamily="34" charset="0"/>
                <a:cs typeface="Arial" pitchFamily="34" charset="0"/>
              </a:rPr>
              <a:t>obecn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ě: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b;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b = 0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–b = 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→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a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c = 0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latin typeface="Arial" pitchFamily="34" charset="0"/>
                <a:cs typeface="Arial" pitchFamily="34" charset="0"/>
              </a:rPr>
              <a:t>s reálnými čísly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6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0;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7,2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4,3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– 6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6 → 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7,2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4,3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0;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2,4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7,1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 5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0;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5,6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+ 4,9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dirty="0" smtClean="0">
              <a:solidFill>
                <a:srgbClr val="00B050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01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o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n-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neznámých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844824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>
                <a:latin typeface="Arial" charset="0"/>
              </a:rPr>
              <a:t>rovnice tvaru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...+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lineární 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neznámá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stupně (první mocnina proměnné)</a:t>
            </a:r>
            <a:endParaRPr lang="cs-CZ" sz="2400" baseline="-250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kde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neznámé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24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reálná čísla – koeficienty neznámých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absolutní člen </a:t>
            </a:r>
          </a:p>
          <a:p>
            <a:pPr marL="0" indent="0" eaLnBrk="1" hangingPunct="1">
              <a:spcBef>
                <a:spcPts val="1200"/>
              </a:spcBef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cvičení</a:t>
            </a:r>
          </a:p>
          <a:p>
            <a:pPr marL="0" indent="0" eaLnBrk="1" hangingPunct="1">
              <a:spcBef>
                <a:spcPts val="12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zapište lineární rovnici o čtyřech neznámých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3,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 eaLnBrk="1" hangingPunct="1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4; </a:t>
            </a:r>
            <a:r>
              <a:rPr lang="cs-CZ" sz="2400" i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– 6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0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zapište lineární rovnici o čtyřech neznámých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r, s, t, u</a:t>
            </a:r>
          </a:p>
          <a:p>
            <a:pPr marL="0" indent="0" eaLnBrk="1" hangingPunct="1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2,4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0; 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+</a:t>
            </a:r>
            <a:r>
              <a:rPr lang="cs-CZ" sz="2400" baseline="-250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3,1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baseline="-250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+ 6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400" baseline="-25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–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22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dirty="0">
                <a:solidFill>
                  <a:srgbClr val="990033"/>
                </a:solidFill>
                <a:latin typeface="Arial" charset="0"/>
                <a:cs typeface="Arial" charset="0"/>
              </a:rPr>
              <a:t>soustava rovnic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/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556792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endParaRPr lang="cs-CZ" sz="2400" dirty="0" smtClean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charset="0"/>
              </a:rPr>
              <a:t>množina lineárních rovnic</a:t>
            </a:r>
          </a:p>
          <a:p>
            <a:pPr marL="0" indent="0" eaLnBrk="1" hangingPunct="1">
              <a:spcBef>
                <a:spcPts val="1800"/>
              </a:spcBef>
              <a:buNone/>
            </a:pPr>
            <a:r>
              <a:rPr lang="cs-CZ" sz="2400" b="1" dirty="0" smtClean="0">
                <a:latin typeface="Arial" charset="0"/>
                <a:cs typeface="Arial" pitchFamily="34" charset="0"/>
              </a:rPr>
              <a:t>příklad				</a:t>
            </a:r>
          </a:p>
          <a:p>
            <a:pPr marL="457200" indent="-457200" eaLnBrk="1" hangingPunct="1">
              <a:spcBef>
                <a:spcPts val="600"/>
              </a:spcBef>
              <a:buAutoNum type="arabicPeriod"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6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5,2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		soustava o  jedné rovnici</a:t>
            </a:r>
          </a:p>
          <a:p>
            <a:pPr marL="457200" indent="-457200" eaLnBrk="1" hangingPunct="1">
              <a:spcBef>
                <a:spcPts val="1200"/>
              </a:spcBef>
              <a:buFont typeface="+mj-lt"/>
              <a:buAutoNum type="arabicPeriod" startAt="2"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3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 = 0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soustava dvou rovnic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– 8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7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400" baseline="-25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eaLnBrk="1" hangingPunct="1">
              <a:spcBef>
                <a:spcPts val="1200"/>
              </a:spcBef>
              <a:buFont typeface="+mj-lt"/>
              <a:buAutoNum type="arabicPeriod" startAt="3"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3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 = 0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soustava čtyř rovnic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9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6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0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400" baseline="-25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8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7</a:t>
            </a:r>
            <a:endParaRPr lang="cs-CZ" sz="2400" baseline="-25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="1" dirty="0" smtClean="0">
              <a:latin typeface="Arial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449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i="1" dirty="0">
                <a:solidFill>
                  <a:srgbClr val="990033"/>
                </a:solidFill>
                <a:latin typeface="Arial" charset="0"/>
                <a:cs typeface="Arial" charset="0"/>
              </a:rPr>
              <a:t>n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 neznámých</a:t>
            </a: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556792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400" baseline="-25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 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ts val="3000"/>
              </a:spcBef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… ,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neznámé</a:t>
            </a:r>
          </a:p>
          <a:p>
            <a:pPr eaLnBrk="1" hangingPunct="1"/>
            <a:r>
              <a:rPr lang="cs-CZ" sz="2400" i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ij</a:t>
            </a:r>
            <a:r>
              <a:rPr lang="cs-CZ" sz="2400" dirty="0" smtClean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 smtClean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koeficienty soustavy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rovnic;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=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1, 2, …,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n; n</a:t>
            </a:r>
            <a:r>
              <a:rPr lang="cs-CZ" sz="2400" i="1" dirty="0" smtClean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N;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                                                       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= 1, 2, …,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m; m</a:t>
            </a:r>
            <a:r>
              <a:rPr lang="cs-CZ" sz="2400" i="1" dirty="0" smtClean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>
                <a:latin typeface="Arial" pitchFamily="34" charset="0"/>
                <a:cs typeface="Arial" pitchFamily="34" charset="0"/>
                <a:sym typeface="Symbol"/>
              </a:rPr>
              <a:t>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2400" i="1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absolutní členy,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= 1, 2, …, m; m</a:t>
            </a:r>
            <a:r>
              <a:rPr lang="cs-CZ" sz="2400" i="1" dirty="0" smtClean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3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i="1" dirty="0">
                <a:solidFill>
                  <a:srgbClr val="990033"/>
                </a:solidFill>
                <a:latin typeface="Arial" charset="0"/>
                <a:cs typeface="Arial" charset="0"/>
              </a:rPr>
              <a:t>n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 neznámých</a:t>
            </a: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700808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baseline="-250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	</a:t>
            </a:r>
            <a:r>
              <a:rPr lang="cs-CZ" sz="2400" b="1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příklad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        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rovnice o 3 neznámých</a:t>
            </a:r>
            <a:endParaRPr lang="cs-CZ" sz="2400" baseline="-250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pt-BR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 = 0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                                       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  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:                                                   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6 = 0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8</a:t>
            </a:r>
            <a:r>
              <a:rPr lang="pt-BR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pt-BR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 eaLnBrk="1" hangingPunct="1">
              <a:spcBef>
                <a:spcPts val="3000"/>
              </a:spcBef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… ,</a:t>
            </a:r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itchFamily="34" charset="0"/>
              </a:rPr>
              <a:t>– neznámé</a:t>
            </a:r>
          </a:p>
          <a:p>
            <a:pPr eaLnBrk="1" hangingPunct="1"/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ij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koeficienty soustavy rovnic;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i = 1, 2, …, n; n</a:t>
            </a:r>
            <a:r>
              <a:rPr lang="cs-CZ" sz="2400" i="1" dirty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>
                <a:latin typeface="Arial" pitchFamily="34" charset="0"/>
                <a:cs typeface="Arial" pitchFamily="34" charset="0"/>
                <a:sym typeface="Symbol"/>
              </a:rPr>
              <a:t>N;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  <a:sym typeface="Symbol"/>
              </a:rPr>
              <a:t>                                                       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j = 1, 2, …, m; m</a:t>
            </a:r>
            <a:r>
              <a:rPr lang="cs-CZ" sz="2400" i="1" dirty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>
                <a:latin typeface="Arial" pitchFamily="34" charset="0"/>
                <a:cs typeface="Arial" pitchFamily="34" charset="0"/>
                <a:sym typeface="Symbol"/>
              </a:rPr>
              <a:t>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2400" i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i="1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absolutní členy,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i = 1, 2, …, m; m</a:t>
            </a:r>
            <a:r>
              <a:rPr lang="cs-CZ" sz="2400" i="1" dirty="0">
                <a:latin typeface="Arial" pitchFamily="34" charset="0"/>
                <a:cs typeface="Arial" pitchFamily="34" charset="0"/>
                <a:sym typeface="Symbol"/>
              </a:rPr>
              <a:t> </a:t>
            </a:r>
            <a:r>
              <a:rPr lang="cs-CZ" sz="2400" dirty="0">
                <a:latin typeface="Arial" pitchFamily="34" charset="0"/>
                <a:cs typeface="Arial" pitchFamily="34" charset="0"/>
                <a:sym typeface="Symbol"/>
              </a:rPr>
              <a:t>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i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102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neznámých</a:t>
            </a: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2204864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říklad obecného zápisu 2 rovnic o 2 neznámých	</a:t>
            </a:r>
            <a:r>
              <a:rPr lang="cs-CZ" sz="2400" baseline="-25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aseline="-250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aseline="-250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neznámé</a:t>
            </a:r>
            <a:endParaRPr lang="cs-CZ" sz="2400" i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a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 a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dirty="0" smtClean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/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koeficienty soustavy rovnic</a:t>
            </a:r>
          </a:p>
          <a:p>
            <a:pPr marL="0" indent="0" eaLnBrk="1" hangingPunct="1">
              <a:buNone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i="1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absolutní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členy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60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řešení, možnosti výsledků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2204864"/>
            <a:ext cx="8712968" cy="395984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tři metody řešení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dosazovací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sčítací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grafická</a:t>
            </a:r>
          </a:p>
          <a:p>
            <a:pPr marL="0" indent="0" eaLnBrk="1" hangingPunct="1">
              <a:spcBef>
                <a:spcPts val="12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soustava může mít</a:t>
            </a:r>
          </a:p>
          <a:p>
            <a:pPr eaLnBrk="1" hangingPunct="1"/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právě jedno řešení – uspořádaná dvojice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; 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eaLnBrk="1" hangingPunct="1"/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nekonečně mnoho řešení</a:t>
            </a:r>
          </a:p>
          <a:p>
            <a:pPr eaLnBrk="1" hangingPunct="1"/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žádné řešení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400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baseline="-250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53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dosazovací metoda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060848"/>
            <a:ext cx="8712968" cy="395984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soustava 2 rovnic o 2 neznámých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10</a:t>
            </a:r>
            <a:b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5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      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–5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+ 21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2(–5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+ 21) = 10 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3x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+ 10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42 = 10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52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x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  <a:sym typeface="Symbol"/>
              </a:rPr>
              <a:t> 4 +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21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y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K 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4; 1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755576" y="3212976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779912" y="2843644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 2. rovnice 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776100" y="3645024"/>
            <a:ext cx="5188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vyjádřené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dosadíme do 1. rovnice</a:t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81366" y="4121875"/>
            <a:ext cx="5188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a určíme kořen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6100" y="4935894"/>
            <a:ext cx="5188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vypočtenou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hodnotu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dosadíme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2.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rovnice a určíme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6100" y="5713682"/>
            <a:ext cx="5188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zapíšeme výsledek řešení v podobě uspořádané dvojice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46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  <p:bldP spid="8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sčítací metoda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060848"/>
            <a:ext cx="8712968" cy="395984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soustava 2 rovnic o 2 neznámých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10</a:t>
            </a:r>
            <a:b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5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      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2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10</a:t>
            </a:r>
            <a:b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10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42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13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+ 0y = 52 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52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x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  <a:sym typeface="Symbol"/>
              </a:rPr>
              <a:t> 4 +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 = 21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y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K 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4; 1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755576" y="3212976"/>
            <a:ext cx="18722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779912" y="2843644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rovnici vynásobíme 2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6100" y="3645024"/>
            <a:ext cx="5188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sečteme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81366" y="4121875"/>
            <a:ext cx="5188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vyjádříme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a určíme kořen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x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6100" y="4935894"/>
            <a:ext cx="5188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vypočtenou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hodnotu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dosadíme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2.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rovnice a určíme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y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6100" y="5713682"/>
            <a:ext cx="5188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zapíšeme výsledek řešení v podobě uspořádané dvojice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755576" y="4005064"/>
            <a:ext cx="18722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5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  <p:bldP spid="8" grpId="0"/>
      <p:bldP spid="13" grpId="0" uiExpand="1"/>
      <p:bldP spid="14" grpId="0" uiExpan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principy metod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395984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dosazovací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vyjádření jedné neznámé z jedné rovnice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dosazení vyjádřené neznámé do druhé rovnice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a určení hodnoty neznámé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dosazení určené hodnoty do druhé rovnice a určení hodnoty druhé neznámé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sčítací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metoda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vynásobení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takovými čísly, aby se po sečtení rovnic jedna neznámá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vyloučila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určíme hodnotu nevyloučené neznámé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dosadíme do libovolné rovnice ze soustavy a učíme hodnotu druhé neznámé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33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řešené příklady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299695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5536" y="3789040"/>
            <a:ext cx="20162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85946" y="2971662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21950" y="3789040"/>
            <a:ext cx="22682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99053" y="2174091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–2x +   7y =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16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4x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 14y = 14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9053" y="2958921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4x + 14y 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32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4x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14y = 14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4524" y="2958921"/>
            <a:ext cx="24821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–4x + 14y = –14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4x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– 14y =   14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3069" y="380923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0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6586" y="4383403"/>
            <a:ext cx="23532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soustava nemá řešení</a:t>
            </a:r>
            <a:endParaRPr lang="cs-CZ" sz="2400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208" y="3809239"/>
            <a:ext cx="12241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0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= 0 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13951" y="4379776"/>
            <a:ext cx="35863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soustava má nekonečně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mnoho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32745" y="2132856"/>
            <a:ext cx="23762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–2x +   7y =  –7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4x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 14y = 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14 </a:t>
            </a:r>
            <a:endParaRPr lang="cs-CZ" sz="24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38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0" grpId="0"/>
      <p:bldP spid="11" grpId="0"/>
      <p:bldP spid="12" grpId="0"/>
      <p:bldP spid="13" grpId="0"/>
      <p:bldP spid="14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řešené příklady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3959845"/>
          </a:xfrm>
        </p:spPr>
        <p:txBody>
          <a:bodyPr/>
          <a:lstStyle/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řešení soustavy 2 rovnic o 2 neznámých typu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pt-BR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b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</a:b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a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pt-BR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pt-BR" sz="2400" baseline="-250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pt-BR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pt-BR" sz="2400" baseline="-25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aseline="-250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kontrolovat na adrese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  <a:hlinkClick r:id="rId3"/>
              </a:rPr>
              <a:t>http://equationsolver.intemodino.com/cz/reseni-soustav-linearnich-rovnic-se-dvema-neznamymi.html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49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řešené příklady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3959845"/>
          </a:xfrm>
        </p:spPr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Vyřešte soustavu rovnic: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+ 2)(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1) = (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1)(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+ 6)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4)(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5)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= (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2)(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4) 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7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4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9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+ 6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 12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4,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8 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4;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27188" y="2564904"/>
            <a:ext cx="43652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upravíme obě rovnice na tvar </a:t>
            </a:r>
            <a:r>
              <a:rPr lang="cs-CZ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i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b</a:t>
            </a:r>
            <a:r>
              <a:rPr lang="cs-CZ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 dále řešíme jednou z početních metod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3068960"/>
            <a:ext cx="37444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21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Soustava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2 </a:t>
            </a:r>
            <a:r>
              <a:rPr lang="cs-CZ" sz="2800" dirty="0">
                <a:solidFill>
                  <a:srgbClr val="990033"/>
                </a:solidFill>
                <a:latin typeface="Arial" charset="0"/>
                <a:cs typeface="Arial" charset="0"/>
              </a:rPr>
              <a:t>rovnic o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2 neznámých </a:t>
            </a:r>
            <a:b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řešené příklady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3959845"/>
          </a:xfrm>
        </p:spPr>
        <p:txBody>
          <a:bodyPr/>
          <a:lstStyle/>
          <a:p>
            <a:pPr marL="0" indent="0">
              <a:spcBef>
                <a:spcPts val="1800"/>
              </a:spcBef>
              <a:spcAft>
                <a:spcPts val="1200"/>
              </a:spcAft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Vyřešte soustavu rovnic</a:t>
            </a: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solidFill>
                <a:srgbClr val="00B0F0"/>
              </a:solidFill>
              <a:latin typeface="Arial" panose="020B0604020202020204" pitchFamily="34" charset="0"/>
              <a:ea typeface="Cambria Math" panose="02040503050406030204" pitchFamily="18" charset="0"/>
              <a:cs typeface="Arial" panose="020B0604020202020204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>
              <a:latin typeface="Arial" panose="020B0604020202020204" pitchFamily="34" charset="0"/>
              <a:ea typeface="Cambria Math" panose="02040503050406030204" pitchFamily="18" charset="0"/>
              <a:cs typeface="Arial" panose="020B0604020202020204" pitchFamily="34" charset="0"/>
            </a:endParaRPr>
          </a:p>
          <a:p>
            <a:pPr marL="0" indent="0">
              <a:spcBef>
                <a:spcPts val="240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 – 2</a:t>
            </a:r>
            <a:r>
              <a:rPr lang="cs-CZ" sz="2400" i="1" dirty="0" smtClean="0">
                <a:solidFill>
                  <a:srgbClr val="00B050"/>
                </a:solidFill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 = 13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–8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11,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10 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11; 10</a:t>
            </a:r>
            <a:r>
              <a:rPr lang="en-US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endParaRPr lang="cs-CZ" sz="24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sčítací metoda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vynásobení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takovými čísly, aby se po sečtení rovnic jedna neznámá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vyloučila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určíme hodnotu nevyloučené neznámé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dosadíme do libovolné rovnice ze soustavy a učíme hodnotu druhé neznámé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51778" y="2653461"/>
            <a:ext cx="2690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určíme podmínky,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≠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±2</a:t>
            </a:r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23528" y="3645024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3528" y="4693786"/>
            <a:ext cx="1800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804263" y="4509120"/>
            <a:ext cx="4544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zvolíme jednu z početních metod a řešíme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29911" y="3890665"/>
            <a:ext cx="44935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upravíme </a:t>
            </a:r>
            <a:r>
              <a:rPr lang="cs-CZ" dirty="0">
                <a:latin typeface="Arial" pitchFamily="34" charset="0"/>
                <a:cs typeface="Arial" pitchFamily="34" charset="0"/>
              </a:rPr>
              <a:t>obě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rovnice do tvaru </a:t>
            </a:r>
            <a:r>
              <a:rPr lang="cs-CZ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i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+ b</a:t>
            </a:r>
            <a:r>
              <a:rPr lang="cs-CZ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vynásobením společným jmenovatelem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2536425"/>
              </p:ext>
            </p:extLst>
          </p:nvPr>
        </p:nvGraphicFramePr>
        <p:xfrm>
          <a:off x="300645" y="2029729"/>
          <a:ext cx="11811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ovnice" r:id="rId4" imgW="1180800" imgH="787320" progId="Equation.3">
                  <p:embed/>
                </p:oleObj>
              </mc:Choice>
              <mc:Fallback>
                <p:oleObj name="Rovnice" r:id="rId4" imgW="1180800" imgH="7873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00645" y="2029729"/>
                        <a:ext cx="1181100" cy="787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6681428"/>
              </p:ext>
            </p:extLst>
          </p:nvPr>
        </p:nvGraphicFramePr>
        <p:xfrm>
          <a:off x="304093" y="2810546"/>
          <a:ext cx="1168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6" imgW="1168200" imgH="787320" progId="Equation.3">
                  <p:embed/>
                </p:oleObj>
              </mc:Choice>
              <mc:Fallback>
                <p:oleObj name="Rovnice" r:id="rId6" imgW="1168200" imgH="78732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093" y="2810546"/>
                        <a:ext cx="1168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691680" y="21917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/·3(</a:t>
            </a:r>
            <a:r>
              <a:rPr lang="cs-CZ" sz="2400" i="1" dirty="0" smtClean="0"/>
              <a:t>y</a:t>
            </a:r>
            <a:r>
              <a:rPr lang="cs-CZ" sz="2400" dirty="0" smtClean="0"/>
              <a:t> + 2)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295682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/·2(</a:t>
            </a:r>
            <a:r>
              <a:rPr lang="cs-CZ" sz="2400" i="1" dirty="0" smtClean="0"/>
              <a:t>y</a:t>
            </a:r>
            <a:r>
              <a:rPr lang="cs-CZ" sz="2400" dirty="0" smtClean="0"/>
              <a:t> – 2)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795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3" grpId="0"/>
      <p:bldP spid="9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492896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://equationsolver.intemodino.com/cz/reseni-soustav-linearnich-rovnic-se-dvema-neznamymi.html</a:t>
            </a:r>
          </a:p>
          <a:p>
            <a:pPr marL="0" indent="0" eaLnBrk="1" hangingPunct="1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rovnice.kosanet.cz/soustavy.html</a:t>
            </a:r>
          </a:p>
          <a:p>
            <a:pPr marL="0" indent="0" eaLnBrk="1" hangingPunct="1">
              <a:buNone/>
            </a:pPr>
            <a:r>
              <a:rPr lang="cs-CZ" sz="1800" dirty="0"/>
              <a:t>JANEČEK, František. </a:t>
            </a:r>
            <a:r>
              <a:rPr lang="cs-CZ" sz="1800" i="1" dirty="0"/>
              <a:t>Výrazy, rovnice, nerovnice a jejich soustavy: sbírka úloh k opakování a procvičování učiva matematiky střední školy</a:t>
            </a:r>
            <a:r>
              <a:rPr lang="cs-CZ" sz="1800" dirty="0"/>
              <a:t>. 3. </a:t>
            </a:r>
            <a:r>
              <a:rPr lang="cs-CZ" sz="1800" dirty="0" err="1"/>
              <a:t>přeprac</a:t>
            </a:r>
            <a:r>
              <a:rPr lang="cs-CZ" sz="1800" dirty="0"/>
              <a:t>. vyd. Praha: Prometheus, 1995, 194 s. Pomocné knihy pro žáky (Prometheus). ISBN 80-719-6096-9.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Autor</a:t>
            </a:r>
            <a:r>
              <a:rPr lang="cs-CZ" sz="1800" dirty="0" smtClean="0">
                <a:latin typeface="Arial" charset="0"/>
              </a:rPr>
              <a:t>: Mgr. Vladimíra Houšková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Název díla: Soustavy lineárních rovnic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září 2013                                                                                             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1492</TotalTime>
  <Words>1121</Words>
  <Application>Microsoft Office PowerPoint</Application>
  <PresentationFormat>Předvádění na obrazovce (4:3)</PresentationFormat>
  <Paragraphs>257</Paragraphs>
  <Slides>19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Rovnice</vt:lpstr>
      <vt:lpstr>Obchodní akademie, Střední odborná škola  a Jazyková škola s právem státní jazykové zkoušky,  Hradec Králové</vt:lpstr>
      <vt:lpstr>Soustava lineárních rovnic</vt:lpstr>
      <vt:lpstr>Soustava lineárních rovnic lineární rovnice o n-neznámých</vt:lpstr>
      <vt:lpstr>Soustava lineárních rovnic lineární rovnice o n-neznámých</vt:lpstr>
      <vt:lpstr>Soustava lineárních rovnic lineární rovnice o n-neznámých</vt:lpstr>
      <vt:lpstr>Soustava lineárních rovnic lineární rovnice o n-neznámých</vt:lpstr>
      <vt:lpstr>Soustava lineárních rovnic soustava rovnic </vt:lpstr>
      <vt:lpstr>Soustava lineárních rovnic soustava m rovnic o n neznámých</vt:lpstr>
      <vt:lpstr>Soustava lineárních rovnic soustava m rovnic o n neznámých</vt:lpstr>
      <vt:lpstr>Soustava lineárních rovnic soustava 2 rovnic o 2 neznámých</vt:lpstr>
      <vt:lpstr>Soustava lineárních rovnic soustava 2 rovnic o 2 neznámých  řešení, možnosti výsledků</vt:lpstr>
      <vt:lpstr>Soustava lineárních rovnic soustava 2 rovnic o 2 neznámých  dosazovací metoda</vt:lpstr>
      <vt:lpstr>Soustava lineárních rovnic soustava 2 rovnic o 2 neznámých  sčítací metoda</vt:lpstr>
      <vt:lpstr>Soustava lineárních rovnic soustava 2 rovnic o 2 neznámých  principy metod</vt:lpstr>
      <vt:lpstr>Soustava lineárních rovnic soustava 2 rovnic o 2 neznámých  řešené příklady</vt:lpstr>
      <vt:lpstr>Soustava lineárních rovnic soustava 2 rovnic o 2 neznámých  řešené příklady</vt:lpstr>
      <vt:lpstr>Soustava lineárních rovnic soustava 2 rovnic o 2 neznámých  řešené příklady</vt:lpstr>
      <vt:lpstr>Soustava lineárních rovnic soustava 2 rovnic o 2 neznámých  řešené příklady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161</cp:revision>
  <dcterms:created xsi:type="dcterms:W3CDTF">2012-11-30T22:17:21Z</dcterms:created>
  <dcterms:modified xsi:type="dcterms:W3CDTF">2014-05-21T04:12:36Z</dcterms:modified>
</cp:coreProperties>
</file>