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3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4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theme/theme5.xml" ContentType="application/vnd.openxmlformats-officedocument.theme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theme/theme6.xml" ContentType="application/vnd.openxmlformats-officedocument.theme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theme/theme7.xml" ContentType="application/vnd.openxmlformats-officedocument.theme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theme/theme8.xml" ContentType="application/vnd.openxmlformats-officedocument.theme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14" r:id="rId2"/>
    <p:sldMasterId id="2147483732" r:id="rId3"/>
    <p:sldMasterId id="2147483750" r:id="rId4"/>
    <p:sldMasterId id="2147483768" r:id="rId5"/>
    <p:sldMasterId id="2147483786" r:id="rId6"/>
    <p:sldMasterId id="2147483804" r:id="rId7"/>
    <p:sldMasterId id="2147483822" r:id="rId8"/>
    <p:sldMasterId id="2147483840" r:id="rId9"/>
  </p:sldMasterIdLst>
  <p:notesMasterIdLst>
    <p:notesMasterId r:id="rId27"/>
  </p:notesMasterIdLst>
  <p:sldIdLst>
    <p:sldId id="272" r:id="rId10"/>
    <p:sldId id="273" r:id="rId11"/>
    <p:sldId id="257" r:id="rId12"/>
    <p:sldId id="258" r:id="rId13"/>
    <p:sldId id="259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4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presProps" Target="pres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D97794-B4EA-4D56-9387-CD68A59F5CB6}" type="datetimeFigureOut">
              <a:rPr lang="cs-CZ" smtClean="0"/>
              <a:t>23.6.2014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D357AB-17FB-4BAA-801D-A09BD1AB5E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6242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961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999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0520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33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715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336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7899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349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909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535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6937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855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846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4006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70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2902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55280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25009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6391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9014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2211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2859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5892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6231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0792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4956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3460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56378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739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719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915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4199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958513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88770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4269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61259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81525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27572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02532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43580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57554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60071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03992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2835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38852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42192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9832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0419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04803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9476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64684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362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2489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82956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96008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4199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15592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09768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58884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23279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4227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37684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321056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70049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51112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13019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41667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84644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18252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420114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70499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52671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22682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546586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41923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85100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71728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72732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76897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01501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340744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900973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34287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97416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19705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972241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56416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014621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4475025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504198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772672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4139693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98353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41950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45866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42782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913898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8168165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19493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4081665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29826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2427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295015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951302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16372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600089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91084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9069321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89568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27490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042829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987815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751729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658273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111331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2885796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920847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681965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46957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097156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093978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958880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318094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092253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774922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426922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228213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472632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688974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434323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893765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7916449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12070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661288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6231715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0194919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CF9CE8-C460-4AA8-89CD-5CF5AF28936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427958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E8F1DF-3451-494A-ABF1-EB542ED161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387487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85E28-4209-4C8E-B327-1260C61E51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6675043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690B1-7748-483A-AD86-07B16AED431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728044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00CCD-5BDE-4141-A83A-A25BFE48216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1025322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87D21-C0AD-4F00-96B5-1276F71577D3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71589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9A76D6-E1AA-464A-81B5-76B588F596E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258271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60385B-510A-4848-A2F5-DDE39CAEC69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9180038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4479AF-82B2-41A1-AC1F-5FD49C75D1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418044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6DD67A-6B7A-4E28-85D2-6D699F24A86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7779083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91B6A2-81AC-4C27-BF01-A4006152827D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235740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E7F4C01-A06E-4D06-8972-D80EF6089AB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337761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95B1D7-3947-46AA-A44C-CB20BF02004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936391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9A906BE-4E67-42D5-8D60-32BA147038F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107686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50B01AC-7BD7-46C6-9D3B-9C32EE92078A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6218671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7A0FB62-A50F-4B23-B679-AB39D7CAE3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589941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EE1138A-8B94-4938-9F69-1BFF631F62F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9651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theme" Target="../theme/theme3.xml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44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theme" Target="../theme/theme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3.xml"/><Relationship Id="rId16" Type="http://schemas.openxmlformats.org/officeDocument/2006/relationships/slideLayout" Target="../slideLayouts/slideLayout67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6.xml"/><Relationship Id="rId13" Type="http://schemas.openxmlformats.org/officeDocument/2006/relationships/slideLayout" Target="../slideLayouts/slideLayout81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71.xml"/><Relationship Id="rId7" Type="http://schemas.openxmlformats.org/officeDocument/2006/relationships/slideLayout" Target="../slideLayouts/slideLayout75.xml"/><Relationship Id="rId12" Type="http://schemas.openxmlformats.org/officeDocument/2006/relationships/slideLayout" Target="../slideLayouts/slideLayout80.xml"/><Relationship Id="rId17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0.xml"/><Relationship Id="rId16" Type="http://schemas.openxmlformats.org/officeDocument/2006/relationships/slideLayout" Target="../slideLayouts/slideLayout84.xml"/><Relationship Id="rId1" Type="http://schemas.openxmlformats.org/officeDocument/2006/relationships/slideLayout" Target="../slideLayouts/slideLayout69.xml"/><Relationship Id="rId6" Type="http://schemas.openxmlformats.org/officeDocument/2006/relationships/slideLayout" Target="../slideLayouts/slideLayout74.xml"/><Relationship Id="rId11" Type="http://schemas.openxmlformats.org/officeDocument/2006/relationships/slideLayout" Target="../slideLayouts/slideLayout79.xml"/><Relationship Id="rId5" Type="http://schemas.openxmlformats.org/officeDocument/2006/relationships/slideLayout" Target="../slideLayouts/slideLayout73.xml"/><Relationship Id="rId1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78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72.xml"/><Relationship Id="rId9" Type="http://schemas.openxmlformats.org/officeDocument/2006/relationships/slideLayout" Target="../slideLayouts/slideLayout77.xml"/><Relationship Id="rId14" Type="http://schemas.openxmlformats.org/officeDocument/2006/relationships/slideLayout" Target="../slideLayouts/slideLayout8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3.xml"/><Relationship Id="rId13" Type="http://schemas.openxmlformats.org/officeDocument/2006/relationships/slideLayout" Target="../slideLayouts/slideLayout98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88.xml"/><Relationship Id="rId7" Type="http://schemas.openxmlformats.org/officeDocument/2006/relationships/slideLayout" Target="../slideLayouts/slideLayout92.xml"/><Relationship Id="rId12" Type="http://schemas.openxmlformats.org/officeDocument/2006/relationships/slideLayout" Target="../slideLayouts/slideLayout97.xml"/><Relationship Id="rId17" Type="http://schemas.openxmlformats.org/officeDocument/2006/relationships/slideLayout" Target="../slideLayouts/slideLayout102.xml"/><Relationship Id="rId2" Type="http://schemas.openxmlformats.org/officeDocument/2006/relationships/slideLayout" Target="../slideLayouts/slideLayout87.xml"/><Relationship Id="rId16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86.xml"/><Relationship Id="rId6" Type="http://schemas.openxmlformats.org/officeDocument/2006/relationships/slideLayout" Target="../slideLayouts/slideLayout91.xml"/><Relationship Id="rId11" Type="http://schemas.openxmlformats.org/officeDocument/2006/relationships/slideLayout" Target="../slideLayouts/slideLayout96.xml"/><Relationship Id="rId5" Type="http://schemas.openxmlformats.org/officeDocument/2006/relationships/slideLayout" Target="../slideLayouts/slideLayout90.xml"/><Relationship Id="rId15" Type="http://schemas.openxmlformats.org/officeDocument/2006/relationships/slideLayout" Target="../slideLayouts/slideLayout100.xml"/><Relationship Id="rId10" Type="http://schemas.openxmlformats.org/officeDocument/2006/relationships/slideLayout" Target="../slideLayouts/slideLayout95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89.xml"/><Relationship Id="rId9" Type="http://schemas.openxmlformats.org/officeDocument/2006/relationships/slideLayout" Target="../slideLayouts/slideLayout94.xml"/><Relationship Id="rId14" Type="http://schemas.openxmlformats.org/officeDocument/2006/relationships/slideLayout" Target="../slideLayouts/slideLayout9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0.xml"/><Relationship Id="rId13" Type="http://schemas.openxmlformats.org/officeDocument/2006/relationships/slideLayout" Target="../slideLayouts/slideLayout115.xml"/><Relationship Id="rId18" Type="http://schemas.openxmlformats.org/officeDocument/2006/relationships/theme" Target="../theme/theme7.xml"/><Relationship Id="rId3" Type="http://schemas.openxmlformats.org/officeDocument/2006/relationships/slideLayout" Target="../slideLayouts/slideLayout105.xml"/><Relationship Id="rId7" Type="http://schemas.openxmlformats.org/officeDocument/2006/relationships/slideLayout" Target="../slideLayouts/slideLayout109.xml"/><Relationship Id="rId12" Type="http://schemas.openxmlformats.org/officeDocument/2006/relationships/slideLayout" Target="../slideLayouts/slideLayout114.xml"/><Relationship Id="rId17" Type="http://schemas.openxmlformats.org/officeDocument/2006/relationships/slideLayout" Target="../slideLayouts/slideLayout119.xml"/><Relationship Id="rId2" Type="http://schemas.openxmlformats.org/officeDocument/2006/relationships/slideLayout" Target="../slideLayouts/slideLayout104.xml"/><Relationship Id="rId16" Type="http://schemas.openxmlformats.org/officeDocument/2006/relationships/slideLayout" Target="../slideLayouts/slideLayout118.xml"/><Relationship Id="rId1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8.xml"/><Relationship Id="rId11" Type="http://schemas.openxmlformats.org/officeDocument/2006/relationships/slideLayout" Target="../slideLayouts/slideLayout113.xml"/><Relationship Id="rId5" Type="http://schemas.openxmlformats.org/officeDocument/2006/relationships/slideLayout" Target="../slideLayouts/slideLayout107.xml"/><Relationship Id="rId15" Type="http://schemas.openxmlformats.org/officeDocument/2006/relationships/slideLayout" Target="../slideLayouts/slideLayout117.xml"/><Relationship Id="rId10" Type="http://schemas.openxmlformats.org/officeDocument/2006/relationships/slideLayout" Target="../slideLayouts/slideLayout112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11.xml"/><Relationship Id="rId14" Type="http://schemas.openxmlformats.org/officeDocument/2006/relationships/slideLayout" Target="../slideLayouts/slideLayout11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7.xml"/><Relationship Id="rId13" Type="http://schemas.openxmlformats.org/officeDocument/2006/relationships/slideLayout" Target="../slideLayouts/slideLayout132.xml"/><Relationship Id="rId18" Type="http://schemas.openxmlformats.org/officeDocument/2006/relationships/theme" Target="../theme/theme8.xml"/><Relationship Id="rId3" Type="http://schemas.openxmlformats.org/officeDocument/2006/relationships/slideLayout" Target="../slideLayouts/slideLayout122.xml"/><Relationship Id="rId7" Type="http://schemas.openxmlformats.org/officeDocument/2006/relationships/slideLayout" Target="../slideLayouts/slideLayout126.xml"/><Relationship Id="rId12" Type="http://schemas.openxmlformats.org/officeDocument/2006/relationships/slideLayout" Target="../slideLayouts/slideLayout131.xml"/><Relationship Id="rId17" Type="http://schemas.openxmlformats.org/officeDocument/2006/relationships/slideLayout" Target="../slideLayouts/slideLayout136.xml"/><Relationship Id="rId2" Type="http://schemas.openxmlformats.org/officeDocument/2006/relationships/slideLayout" Target="../slideLayouts/slideLayout121.xml"/><Relationship Id="rId16" Type="http://schemas.openxmlformats.org/officeDocument/2006/relationships/slideLayout" Target="../slideLayouts/slideLayout135.xml"/><Relationship Id="rId1" Type="http://schemas.openxmlformats.org/officeDocument/2006/relationships/slideLayout" Target="../slideLayouts/slideLayout120.xml"/><Relationship Id="rId6" Type="http://schemas.openxmlformats.org/officeDocument/2006/relationships/slideLayout" Target="../slideLayouts/slideLayout125.xml"/><Relationship Id="rId11" Type="http://schemas.openxmlformats.org/officeDocument/2006/relationships/slideLayout" Target="../slideLayouts/slideLayout130.xml"/><Relationship Id="rId5" Type="http://schemas.openxmlformats.org/officeDocument/2006/relationships/slideLayout" Target="../slideLayouts/slideLayout124.xml"/><Relationship Id="rId15" Type="http://schemas.openxmlformats.org/officeDocument/2006/relationships/slideLayout" Target="../slideLayouts/slideLayout134.xml"/><Relationship Id="rId10" Type="http://schemas.openxmlformats.org/officeDocument/2006/relationships/slideLayout" Target="../slideLayouts/slideLayout129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23.xml"/><Relationship Id="rId9" Type="http://schemas.openxmlformats.org/officeDocument/2006/relationships/slideLayout" Target="../slideLayouts/slideLayout128.xml"/><Relationship Id="rId14" Type="http://schemas.openxmlformats.org/officeDocument/2006/relationships/slideLayout" Target="../slideLayouts/slideLayout133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4.xml"/><Relationship Id="rId13" Type="http://schemas.openxmlformats.org/officeDocument/2006/relationships/slideLayout" Target="../slideLayouts/slideLayout149.xml"/><Relationship Id="rId18" Type="http://schemas.openxmlformats.org/officeDocument/2006/relationships/theme" Target="../theme/theme9.xml"/><Relationship Id="rId3" Type="http://schemas.openxmlformats.org/officeDocument/2006/relationships/slideLayout" Target="../slideLayouts/slideLayout139.xml"/><Relationship Id="rId7" Type="http://schemas.openxmlformats.org/officeDocument/2006/relationships/slideLayout" Target="../slideLayouts/slideLayout143.xml"/><Relationship Id="rId12" Type="http://schemas.openxmlformats.org/officeDocument/2006/relationships/slideLayout" Target="../slideLayouts/slideLayout148.xml"/><Relationship Id="rId17" Type="http://schemas.openxmlformats.org/officeDocument/2006/relationships/slideLayout" Target="../slideLayouts/slideLayout153.xml"/><Relationship Id="rId2" Type="http://schemas.openxmlformats.org/officeDocument/2006/relationships/slideLayout" Target="../slideLayouts/slideLayout138.xml"/><Relationship Id="rId16" Type="http://schemas.openxmlformats.org/officeDocument/2006/relationships/slideLayout" Target="../slideLayouts/slideLayout152.xml"/><Relationship Id="rId1" Type="http://schemas.openxmlformats.org/officeDocument/2006/relationships/slideLayout" Target="../slideLayouts/slideLayout137.xml"/><Relationship Id="rId6" Type="http://schemas.openxmlformats.org/officeDocument/2006/relationships/slideLayout" Target="../slideLayouts/slideLayout142.xml"/><Relationship Id="rId11" Type="http://schemas.openxmlformats.org/officeDocument/2006/relationships/slideLayout" Target="../slideLayouts/slideLayout147.xml"/><Relationship Id="rId5" Type="http://schemas.openxmlformats.org/officeDocument/2006/relationships/slideLayout" Target="../slideLayouts/slideLayout141.xml"/><Relationship Id="rId15" Type="http://schemas.openxmlformats.org/officeDocument/2006/relationships/slideLayout" Target="../slideLayouts/slideLayout151.xml"/><Relationship Id="rId10" Type="http://schemas.openxmlformats.org/officeDocument/2006/relationships/slideLayout" Target="../slideLayouts/slideLayout146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40.xml"/><Relationship Id="rId9" Type="http://schemas.openxmlformats.org/officeDocument/2006/relationships/slideLayout" Target="../slideLayouts/slideLayout145.xml"/><Relationship Id="rId14" Type="http://schemas.openxmlformats.org/officeDocument/2006/relationships/slideLayout" Target="../slideLayouts/slideLayout1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144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859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761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503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96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948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55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83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  <p:sldLayoutId id="2147483834" r:id="rId12"/>
    <p:sldLayoutId id="2147483835" r:id="rId13"/>
    <p:sldLayoutId id="2147483836" r:id="rId14"/>
    <p:sldLayoutId id="2147483837" r:id="rId15"/>
    <p:sldLayoutId id="2147483838" r:id="rId16"/>
    <p:sldLayoutId id="2147483839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F1DBA5C4-995F-4DFB-9222-5AAC63955D0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4274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  <p:sldLayoutId id="2147483854" r:id="rId14"/>
    <p:sldLayoutId id="2147483855" r:id="rId15"/>
    <p:sldLayoutId id="2147483856" r:id="rId16"/>
    <p:sldLayoutId id="2147483857" r:id="rId17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2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5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81530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32. INOVACE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1516.1K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Koření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kořením–  význam, složení a druhy,  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Koření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části rostlin, složení, druhy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28.5.2013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</a:t>
            </a:r>
            <a:r>
              <a:rPr lang="cs-CZ" b="1" dirty="0" smtClean="0">
                <a:solidFill>
                  <a:prstClr val="black"/>
                </a:solidFill>
              </a:rPr>
              <a:t>- koření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555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3650">
        <p:fade/>
      </p:transition>
    </mc:Choice>
    <mc:Fallback xmlns="">
      <p:transition spd="med" advTm="1365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Koření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Význam, složení, druhy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3025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Význam koření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Koření: </a:t>
            </a:r>
          </a:p>
          <a:p>
            <a:r>
              <a:rPr lang="cs-CZ" dirty="0" smtClean="0"/>
              <a:t> jsou části rostlin -semena, květy, listy,           kůry, kořínky, které jsou sušené, čerstvé,   fermentované</a:t>
            </a:r>
          </a:p>
          <a:p>
            <a:r>
              <a:rPr lang="cs-CZ" dirty="0" smtClean="0"/>
              <a:t> Má výraznou chuť a vůni</a:t>
            </a:r>
          </a:p>
          <a:p>
            <a:r>
              <a:rPr lang="cs-CZ" dirty="0" smtClean="0"/>
              <a:t>Obsahuje aromatické látky</a:t>
            </a:r>
          </a:p>
          <a:p>
            <a:r>
              <a:rPr lang="cs-CZ" dirty="0" smtClean="0"/>
              <a:t>Podporuje trávení</a:t>
            </a:r>
          </a:p>
          <a:p>
            <a:r>
              <a:rPr lang="cs-CZ" dirty="0" smtClean="0"/>
              <a:t>Uplatňuje se v přírodním léčitelství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255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Složení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Koření obsahuje:</a:t>
            </a:r>
          </a:p>
          <a:p>
            <a:r>
              <a:rPr lang="cs-CZ" dirty="0" smtClean="0"/>
              <a:t>Vitamíny – čerstvý vitamín C</a:t>
            </a:r>
          </a:p>
          <a:p>
            <a:r>
              <a:rPr lang="cs-CZ" dirty="0" smtClean="0"/>
              <a:t>Minerální látky</a:t>
            </a:r>
          </a:p>
          <a:p>
            <a:r>
              <a:rPr lang="cs-CZ" dirty="0" smtClean="0"/>
              <a:t>Éterické oleje a silice – dodávají chuť a vůni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9385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Druhy koření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Plody a semena – pepř, nové koření, vanilka, muškátový oříšek, badyán, anýz, fenykl, kmín, paprika</a:t>
            </a:r>
          </a:p>
          <a:p>
            <a:r>
              <a:rPr lang="cs-CZ" dirty="0" smtClean="0"/>
              <a:t>Květy – šafrán, hřebíček, muškátový květ</a:t>
            </a:r>
          </a:p>
          <a:p>
            <a:r>
              <a:rPr lang="cs-CZ" dirty="0" smtClean="0"/>
              <a:t>Kůra – skořice</a:t>
            </a:r>
          </a:p>
          <a:p>
            <a:r>
              <a:rPr lang="cs-CZ" dirty="0" smtClean="0"/>
              <a:t>Listy – bobkový list, majoránka, tymián</a:t>
            </a:r>
          </a:p>
          <a:p>
            <a:r>
              <a:rPr lang="cs-CZ" dirty="0" smtClean="0"/>
              <a:t>Kořeny – kurkuma, zázvor, puškvorec</a:t>
            </a:r>
          </a:p>
        </p:txBody>
      </p:sp>
    </p:spTree>
    <p:extLst>
      <p:ext uri="{BB962C8B-B14F-4D97-AF65-F5344CB8AC3E}">
        <p14:creationId xmlns:p14="http://schemas.microsoft.com/office/powerpoint/2010/main" val="3663511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Anýz</a:t>
            </a:r>
            <a:r>
              <a:rPr lang="cs-CZ" sz="4800"/>
              <a:t> </a:t>
            </a:r>
          </a:p>
        </p:txBody>
      </p:sp>
      <p:sp>
        <p:nvSpPr>
          <p:cNvPr id="6156" name="Rectangle 12"/>
          <p:cNvSpPr>
            <a:spLocks noChangeArrowheads="1"/>
          </p:cNvSpPr>
          <p:nvPr/>
        </p:nvSpPr>
        <p:spPr bwMode="auto">
          <a:xfrm>
            <a:off x="1547813" y="2357438"/>
            <a:ext cx="63373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Sladce kořeněná chuť podobná lékořici.</a:t>
            </a:r>
            <a:r>
              <a:rPr lang="cs-CZ" sz="2400" dirty="0">
                <a:solidFill>
                  <a:srgbClr val="CC0000"/>
                </a:solidFill>
              </a:rPr>
              <a:t> 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267744" y="3029854"/>
            <a:ext cx="4038600" cy="262539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547813" y="6093296"/>
            <a:ext cx="73446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http://cs.wikipedia.org/wiki/An%C3%BDz#mediaviewer/Soubor:Aniseed_p1160018.jpg</a:t>
            </a:r>
          </a:p>
        </p:txBody>
      </p:sp>
    </p:spTree>
    <p:extLst>
      <p:ext uri="{BB962C8B-B14F-4D97-AF65-F5344CB8AC3E}">
        <p14:creationId xmlns:p14="http://schemas.microsoft.com/office/powerpoint/2010/main" val="153419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chemeClr val="bg1"/>
                </a:solidFill>
              </a:rPr>
              <a:t>Paprika</a:t>
            </a:r>
            <a:r>
              <a:rPr lang="cs-CZ"/>
              <a:t> </a:t>
            </a:r>
          </a:p>
        </p:txBody>
      </p:sp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1403350" y="2182813"/>
            <a:ext cx="77406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Prášek </a:t>
            </a:r>
            <a:r>
              <a:rPr lang="cs-CZ" sz="2400" dirty="0">
                <a:solidFill>
                  <a:srgbClr val="CC0000"/>
                </a:solidFill>
              </a:rPr>
              <a:t> </a:t>
            </a:r>
            <a:r>
              <a:rPr lang="cs-CZ" sz="2400" b="1" dirty="0">
                <a:solidFill>
                  <a:srgbClr val="CC0000"/>
                </a:solidFill>
              </a:rPr>
              <a:t>z dobře vyzrálých červených paprik –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pozor na přepálení</a:t>
            </a:r>
            <a:r>
              <a:rPr lang="cs-CZ" sz="2400" b="1" dirty="0">
                <a:solidFill>
                  <a:srgbClr val="000000"/>
                </a:solidFill>
              </a:rPr>
              <a:t> </a:t>
            </a:r>
            <a:r>
              <a:rPr lang="cs-CZ" sz="2400" b="1" dirty="0">
                <a:solidFill>
                  <a:srgbClr val="CC0000"/>
                </a:solidFill>
              </a:rPr>
              <a:t>.</a:t>
            </a:r>
            <a:endParaRPr lang="cs-CZ" sz="2400" b="1" dirty="0">
              <a:solidFill>
                <a:srgbClr val="0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3005138"/>
            <a:ext cx="5616624" cy="308815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59632" y="6093296"/>
            <a:ext cx="74271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http://cs.wikipedia.org/wiki/Paprika#mediaviewer/Soubor:Red_capsicum_and_cross_section.jpg</a:t>
            </a:r>
          </a:p>
        </p:txBody>
      </p:sp>
    </p:spTree>
    <p:extLst>
      <p:ext uri="{BB962C8B-B14F-4D97-AF65-F5344CB8AC3E}">
        <p14:creationId xmlns:p14="http://schemas.microsoft.com/office/powerpoint/2010/main" val="904724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chemeClr val="bg1"/>
                </a:solidFill>
              </a:rPr>
              <a:t>Fenykl </a:t>
            </a:r>
          </a:p>
        </p:txBody>
      </p:sp>
      <p:sp>
        <p:nvSpPr>
          <p:cNvPr id="17416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1619250" y="1600200"/>
            <a:ext cx="7067550" cy="21859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	</a:t>
            </a:r>
            <a:r>
              <a:rPr lang="cs-CZ" sz="2400" b="1" dirty="0">
                <a:solidFill>
                  <a:srgbClr val="CC0000"/>
                </a:solidFill>
              </a:rPr>
              <a:t>Rostlina s příjemnou vůní pochází  z jižní Evropy, semena byla po celá staletí užívána na povzbuzení chuti k jídlu a jako lék proti nadýmání při plynatosti a trávicích problémech.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645024"/>
            <a:ext cx="4536504" cy="244827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82655" y="6079933"/>
            <a:ext cx="721114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http://upload.wikimedia.org/wikipedia/commons/thumb/6/65/Fennel_seed.jpg/800px-Fennel_seed.jpg</a:t>
            </a:r>
          </a:p>
        </p:txBody>
      </p:sp>
    </p:spTree>
    <p:extLst>
      <p:ext uri="{BB962C8B-B14F-4D97-AF65-F5344CB8AC3E}">
        <p14:creationId xmlns:p14="http://schemas.microsoft.com/office/powerpoint/2010/main" val="281482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Kmín</a:t>
            </a:r>
            <a:r>
              <a:rPr lang="cs-CZ"/>
              <a:t> </a:t>
            </a:r>
          </a:p>
        </p:txBody>
      </p:sp>
      <p:sp>
        <p:nvSpPr>
          <p:cNvPr id="20498" name="Rectangle 18"/>
          <p:cNvSpPr>
            <a:spLocks noGrp="1" noChangeArrowheads="1"/>
          </p:cNvSpPr>
          <p:nvPr>
            <p:ph type="body" sz="half" idx="1"/>
          </p:nvPr>
        </p:nvSpPr>
        <p:spPr>
          <a:xfrm>
            <a:off x="1476375" y="1600200"/>
            <a:ext cx="7210425" cy="28368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dirty="0"/>
              <a:t>	</a:t>
            </a:r>
            <a:r>
              <a:rPr lang="cs-CZ" sz="2400" b="1" dirty="0">
                <a:solidFill>
                  <a:srgbClr val="CC0000"/>
                </a:solidFill>
              </a:rPr>
              <a:t>Kmín je jedním z nejstarších známých koření - byl nalezen už v lidských sídlech z doby kamenné, důkazy o jeho hojném používání jsou známy z antického období i středověku. V těchto dobách byl pro svou aromatickou vůni považován za rostlinu, která chrání před zlými kouzly a byl používán k vyhánění duchů.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005064"/>
            <a:ext cx="4032448" cy="18002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619672" y="6021288"/>
            <a:ext cx="7067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http://upload.wikimedia.org/wikipedia/commons/thumb/7/7a/K%C3%BCmmelsamen_f%C3%BCr_WP.jpg/800px-K%C3%BCmmelsamen_f%C3%BCr_WP.jpg</a:t>
            </a:r>
          </a:p>
        </p:txBody>
      </p:sp>
    </p:spTree>
    <p:extLst>
      <p:ext uri="{BB962C8B-B14F-4D97-AF65-F5344CB8AC3E}">
        <p14:creationId xmlns:p14="http://schemas.microsoft.com/office/powerpoint/2010/main" val="149066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Pepř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1913" y="1600200"/>
            <a:ext cx="7354887" cy="452596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dirty="0"/>
              <a:t>   </a:t>
            </a:r>
            <a:r>
              <a:rPr lang="cs-CZ" sz="2400" b="1" dirty="0">
                <a:solidFill>
                  <a:srgbClr val="CC0000"/>
                </a:solidFill>
              </a:rPr>
              <a:t>Suché plody tropické liány – pepřovníku, obsahuje enzym, který ulehčuje trávení tučných jídel. </a:t>
            </a:r>
          </a:p>
          <a:p>
            <a:pPr>
              <a:lnSpc>
                <a:spcPct val="90000"/>
              </a:lnSpc>
            </a:pPr>
            <a:r>
              <a:rPr lang="cs-CZ" sz="2400" b="1" dirty="0">
                <a:solidFill>
                  <a:srgbClr val="CC0000"/>
                </a:solidFill>
              </a:rPr>
              <a:t>Zelený pepř – sušené, nebo nakládané nezralé plody</a:t>
            </a:r>
          </a:p>
          <a:p>
            <a:pPr>
              <a:lnSpc>
                <a:spcPct val="90000"/>
              </a:lnSpc>
            </a:pPr>
            <a:r>
              <a:rPr lang="cs-CZ" sz="2400" b="1" dirty="0">
                <a:solidFill>
                  <a:srgbClr val="CC0000"/>
                </a:solidFill>
              </a:rPr>
              <a:t>Černý pepř – sušené, fermentované nezralé plody</a:t>
            </a:r>
          </a:p>
          <a:p>
            <a:pPr>
              <a:lnSpc>
                <a:spcPct val="90000"/>
              </a:lnSpc>
            </a:pPr>
            <a:r>
              <a:rPr lang="cs-CZ" sz="2400" b="1" dirty="0">
                <a:solidFill>
                  <a:srgbClr val="CC0000"/>
                </a:solidFill>
              </a:rPr>
              <a:t>Bílý pepř – zralé bobule máčené ve vodě, loupané a sušené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b="1" dirty="0">
              <a:solidFill>
                <a:srgbClr val="CC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653136"/>
            <a:ext cx="2794000" cy="19431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19673" y="6308724"/>
            <a:ext cx="331236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http://upload.wikimedia.org/wikipedia/commons/thumb/6/65/Pfeffer-Gew%C3%BCrz.jpg/1024px-Pfeffer-Gew%C3%BCrz.jpg</a:t>
            </a:r>
          </a:p>
        </p:txBody>
      </p:sp>
    </p:spTree>
    <p:extLst>
      <p:ext uri="{BB962C8B-B14F-4D97-AF65-F5344CB8AC3E}">
        <p14:creationId xmlns:p14="http://schemas.microsoft.com/office/powerpoint/2010/main" val="297745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Nové koření</a:t>
            </a:r>
            <a:r>
              <a:rPr lang="cs-CZ"/>
              <a:t> </a:t>
            </a:r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1547813" y="1826329"/>
            <a:ext cx="72009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>
                <a:solidFill>
                  <a:srgbClr val="CC0000"/>
                </a:solidFill>
              </a:rPr>
              <a:t>Bobule pimentovníku, sklízejí se v nedozrálém stavu, sušením získají tmavý odstín, palčivá chuť.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113088"/>
            <a:ext cx="5688631" cy="33402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547813" y="6453336"/>
            <a:ext cx="73446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http://upload.wikimedia.org/wikipedia/commons/a/a5/Pimenta_dioica_-_K%C3%B6hler%E2%80%93s_Medizinal-Pflanzen-239.jpg</a:t>
            </a:r>
          </a:p>
        </p:txBody>
      </p:sp>
    </p:spTree>
    <p:extLst>
      <p:ext uri="{BB962C8B-B14F-4D97-AF65-F5344CB8AC3E}">
        <p14:creationId xmlns:p14="http://schemas.microsoft.com/office/powerpoint/2010/main" val="193318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Vanilka</a:t>
            </a:r>
            <a:r>
              <a:rPr lang="cs-CZ"/>
              <a:t> 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03350" y="1600200"/>
            <a:ext cx="360045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/>
              <a:t>   </a:t>
            </a:r>
            <a:r>
              <a:rPr lang="cs-CZ" sz="2400" b="1" dirty="0">
                <a:solidFill>
                  <a:srgbClr val="CC0000"/>
                </a:solidFill>
              </a:rPr>
              <a:t>Polozralé tobolky vanilkovníku – popínavé orchideje, fermentací </a:t>
            </a:r>
          </a:p>
          <a:p>
            <a:pPr>
              <a:buFontTx/>
              <a:buNone/>
            </a:pPr>
            <a:r>
              <a:rPr lang="cs-CZ" sz="2400" b="1" dirty="0">
                <a:solidFill>
                  <a:srgbClr val="CC0000"/>
                </a:solidFill>
              </a:rPr>
              <a:t>   a sušením získává černohnědou barvu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600199"/>
            <a:ext cx="4176464" cy="45259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91680" y="6453336"/>
            <a:ext cx="4063933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http://upload.wikimedia.org/wikipedia/commons/4/40/Vanilla_planifolia_1.jpg</a:t>
            </a:r>
          </a:p>
        </p:txBody>
      </p:sp>
    </p:spTree>
    <p:extLst>
      <p:ext uri="{BB962C8B-B14F-4D97-AF65-F5344CB8AC3E}">
        <p14:creationId xmlns:p14="http://schemas.microsoft.com/office/powerpoint/2010/main" val="105396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Hřebíček</a:t>
            </a:r>
            <a:r>
              <a:rPr lang="cs-CZ"/>
              <a:t> 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31913" y="1600200"/>
            <a:ext cx="7561262" cy="26209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/>
              <a:t>   </a:t>
            </a:r>
            <a:r>
              <a:rPr lang="cs-CZ" sz="2400" b="1" dirty="0">
                <a:solidFill>
                  <a:srgbClr val="CC0000"/>
                </a:solidFill>
              </a:rPr>
              <a:t>Nerozvinutá poupata hřebíčkovce kořenného – sušená, obsahuje mnoho éterických olejů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912" y="2924944"/>
            <a:ext cx="7272535" cy="34563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547664" y="6525344"/>
            <a:ext cx="3698448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http://upload.wikimedia.org/wikipedia/commons/4/4b/ClovesDried.jpg</a:t>
            </a:r>
          </a:p>
        </p:txBody>
      </p:sp>
    </p:spTree>
    <p:extLst>
      <p:ext uri="{BB962C8B-B14F-4D97-AF65-F5344CB8AC3E}">
        <p14:creationId xmlns:p14="http://schemas.microsoft.com/office/powerpoint/2010/main" val="224222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Skořice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888" y="1600200"/>
            <a:ext cx="7885112" cy="34845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dirty="0"/>
              <a:t>   </a:t>
            </a:r>
            <a:r>
              <a:rPr lang="cs-CZ" sz="2400" b="1" dirty="0">
                <a:solidFill>
                  <a:srgbClr val="CC0000"/>
                </a:solidFill>
              </a:rPr>
              <a:t>Aromatická kůra skořicovníků, stálezelených tropických stromů. Je i léčivá. Má kořenně nasládlou chuť a příjemnou vůni. Působí na chuť k jídlu, celkově osvěžuje a podporuje trávení. 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863975"/>
            <a:ext cx="5544616" cy="222932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403648" y="6525344"/>
            <a:ext cx="417293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http://upload.wikimedia.org/wikipedia/commons/d/de/Cinnamomum_verum.jpg</a:t>
            </a:r>
          </a:p>
        </p:txBody>
      </p:sp>
    </p:spTree>
    <p:extLst>
      <p:ext uri="{BB962C8B-B14F-4D97-AF65-F5344CB8AC3E}">
        <p14:creationId xmlns:p14="http://schemas.microsoft.com/office/powerpoint/2010/main" val="275534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Zázvor</a:t>
            </a:r>
            <a:r>
              <a:rPr lang="cs-CZ"/>
              <a:t> </a:t>
            </a:r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auto">
          <a:xfrm>
            <a:off x="1547813" y="2397125"/>
            <a:ext cx="69850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>
                <a:solidFill>
                  <a:srgbClr val="CC0000"/>
                </a:solidFill>
              </a:rPr>
              <a:t>Štiplavá, pikantní chuť, příjemná vůně.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068960"/>
            <a:ext cx="6120680" cy="28803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547813" y="6453336"/>
            <a:ext cx="3576620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/>
              <a:t>http://upload.wikimedia.org/wikipedia/commons/f/f7/Gingembre.jpg</a:t>
            </a:r>
          </a:p>
        </p:txBody>
      </p:sp>
    </p:spTree>
    <p:extLst>
      <p:ext uri="{BB962C8B-B14F-4D97-AF65-F5344CB8AC3E}">
        <p14:creationId xmlns:p14="http://schemas.microsoft.com/office/powerpoint/2010/main" val="260018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cs-CZ" sz="4800" b="1">
                <a:solidFill>
                  <a:schemeClr val="bg1"/>
                </a:solidFill>
              </a:rPr>
              <a:t>Majoránka a Bazalka</a:t>
            </a:r>
            <a:r>
              <a:rPr lang="cs-CZ"/>
              <a:t> </a:t>
            </a:r>
          </a:p>
        </p:txBody>
      </p:sp>
      <p:sp>
        <p:nvSpPr>
          <p:cNvPr id="93192" name="Rectangle 8"/>
          <p:cNvSpPr>
            <a:spLocks noGrp="1" noChangeArrowheads="1"/>
          </p:cNvSpPr>
          <p:nvPr>
            <p:ph sz="quarter" idx="3"/>
          </p:nvPr>
        </p:nvSpPr>
        <p:spPr>
          <a:xfrm>
            <a:off x="1403350" y="4149725"/>
            <a:ext cx="3455988" cy="1976438"/>
          </a:xfrm>
        </p:spPr>
        <p:txBody>
          <a:bodyPr/>
          <a:lstStyle/>
          <a:p>
            <a:pPr>
              <a:buFontTx/>
              <a:buNone/>
            </a:pPr>
            <a:r>
              <a:rPr lang="cs-CZ" sz="2400" dirty="0"/>
              <a:t>	</a:t>
            </a:r>
            <a:r>
              <a:rPr lang="cs-CZ" sz="2400" b="1" dirty="0">
                <a:solidFill>
                  <a:srgbClr val="CC0000"/>
                </a:solidFill>
              </a:rPr>
              <a:t>Majoránka zahradní, působí proti zažívacím a </a:t>
            </a:r>
            <a:r>
              <a:rPr lang="cs-CZ" sz="2400" b="1" dirty="0" smtClean="0">
                <a:solidFill>
                  <a:srgbClr val="CC0000"/>
                </a:solidFill>
              </a:rPr>
              <a:t>střevním </a:t>
            </a:r>
            <a:r>
              <a:rPr lang="cs-CZ" sz="2400" b="1" dirty="0">
                <a:solidFill>
                  <a:srgbClr val="CC0000"/>
                </a:solidFill>
              </a:rPr>
              <a:t>potížím, uklidňuje nervy</a:t>
            </a:r>
          </a:p>
        </p:txBody>
      </p:sp>
      <p:sp>
        <p:nvSpPr>
          <p:cNvPr id="93193" name="Rectangle 9"/>
          <p:cNvSpPr>
            <a:spLocks noGrp="1" noChangeArrowheads="1"/>
          </p:cNvSpPr>
          <p:nvPr>
            <p:ph sz="quarter" idx="4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sz="2400"/>
              <a:t>	</a:t>
            </a:r>
            <a:r>
              <a:rPr lang="cs-CZ" sz="2400" b="1">
                <a:solidFill>
                  <a:srgbClr val="CC0000"/>
                </a:solidFill>
              </a:rPr>
              <a:t>Jemná a výrazná chuť, neodmyslitelná součást italské kuchyně. Hodí se výborně ke všem pokrmům z rajčat.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3" y="1417638"/>
            <a:ext cx="3599705" cy="257799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03350" y="6309320"/>
            <a:ext cx="3455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http://upload.wikimedia.org/wikipedia/commons/thumb/d/d6/Origanum_majorana.jpg/800px-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210" y="1417638"/>
            <a:ext cx="2321166" cy="252095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64089" y="6309320"/>
            <a:ext cx="36004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http://upload.wikimedia.org/wikipedia/commons/thumb/6/68/Ocimum_tenuiflorum_Blanco2.257.jpg/220px-Ocimum_tenuiflorum_Blanco2.257.jpg</a:t>
            </a:r>
          </a:p>
        </p:txBody>
      </p:sp>
    </p:spTree>
    <p:extLst>
      <p:ext uri="{BB962C8B-B14F-4D97-AF65-F5344CB8AC3E}">
        <p14:creationId xmlns:p14="http://schemas.microsoft.com/office/powerpoint/2010/main" val="1957772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 smtClean="0"/>
              <a:t>Šebelová,Marie</a:t>
            </a:r>
            <a:r>
              <a:rPr lang="cs-CZ" sz="2000" dirty="0" smtClean="0"/>
              <a:t>,: Potraviny a výživa,Parta,2000,ISBN 80-7320-010-4</a:t>
            </a:r>
            <a:r>
              <a:rPr lang="cs-CZ" sz="2000" smtClean="0"/>
              <a:t/>
            </a:r>
            <a:br>
              <a:rPr lang="cs-CZ" sz="2000" smtClean="0"/>
            </a:br>
            <a:endParaRPr lang="cs-CZ" sz="2000" smtClean="0"/>
          </a:p>
          <a:p>
            <a:r>
              <a:rPr lang="cs-CZ" sz="2000" smtClean="0"/>
              <a:t>Obrázky</a:t>
            </a:r>
            <a:r>
              <a:rPr lang="cs-CZ" sz="2000" dirty="0" smtClean="0"/>
              <a:t>:</a:t>
            </a:r>
            <a:br>
              <a:rPr lang="cs-CZ" sz="2000" dirty="0" smtClean="0"/>
            </a:br>
            <a:r>
              <a:rPr lang="cs-CZ" sz="2000" dirty="0"/>
              <a:t>http://</a:t>
            </a:r>
            <a:r>
              <a:rPr lang="cs-CZ" sz="2000" dirty="0" smtClean="0"/>
              <a:t>cs.wikipedia.org</a:t>
            </a:r>
            <a:endParaRPr lang="cs-CZ" sz="2000" u="sng" dirty="0" smtClean="0"/>
          </a:p>
          <a:p>
            <a:r>
              <a:rPr lang="cs-CZ" sz="2000" dirty="0" smtClean="0"/>
              <a:t>http://www.google.cz/images/nav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58689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013">
        <p:split orient="vert"/>
      </p:transition>
    </mc:Choice>
    <mc:Fallback xmlns="">
      <p:transition spd="slow" advTm="1013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3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4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5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6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7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8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9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10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416</Words>
  <Application>Microsoft Office PowerPoint</Application>
  <PresentationFormat>Předvádění na obrazovce (4:3)</PresentationFormat>
  <Paragraphs>96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9</vt:i4>
      </vt:variant>
      <vt:variant>
        <vt:lpstr>Nadpisy snímků</vt:lpstr>
      </vt:variant>
      <vt:variant>
        <vt:i4>17</vt:i4>
      </vt:variant>
    </vt:vector>
  </HeadingPairs>
  <TitlesOfParts>
    <vt:vector size="30" baseType="lpstr">
      <vt:lpstr>Arial</vt:lpstr>
      <vt:lpstr>Arial CE</vt:lpstr>
      <vt:lpstr>Calibri</vt:lpstr>
      <vt:lpstr>Times New Roman</vt:lpstr>
      <vt:lpstr>2_Výchozí návrh</vt:lpstr>
      <vt:lpstr>3_Výchozí návrh</vt:lpstr>
      <vt:lpstr>4_Výchozí návrh</vt:lpstr>
      <vt:lpstr>5_Výchozí návrh</vt:lpstr>
      <vt:lpstr>6_Výchozí návrh</vt:lpstr>
      <vt:lpstr>7_Výchozí návrh</vt:lpstr>
      <vt:lpstr>8_Výchozí návrh</vt:lpstr>
      <vt:lpstr>9_Výchozí návrh</vt:lpstr>
      <vt:lpstr>10_Výchozí návrh</vt:lpstr>
      <vt:lpstr>Prezentace aplikace PowerPoint</vt:lpstr>
      <vt:lpstr>Koření </vt:lpstr>
      <vt:lpstr>Význam koření</vt:lpstr>
      <vt:lpstr>Složení </vt:lpstr>
      <vt:lpstr>Druhy koření</vt:lpstr>
      <vt:lpstr>Anýz </vt:lpstr>
      <vt:lpstr>Paprika </vt:lpstr>
      <vt:lpstr>Fenykl </vt:lpstr>
      <vt:lpstr>Kmín </vt:lpstr>
      <vt:lpstr>Pepř </vt:lpstr>
      <vt:lpstr>Nové koření </vt:lpstr>
      <vt:lpstr>Vanilka </vt:lpstr>
      <vt:lpstr>Hřebíček </vt:lpstr>
      <vt:lpstr>Skořice </vt:lpstr>
      <vt:lpstr>Zázvor </vt:lpstr>
      <vt:lpstr>Majoránka a Bazalka 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Koření</dc:title>
  <dc:creator>Věra Tupá</dc:creator>
  <cp:lastModifiedBy>Zdeněk Laski</cp:lastModifiedBy>
  <cp:revision>16</cp:revision>
  <dcterms:created xsi:type="dcterms:W3CDTF">2013-05-28T16:33:15Z</dcterms:created>
  <dcterms:modified xsi:type="dcterms:W3CDTF">2014-06-23T08:22:34Z</dcterms:modified>
</cp:coreProperties>
</file>