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6" r:id="rId6"/>
    <p:sldId id="267" r:id="rId7"/>
    <p:sldId id="268" r:id="rId8"/>
    <p:sldId id="261" r:id="rId9"/>
    <p:sldId id="262" r:id="rId10"/>
    <p:sldId id="263" r:id="rId11"/>
    <p:sldId id="264" r:id="rId12"/>
    <p:sldId id="269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4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smtClean="0"/>
            <a:t>VY_32_INOVACE_14_Anglický </a:t>
          </a:r>
          <a:r>
            <a:rPr lang="cs-CZ" dirty="0" smtClean="0"/>
            <a:t>jazyk 6.ročník_Adjectives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err="1" smtClean="0"/>
            <a:t>Adjectives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613515-27E2-4A04-B419-02389B142AA4}" type="presOf" srcId="{B651F6E3-6281-48DB-9319-2AEAFDAE7572}" destId="{6BB5E863-4638-4E1D-BFDE-399D028AC4ED}" srcOrd="1" destOrd="0" presId="urn:microsoft.com/office/officeart/2005/8/layout/target3"/>
    <dgm:cxn modelId="{15CFD461-406A-4765-91A4-112EC8DEE60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4BC089-E28A-4306-82B4-9D328E1F3E42}" type="presOf" srcId="{D1B46980-6531-4606-95E6-44980827E919}" destId="{6140AFEC-043D-4C43-A2F9-D0F5331DF3A3}" srcOrd="0" destOrd="0" presId="urn:microsoft.com/office/officeart/2005/8/layout/target3"/>
    <dgm:cxn modelId="{B1763302-4510-4BD6-BF0D-44269ABD76CC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2B91953-C98B-4797-B9E6-A897E8F5BF79}" type="presOf" srcId="{D1B46980-6531-4606-95E6-44980827E919}" destId="{2BE915AB-18AA-4053-B92C-3BFC9ED204BB}" srcOrd="1" destOrd="0" presId="urn:microsoft.com/office/officeart/2005/8/layout/target3"/>
    <dgm:cxn modelId="{0DC74B9D-5A5A-4F09-831B-BAE70F09B39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1489456-F2F4-4A10-86D9-C84040B193F4}" type="presOf" srcId="{D1D4F407-5343-4D3F-B5B9-D407B03CAEB4}" destId="{AED2198E-93D5-4001-81B4-73124B309672}" srcOrd="1" destOrd="0" presId="urn:microsoft.com/office/officeart/2005/8/layout/target3"/>
    <dgm:cxn modelId="{DCF817B1-3254-4F87-9F4A-640D9A8C6079}" type="presOf" srcId="{D1D4F407-5343-4D3F-B5B9-D407B03CAEB4}" destId="{D005CE8C-CC26-4C3E-AC11-E15060ECD759}" srcOrd="0" destOrd="0" presId="urn:microsoft.com/office/officeart/2005/8/layout/target3"/>
    <dgm:cxn modelId="{E4A0B162-3B22-41A0-B242-7A6667758352}" type="presOf" srcId="{757F3AB3-0718-4624-B441-E567A8F0AB56}" destId="{333A1088-737F-45CB-B68E-254E46348037}" srcOrd="0" destOrd="0" presId="urn:microsoft.com/office/officeart/2005/8/layout/target3"/>
    <dgm:cxn modelId="{0B583883-ECCF-43B8-9CB9-4F0E95E0E426}" type="presOf" srcId="{D8197B8C-B260-4A16-BDF4-0947B075E274}" destId="{5A5FFA88-C948-4069-8E93-59FA12366E83}" srcOrd="1" destOrd="0" presId="urn:microsoft.com/office/officeart/2005/8/layout/target3"/>
    <dgm:cxn modelId="{3D1C67E6-0CA7-45D7-B54F-0390CAC4AB6F}" type="presOf" srcId="{4C35D32F-0EAB-4CD7-82EE-45574DC2A586}" destId="{890E4F0B-2866-4A3F-A3C7-2A14B1797930}" srcOrd="1" destOrd="0" presId="urn:microsoft.com/office/officeart/2005/8/layout/target3"/>
    <dgm:cxn modelId="{B42B0524-10F6-43FF-97C6-4F14906818DC}" type="presParOf" srcId="{333A1088-737F-45CB-B68E-254E46348037}" destId="{F5ABB229-8D3B-4694-996A-96F23CF14429}" srcOrd="0" destOrd="0" presId="urn:microsoft.com/office/officeart/2005/8/layout/target3"/>
    <dgm:cxn modelId="{4991D0CD-8307-4F3E-A053-ECF24B5C8365}" type="presParOf" srcId="{333A1088-737F-45CB-B68E-254E46348037}" destId="{F41139FD-01EE-4571-8B17-4FB00FC51163}" srcOrd="1" destOrd="0" presId="urn:microsoft.com/office/officeart/2005/8/layout/target3"/>
    <dgm:cxn modelId="{82407987-F578-47E1-98B6-305D0148936A}" type="presParOf" srcId="{333A1088-737F-45CB-B68E-254E46348037}" destId="{D005CE8C-CC26-4C3E-AC11-E15060ECD759}" srcOrd="2" destOrd="0" presId="urn:microsoft.com/office/officeart/2005/8/layout/target3"/>
    <dgm:cxn modelId="{F875D731-5B37-4664-99AD-68D5341CA9F6}" type="presParOf" srcId="{333A1088-737F-45CB-B68E-254E46348037}" destId="{2C702D82-9B77-49B7-9568-BB8EB47C3372}" srcOrd="3" destOrd="0" presId="urn:microsoft.com/office/officeart/2005/8/layout/target3"/>
    <dgm:cxn modelId="{0F54C12F-1245-418D-84F2-CEE6A97E4AE2}" type="presParOf" srcId="{333A1088-737F-45CB-B68E-254E46348037}" destId="{A52A0455-90FF-4808-ABD0-F02540D31D5A}" srcOrd="4" destOrd="0" presId="urn:microsoft.com/office/officeart/2005/8/layout/target3"/>
    <dgm:cxn modelId="{65EB6040-CCBD-4DA6-8108-BF4B23CFDB4F}" type="presParOf" srcId="{333A1088-737F-45CB-B68E-254E46348037}" destId="{6140AFEC-043D-4C43-A2F9-D0F5331DF3A3}" srcOrd="5" destOrd="0" presId="urn:microsoft.com/office/officeart/2005/8/layout/target3"/>
    <dgm:cxn modelId="{8EFFE893-1CC6-43F8-AE17-2B4F1885BC6F}" type="presParOf" srcId="{333A1088-737F-45CB-B68E-254E46348037}" destId="{9358AC05-5D7D-4327-9F80-1AD486AEA664}" srcOrd="6" destOrd="0" presId="urn:microsoft.com/office/officeart/2005/8/layout/target3"/>
    <dgm:cxn modelId="{EB6ADEC5-4E4B-465B-84D0-EBBD81906933}" type="presParOf" srcId="{333A1088-737F-45CB-B68E-254E46348037}" destId="{313FC574-E1CD-4FB4-B054-0B805CE0447D}" srcOrd="7" destOrd="0" presId="urn:microsoft.com/office/officeart/2005/8/layout/target3"/>
    <dgm:cxn modelId="{9185E3E1-05DD-4D60-B5FA-E65849E6CC87}" type="presParOf" srcId="{333A1088-737F-45CB-B68E-254E46348037}" destId="{619D679B-A015-4ECF-8348-D1034C574F40}" srcOrd="8" destOrd="0" presId="urn:microsoft.com/office/officeart/2005/8/layout/target3"/>
    <dgm:cxn modelId="{31B6DCF6-C003-46F2-BFE1-81C6B7B7090E}" type="presParOf" srcId="{333A1088-737F-45CB-B68E-254E46348037}" destId="{322283A8-4A27-4CDA-BAE3-F381106A9174}" srcOrd="9" destOrd="0" presId="urn:microsoft.com/office/officeart/2005/8/layout/target3"/>
    <dgm:cxn modelId="{47E92623-F880-4CF6-A8C1-E2AF42BBB409}" type="presParOf" srcId="{333A1088-737F-45CB-B68E-254E46348037}" destId="{FFC9F71D-1B4F-4AD9-A4A6-86ADEFC8AF5C}" srcOrd="10" destOrd="0" presId="urn:microsoft.com/office/officeart/2005/8/layout/target3"/>
    <dgm:cxn modelId="{1050F16C-B762-446E-8007-DB974BACA6DD}" type="presParOf" srcId="{333A1088-737F-45CB-B68E-254E46348037}" destId="{25B08C86-7E15-44DC-BE7F-FFB55DD49D12}" srcOrd="11" destOrd="0" presId="urn:microsoft.com/office/officeart/2005/8/layout/target3"/>
    <dgm:cxn modelId="{B6395BCC-8984-40B6-93A3-DB7FE38906D7}" type="presParOf" srcId="{333A1088-737F-45CB-B68E-254E46348037}" destId="{76644BE8-9D7C-4C09-B250-3D10AF48CBB7}" srcOrd="12" destOrd="0" presId="urn:microsoft.com/office/officeart/2005/8/layout/target3"/>
    <dgm:cxn modelId="{DD421710-497B-4AD4-AF96-06E41245FB99}" type="presParOf" srcId="{333A1088-737F-45CB-B68E-254E46348037}" destId="{EE85B701-7295-41C0-BA7A-34D3756A2AE6}" srcOrd="13" destOrd="0" presId="urn:microsoft.com/office/officeart/2005/8/layout/target3"/>
    <dgm:cxn modelId="{FF60DB06-7531-433C-B3DF-474D0BE16545}" type="presParOf" srcId="{333A1088-737F-45CB-B68E-254E46348037}" destId="{8BEBB6EC-1DAA-4CAC-8A25-BC0FCBD5DBD5}" srcOrd="14" destOrd="0" presId="urn:microsoft.com/office/officeart/2005/8/layout/target3"/>
    <dgm:cxn modelId="{12818E1A-FB57-4369-9CF3-49E7F5860BE4}" type="presParOf" srcId="{333A1088-737F-45CB-B68E-254E46348037}" destId="{AED2198E-93D5-4001-81B4-73124B309672}" srcOrd="15" destOrd="0" presId="urn:microsoft.com/office/officeart/2005/8/layout/target3"/>
    <dgm:cxn modelId="{2F2121BB-277C-43B7-B106-19D01D3E531E}" type="presParOf" srcId="{333A1088-737F-45CB-B68E-254E46348037}" destId="{2BE915AB-18AA-4053-B92C-3BFC9ED204BB}" srcOrd="16" destOrd="0" presId="urn:microsoft.com/office/officeart/2005/8/layout/target3"/>
    <dgm:cxn modelId="{85CB1FB4-AEBC-43BD-B3C7-444E8A240BA4}" type="presParOf" srcId="{333A1088-737F-45CB-B68E-254E46348037}" destId="{6BB5E863-4638-4E1D-BFDE-399D028AC4ED}" srcOrd="17" destOrd="0" presId="urn:microsoft.com/office/officeart/2005/8/layout/target3"/>
    <dgm:cxn modelId="{EE0304A7-EC52-4688-B436-FDE8FDE266C1}" type="presParOf" srcId="{333A1088-737F-45CB-B68E-254E46348037}" destId="{5A5FFA88-C948-4069-8E93-59FA12366E83}" srcOrd="18" destOrd="0" presId="urn:microsoft.com/office/officeart/2005/8/layout/target3"/>
    <dgm:cxn modelId="{D28A7B69-642E-4601-93E7-B426A6BBB81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Lenka Hrnčířová</a:t>
          </a:r>
          <a:endParaRPr lang="cs-CZ" sz="15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VY_32_INOVACE_14_Anglický </a:t>
          </a:r>
          <a:r>
            <a:rPr lang="cs-CZ" sz="1500" kern="1200" dirty="0" smtClean="0"/>
            <a:t>jazyk 6.ročník_Adjectives</a:t>
          </a:r>
          <a:endParaRPr lang="cs-CZ" sz="15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</a:t>
          </a:r>
          <a:r>
            <a:rPr lang="cs-CZ" sz="1500" kern="1200" dirty="0" err="1" smtClean="0"/>
            <a:t>Adjectives</a:t>
          </a:r>
          <a:endParaRPr lang="cs-CZ" sz="15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70EDD-9F6A-41AC-B1D5-B2B6A07D0895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5A306-F7D2-4F03-A766-DD9B321BC2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4894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417AF1-8511-4E6C-9412-8514AFD0501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5472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2000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6828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2467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80827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74202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88162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73649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32246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75518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46118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46106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5A306-F7D2-4F03-A766-DD9B321BC2B2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6856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8381A30-2757-4A1B-BAA4-09CC68103CE0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EC23042-61D0-49C6-9EE0-F2DC059C7B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9050657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979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648446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Anotace</a:t>
            </a:r>
          </a:p>
          <a:p>
            <a:endParaRPr lang="cs-CZ" sz="2000" dirty="0"/>
          </a:p>
          <a:p>
            <a:r>
              <a:rPr lang="cs-CZ" sz="2000" dirty="0" smtClean="0"/>
              <a:t>Anglický jazy, 6. ročník, </a:t>
            </a:r>
            <a:r>
              <a:rPr lang="cs-CZ" sz="2000" dirty="0" err="1" smtClean="0"/>
              <a:t>Adjectives</a:t>
            </a:r>
            <a:r>
              <a:rPr lang="cs-CZ" sz="2000" dirty="0" smtClean="0"/>
              <a:t> – Přídavná jména</a:t>
            </a:r>
          </a:p>
          <a:p>
            <a:endParaRPr lang="cs-CZ" sz="2000" dirty="0"/>
          </a:p>
          <a:p>
            <a:r>
              <a:rPr lang="cs-CZ" sz="2000" dirty="0" smtClean="0"/>
              <a:t>Procvičení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Tvoření  2. a 3. stupně přídavných jmen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Tvary nepravidelných příd. jmen – spojování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Použití   tvarů 2. a 3. stupně ve větách</a:t>
            </a:r>
          </a:p>
          <a:p>
            <a:pPr marL="457200" indent="-457200">
              <a:buAutoNum type="arabicParenR"/>
            </a:pPr>
            <a:endParaRPr lang="cs-CZ" sz="2000" dirty="0"/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457200" indent="-457200">
              <a:buAutoNum type="arabicParenR"/>
            </a:pPr>
            <a:endParaRPr lang="cs-CZ" sz="2000" dirty="0"/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457200" indent="-457200">
              <a:buAutoNum type="arabicParenR"/>
            </a:pPr>
            <a:r>
              <a:rPr lang="cs-CZ" sz="2000" dirty="0" smtClean="0"/>
              <a:t>Pomůcky: fixy na interaktivní tabuli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2587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855394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Complete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missing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forms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adjectives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/>
              <a:t>1) big             </a:t>
            </a:r>
            <a:r>
              <a:rPr lang="cs-CZ" sz="2800" b="1" dirty="0" err="1" smtClean="0"/>
              <a:t>bigger</a:t>
            </a:r>
            <a:r>
              <a:rPr lang="cs-CZ" sz="2800" b="1" dirty="0" smtClean="0"/>
              <a:t>         …..…………….……..</a:t>
            </a:r>
          </a:p>
          <a:p>
            <a:endParaRPr lang="cs-CZ" sz="2800" b="1" dirty="0"/>
          </a:p>
          <a:p>
            <a:r>
              <a:rPr lang="cs-CZ" sz="2800" b="1" dirty="0" smtClean="0"/>
              <a:t>2) </a:t>
            </a:r>
            <a:r>
              <a:rPr lang="cs-CZ" sz="2800" b="1" dirty="0" err="1" smtClean="0"/>
              <a:t>large</a:t>
            </a:r>
            <a:r>
              <a:rPr lang="cs-CZ" sz="2800" b="1" dirty="0" smtClean="0"/>
              <a:t>        ………………   ………………………..</a:t>
            </a:r>
          </a:p>
          <a:p>
            <a:endParaRPr lang="cs-CZ" sz="2800" b="1" dirty="0"/>
          </a:p>
          <a:p>
            <a:pPr marL="514350" indent="-514350">
              <a:buAutoNum type="arabicParenR" startAt="3"/>
            </a:pPr>
            <a:r>
              <a:rPr lang="cs-CZ" sz="2800" b="1" dirty="0" err="1" smtClean="0"/>
              <a:t>small</a:t>
            </a:r>
            <a:r>
              <a:rPr lang="cs-CZ" sz="2800" b="1" dirty="0" smtClean="0"/>
              <a:t>       ………………  …………………………</a:t>
            </a:r>
          </a:p>
          <a:p>
            <a:endParaRPr lang="cs-CZ" sz="2800" b="1" dirty="0"/>
          </a:p>
          <a:p>
            <a:r>
              <a:rPr lang="cs-CZ" sz="2800" b="1" dirty="0" smtClean="0"/>
              <a:t>4) happy     ……………..     ………………………..  </a:t>
            </a:r>
          </a:p>
          <a:p>
            <a:endParaRPr lang="cs-CZ" sz="2800" b="1" u="sng" dirty="0">
              <a:solidFill>
                <a:srgbClr val="FF0000"/>
              </a:solidFill>
            </a:endParaRPr>
          </a:p>
          <a:p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4653136"/>
            <a:ext cx="8496944" cy="2016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1) </a:t>
            </a:r>
            <a:r>
              <a:rPr lang="cs-CZ" sz="2800" b="1" dirty="0" err="1" smtClean="0">
                <a:solidFill>
                  <a:srgbClr val="FF0000"/>
                </a:solidFill>
              </a:rPr>
              <a:t>bigger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2) </a:t>
            </a:r>
            <a:r>
              <a:rPr lang="cs-CZ" sz="2800" b="1" dirty="0" err="1" smtClean="0">
                <a:solidFill>
                  <a:srgbClr val="FF0000"/>
                </a:solidFill>
              </a:rPr>
              <a:t>larger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largest</a:t>
            </a:r>
            <a:endParaRPr lang="cs-CZ" sz="2800" b="1" dirty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3) </a:t>
            </a:r>
            <a:r>
              <a:rPr lang="cs-CZ" sz="2800" b="1" dirty="0" err="1" smtClean="0">
                <a:solidFill>
                  <a:srgbClr val="FF0000"/>
                </a:solidFill>
              </a:rPr>
              <a:t>smaller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smallest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4) </a:t>
            </a:r>
            <a:r>
              <a:rPr lang="cs-CZ" sz="2800" b="1" dirty="0" err="1" smtClean="0">
                <a:solidFill>
                  <a:srgbClr val="FF0000"/>
                </a:solidFill>
              </a:rPr>
              <a:t>happier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happiest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541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048998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Irregular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adjectives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  </a:t>
            </a:r>
            <a:r>
              <a:rPr lang="cs-CZ" sz="2800" b="1" dirty="0" err="1" smtClean="0">
                <a:solidFill>
                  <a:srgbClr val="002060"/>
                </a:solidFill>
              </a:rPr>
              <a:t>Match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correct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forms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of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adjectives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err="1">
                <a:solidFill>
                  <a:srgbClr val="FF0000"/>
                </a:solidFill>
              </a:rPr>
              <a:t>g</a:t>
            </a:r>
            <a:r>
              <a:rPr lang="cs-CZ" sz="2800" b="1" dirty="0" err="1" smtClean="0">
                <a:solidFill>
                  <a:srgbClr val="FF0000"/>
                </a:solidFill>
              </a:rPr>
              <a:t>ood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worse</a:t>
            </a:r>
            <a:r>
              <a:rPr lang="cs-CZ" sz="2800" b="1" dirty="0" smtClean="0"/>
              <a:t>           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furthest</a:t>
            </a:r>
            <a:endParaRPr lang="cs-CZ" sz="2800" b="1" dirty="0" smtClean="0"/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err="1">
                <a:solidFill>
                  <a:srgbClr val="FF0000"/>
                </a:solidFill>
              </a:rPr>
              <a:t>b</a:t>
            </a:r>
            <a:r>
              <a:rPr lang="cs-CZ" sz="2800" b="1" dirty="0" err="1" smtClean="0">
                <a:solidFill>
                  <a:srgbClr val="FF0000"/>
                </a:solidFill>
              </a:rPr>
              <a:t>ad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</a:t>
            </a:r>
            <a:r>
              <a:rPr lang="cs-CZ" sz="2800" b="1" dirty="0" err="1" smtClean="0"/>
              <a:t>better</a:t>
            </a:r>
            <a:r>
              <a:rPr lang="cs-CZ" sz="2800" b="1" dirty="0" smtClean="0"/>
              <a:t>           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least</a:t>
            </a:r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err="1">
                <a:solidFill>
                  <a:srgbClr val="FF0000"/>
                </a:solidFill>
              </a:rPr>
              <a:t>l</a:t>
            </a:r>
            <a:r>
              <a:rPr lang="cs-CZ" sz="2800" b="1" dirty="0" err="1" smtClean="0">
                <a:solidFill>
                  <a:srgbClr val="FF0000"/>
                </a:solidFill>
              </a:rPr>
              <a:t>ittle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</a:t>
            </a:r>
            <a:r>
              <a:rPr lang="cs-CZ" sz="2800" b="1" dirty="0" err="1" smtClean="0"/>
              <a:t>further</a:t>
            </a:r>
            <a:r>
              <a:rPr lang="cs-CZ" sz="2800" b="1" dirty="0" smtClean="0"/>
              <a:t>        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worst</a:t>
            </a:r>
            <a:endParaRPr lang="cs-CZ" sz="2800" b="1" dirty="0" smtClean="0"/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f</a:t>
            </a:r>
            <a:r>
              <a:rPr lang="cs-CZ" sz="2800" b="1" dirty="0" smtClean="0">
                <a:solidFill>
                  <a:srgbClr val="FF0000"/>
                </a:solidFill>
              </a:rPr>
              <a:t>ar                       </a:t>
            </a:r>
            <a:r>
              <a:rPr lang="cs-CZ" sz="2800" b="1" dirty="0" err="1" smtClean="0"/>
              <a:t>less</a:t>
            </a:r>
            <a:r>
              <a:rPr lang="cs-CZ" sz="2800" b="1" dirty="0" smtClean="0"/>
              <a:t>               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best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03443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62119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Checking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irregular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adjectives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141737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 smtClean="0">
              <a:solidFill>
                <a:srgbClr val="002060"/>
              </a:solidFill>
              <a:latin typeface="Arial Black" pitchFamily="34" charset="0"/>
            </a:endParaRPr>
          </a:p>
          <a:p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Arial Black" pitchFamily="34" charset="0"/>
            </a:endParaRPr>
          </a:p>
          <a:p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  <a:p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  <a:p>
            <a:endParaRPr lang="cs-CZ" sz="3200" b="1" dirty="0" smtClean="0">
              <a:solidFill>
                <a:srgbClr val="002060"/>
              </a:solidFill>
              <a:latin typeface="Arial Black" pitchFamily="34" charset="0"/>
            </a:endParaRPr>
          </a:p>
          <a:p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3200" b="1" dirty="0" err="1" smtClean="0">
                <a:solidFill>
                  <a:srgbClr val="002060"/>
                </a:solidFill>
                <a:latin typeface="Arial Black" pitchFamily="34" charset="0"/>
              </a:rPr>
              <a:t>good</a:t>
            </a:r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636912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3600" b="1" dirty="0" err="1" smtClean="0">
                <a:solidFill>
                  <a:srgbClr val="FF0000"/>
                </a:solidFill>
                <a:latin typeface="Arial Black" pitchFamily="34" charset="0"/>
              </a:rPr>
              <a:t>better</a:t>
            </a:r>
            <a:endParaRPr lang="cs-CZ" sz="3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060848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best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060848"/>
            <a:ext cx="143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dobrý</a:t>
            </a:r>
            <a:endParaRPr lang="cs-CZ" sz="32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535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085184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</a:t>
            </a:r>
            <a:r>
              <a:rPr lang="cs-CZ" sz="3200" b="1" dirty="0" err="1" smtClean="0">
                <a:solidFill>
                  <a:srgbClr val="002060"/>
                </a:solidFill>
                <a:latin typeface="Arial Black" pitchFamily="34" charset="0"/>
              </a:rPr>
              <a:t>bad</a:t>
            </a:r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9752" y="3068960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   </a:t>
            </a:r>
            <a:r>
              <a:rPr lang="cs-CZ" sz="3600" b="1" dirty="0" err="1" smtClean="0">
                <a:solidFill>
                  <a:srgbClr val="FF0000"/>
                </a:solidFill>
                <a:latin typeface="Arial Black" pitchFamily="34" charset="0"/>
              </a:rPr>
              <a:t>worse</a:t>
            </a:r>
            <a:endParaRPr lang="cs-CZ" sz="3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1628800"/>
            <a:ext cx="3923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>
                <a:solidFill>
                  <a:srgbClr val="FF0000"/>
                </a:solidFill>
                <a:latin typeface="Arial Black" pitchFamily="34" charset="0"/>
              </a:rPr>
              <a:t>t</a:t>
            </a:r>
            <a:r>
              <a:rPr lang="cs-CZ" sz="4000" b="1" dirty="0" err="1" smtClean="0">
                <a:solidFill>
                  <a:srgbClr val="FF0000"/>
                </a:solidFill>
                <a:latin typeface="Arial Black" pitchFamily="34" charset="0"/>
              </a:rPr>
              <a:t>he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  <a:latin typeface="Arial Black" pitchFamily="34" charset="0"/>
              </a:rPr>
              <a:t>worst</a:t>
            </a:r>
            <a:endParaRPr lang="cs-CZ" sz="4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836712"/>
            <a:ext cx="1682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špatný</a:t>
            </a:r>
            <a:endParaRPr lang="cs-CZ" sz="32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799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229200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  <a:latin typeface="Arial Black" pitchFamily="34" charset="0"/>
              </a:rPr>
              <a:t>little</a:t>
            </a:r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3645024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Arial Black" pitchFamily="34" charset="0"/>
              </a:rPr>
              <a:t>less</a:t>
            </a:r>
            <a:endParaRPr lang="cs-CZ" sz="3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2276872"/>
            <a:ext cx="2661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solidFill>
                  <a:srgbClr val="FF0000"/>
                </a:solidFill>
                <a:latin typeface="Arial Black" pitchFamily="34" charset="0"/>
              </a:rPr>
              <a:t>t</a:t>
            </a:r>
            <a:r>
              <a:rPr lang="cs-CZ" sz="4000" b="1" dirty="0" err="1" smtClean="0">
                <a:solidFill>
                  <a:srgbClr val="FF0000"/>
                </a:solidFill>
                <a:latin typeface="Arial Black" pitchFamily="34" charset="0"/>
              </a:rPr>
              <a:t>he</a:t>
            </a:r>
            <a:r>
              <a:rPr lang="cs-CZ" sz="4000" b="1" dirty="0" smtClean="0">
                <a:solidFill>
                  <a:srgbClr val="FF0000"/>
                </a:solidFill>
                <a:latin typeface="Arial Black" pitchFamily="34" charset="0"/>
              </a:rPr>
              <a:t> least</a:t>
            </a:r>
            <a:endParaRPr lang="cs-CZ" sz="4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836712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malý</a:t>
            </a:r>
            <a:endParaRPr lang="cs-CZ" sz="32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894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764704"/>
            <a:ext cx="16674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daleký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589240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far</a:t>
            </a:r>
            <a:endParaRPr lang="cs-CZ" sz="32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4149080"/>
            <a:ext cx="19351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Arial Black" pitchFamily="34" charset="0"/>
              </a:rPr>
              <a:t>further</a:t>
            </a:r>
            <a:endParaRPr lang="cs-CZ" sz="3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2636912"/>
            <a:ext cx="35123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solidFill>
                  <a:srgbClr val="FF0000"/>
                </a:solidFill>
                <a:latin typeface="Arial Black" pitchFamily="34" charset="0"/>
              </a:rPr>
              <a:t>t</a:t>
            </a:r>
            <a:r>
              <a:rPr lang="cs-CZ" sz="4000" b="1" dirty="0" err="1" smtClean="0">
                <a:solidFill>
                  <a:srgbClr val="FF0000"/>
                </a:solidFill>
                <a:latin typeface="Arial Black" pitchFamily="34" charset="0"/>
              </a:rPr>
              <a:t>he</a:t>
            </a:r>
            <a:r>
              <a:rPr lang="cs-CZ" sz="40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  <a:latin typeface="Arial Black" pitchFamily="34" charset="0"/>
              </a:rPr>
              <a:t>furthest</a:t>
            </a:r>
            <a:endParaRPr lang="cs-CZ" sz="4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1156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Write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sentences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about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pictures</a:t>
            </a:r>
            <a:r>
              <a:rPr lang="cs-CZ" sz="2800" b="1" dirty="0" smtClean="0">
                <a:solidFill>
                  <a:srgbClr val="FF0000"/>
                </a:solidFill>
              </a:rPr>
              <a:t> and use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adjectives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correct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form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high</a:t>
            </a: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6245" y="1628801"/>
            <a:ext cx="172863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13910"/>
            <a:ext cx="2304256" cy="1505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5733256"/>
            <a:ext cx="8725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581128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church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higher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than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castle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  <a:endParaRPr lang="cs-CZ" sz="28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340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1107" y="188640"/>
            <a:ext cx="2592288" cy="1636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8640"/>
            <a:ext cx="1161380" cy="1613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825228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made in 1986                            made in 2000</a:t>
            </a:r>
          </a:p>
          <a:p>
            <a:endParaRPr lang="cs-CZ" sz="2800" dirty="0"/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old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…………………………………………………………………………………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005064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television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older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than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computer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  <a:endParaRPr lang="cs-CZ" sz="28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303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ts3.mm.bing.net/images/thumbnail.aspx?q=5014361904251682&amp;id=cd91567b1c8f78c05db4378f6180a236&amp;index=newexp&amp;url=http%3a%2f%2fkavalirek.pejsek.txt.cz%2fobrazky%2fjezevci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0638" y="0"/>
            <a:ext cx="188595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ts2.mm.bing.net/images/thumbnail.aspx?q=4555006590586109&amp;id=83af1cfdfcd4c5316e31cadbaa2fd65d&amp;index=newexp&amp;url=http%3a%2f%2fupload.wikimedia.org%2fwikipedia%2fcommons%2fthumb%2f9%2f9d%2fTWH-jolly.JPG%2f250px-TWH-joll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1" y="188640"/>
            <a:ext cx="2358723" cy="213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326234"/>
            <a:ext cx="8208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</a:t>
            </a:r>
            <a:r>
              <a:rPr lang="cs-CZ" sz="2800" dirty="0" err="1" smtClean="0"/>
              <a:t>Fido</a:t>
            </a:r>
            <a:r>
              <a:rPr lang="cs-CZ" sz="2800" dirty="0" smtClean="0"/>
              <a:t>                                       Azor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                                                      </a:t>
            </a:r>
            <a:endParaRPr lang="cs-CZ" sz="2800" b="1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…………………………………………………………………………..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90638" y="3284984"/>
            <a:ext cx="8761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little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095949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      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Fido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less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than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Azor.</a:t>
            </a:r>
            <a:endParaRPr lang="cs-CZ" sz="28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466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5665"/>
            <a:ext cx="2067292" cy="137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1162"/>
            <a:ext cx="2008967" cy="1258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0148"/>
            <a:ext cx="1800200" cy="1110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2204864"/>
            <a:ext cx="81179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b="1" dirty="0" smtClean="0">
                <a:latin typeface="Arial Black" pitchFamily="34" charset="0"/>
              </a:rPr>
              <a:t>65,-                 48,-                      25,-        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5373216"/>
            <a:ext cx="80329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356992"/>
            <a:ext cx="80844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jeans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are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most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expensive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of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all</a:t>
            </a:r>
            <a:endParaRPr lang="cs-CZ" sz="2800" b="1" dirty="0" smtClean="0">
              <a:solidFill>
                <a:srgbClr val="002060"/>
              </a:solidFill>
              <a:latin typeface="Arial Black" pitchFamily="34" charset="0"/>
            </a:endParaRPr>
          </a:p>
          <a:p>
            <a:r>
              <a:rPr lang="cs-CZ" sz="2800" b="1" dirty="0" err="1">
                <a:solidFill>
                  <a:srgbClr val="002060"/>
                </a:solidFill>
                <a:latin typeface="Arial Black" pitchFamily="34" charset="0"/>
              </a:rPr>
              <a:t>c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lothes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  <a:endParaRPr lang="cs-CZ" sz="28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647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445186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</a:t>
            </a:r>
            <a:endParaRPr lang="cs-CZ" sz="2800" dirty="0"/>
          </a:p>
          <a:p>
            <a:endParaRPr lang="cs-CZ" sz="2800" dirty="0"/>
          </a:p>
          <a:p>
            <a:r>
              <a:rPr lang="cs-CZ" sz="2800"/>
              <a:t>http</a:t>
            </a:r>
            <a:r>
              <a:rPr lang="cs-CZ" sz="2800" smtClean="0"/>
              <a:t>://office.microsoft.com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1762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199</TotalTime>
  <Words>252</Words>
  <Application>Microsoft Office PowerPoint</Application>
  <PresentationFormat>Předvádění na obrazovce (4:3)</PresentationFormat>
  <Paragraphs>121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Šárka</cp:lastModifiedBy>
  <cp:revision>25</cp:revision>
  <dcterms:created xsi:type="dcterms:W3CDTF">2012-03-13T17:31:35Z</dcterms:created>
  <dcterms:modified xsi:type="dcterms:W3CDTF">2012-04-13T19:44:37Z</dcterms:modified>
</cp:coreProperties>
</file>