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3" r:id="rId5"/>
    <p:sldId id="265" r:id="rId6"/>
    <p:sldId id="264" r:id="rId7"/>
    <p:sldId id="267" r:id="rId8"/>
    <p:sldId id="268" r:id="rId9"/>
    <p:sldId id="271" r:id="rId10"/>
    <p:sldId id="270" r:id="rId11"/>
    <p:sldId id="273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smtClean="0"/>
            <a:t>VY_32_INOVACE_18_Anglický </a:t>
          </a:r>
          <a:r>
            <a:rPr lang="cs-CZ" dirty="0" smtClean="0"/>
            <a:t>jazyk 6.ročník_ </a:t>
          </a:r>
          <a:r>
            <a:rPr lang="cs-CZ" dirty="0" err="1" smtClean="0"/>
            <a:t>Irregular</a:t>
          </a:r>
          <a:r>
            <a:rPr lang="cs-CZ" dirty="0" smtClean="0"/>
            <a:t> </a:t>
          </a:r>
          <a:r>
            <a:rPr lang="cs-CZ" dirty="0" err="1" smtClean="0"/>
            <a:t>verbs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err="1" smtClean="0"/>
            <a:t>Irregular</a:t>
          </a:r>
          <a:r>
            <a:rPr lang="cs-CZ" dirty="0" smtClean="0"/>
            <a:t> </a:t>
          </a:r>
          <a:r>
            <a:rPr lang="cs-CZ" smtClean="0"/>
            <a:t>verbs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07DE12B-9F8A-4830-88B3-C375CE3F4D2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3EC0AE2-347B-4D7B-9149-14AEDC4DBFBB}" type="presOf" srcId="{4C35D32F-0EAB-4CD7-82EE-45574DC2A586}" destId="{890E4F0B-2866-4A3F-A3C7-2A14B1797930}" srcOrd="1" destOrd="0" presId="urn:microsoft.com/office/officeart/2005/8/layout/target3"/>
    <dgm:cxn modelId="{5E40B1B2-D613-427D-AAB0-740825BC98C8}" type="presOf" srcId="{D1D4F407-5343-4D3F-B5B9-D407B03CAEB4}" destId="{D005CE8C-CC26-4C3E-AC11-E15060ECD759}" srcOrd="0" destOrd="0" presId="urn:microsoft.com/office/officeart/2005/8/layout/target3"/>
    <dgm:cxn modelId="{6AC56AF8-A0DA-49BC-A990-13C994FB4CF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94672FE-1586-486A-BB71-FEADE41F6772}" type="presOf" srcId="{B651F6E3-6281-48DB-9319-2AEAFDAE7572}" destId="{6BB5E863-4638-4E1D-BFDE-399D028AC4ED}" srcOrd="1" destOrd="0" presId="urn:microsoft.com/office/officeart/2005/8/layout/target3"/>
    <dgm:cxn modelId="{CD16A2B7-AEDD-4C54-A5FB-E169CF4E0933}" type="presOf" srcId="{4C35D32F-0EAB-4CD7-82EE-45574DC2A586}" destId="{8BEBB6EC-1DAA-4CAC-8A25-BC0FCBD5DBD5}" srcOrd="0" destOrd="0" presId="urn:microsoft.com/office/officeart/2005/8/layout/target3"/>
    <dgm:cxn modelId="{6AB37F9C-9030-40ED-814B-6823D532CDE7}" type="presOf" srcId="{D8197B8C-B260-4A16-BDF4-0947B075E274}" destId="{5A5FFA88-C948-4069-8E93-59FA12366E83}" srcOrd="1" destOrd="0" presId="urn:microsoft.com/office/officeart/2005/8/layout/target3"/>
    <dgm:cxn modelId="{4DD21FD5-1C6E-4549-BD38-4D654784CD26}" type="presOf" srcId="{D1B46980-6531-4606-95E6-44980827E919}" destId="{6140AFEC-043D-4C43-A2F9-D0F5331DF3A3}" srcOrd="0" destOrd="0" presId="urn:microsoft.com/office/officeart/2005/8/layout/target3"/>
    <dgm:cxn modelId="{835602E2-F1E5-4FA2-A722-00917B406F90}" type="presOf" srcId="{D1D4F407-5343-4D3F-B5B9-D407B03CAEB4}" destId="{AED2198E-93D5-4001-81B4-73124B309672}" srcOrd="1" destOrd="0" presId="urn:microsoft.com/office/officeart/2005/8/layout/target3"/>
    <dgm:cxn modelId="{A0ABD196-5289-452B-A679-334F02E80E6A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D0527C1-5924-4F85-BBCE-9DB94504D784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EDCD89-7E13-4F50-BE09-F72B30E83376}" type="presParOf" srcId="{333A1088-737F-45CB-B68E-254E46348037}" destId="{F5ABB229-8D3B-4694-996A-96F23CF14429}" srcOrd="0" destOrd="0" presId="urn:microsoft.com/office/officeart/2005/8/layout/target3"/>
    <dgm:cxn modelId="{5CDD0598-B4EE-4147-94A9-0D79CCEC0328}" type="presParOf" srcId="{333A1088-737F-45CB-B68E-254E46348037}" destId="{F41139FD-01EE-4571-8B17-4FB00FC51163}" srcOrd="1" destOrd="0" presId="urn:microsoft.com/office/officeart/2005/8/layout/target3"/>
    <dgm:cxn modelId="{BEE52D7D-DA09-4FBA-959A-ADFFCC2D414E}" type="presParOf" srcId="{333A1088-737F-45CB-B68E-254E46348037}" destId="{D005CE8C-CC26-4C3E-AC11-E15060ECD759}" srcOrd="2" destOrd="0" presId="urn:microsoft.com/office/officeart/2005/8/layout/target3"/>
    <dgm:cxn modelId="{2E49B50C-F459-4ECF-8CA9-1CAB5706F8EC}" type="presParOf" srcId="{333A1088-737F-45CB-B68E-254E46348037}" destId="{2C702D82-9B77-49B7-9568-BB8EB47C3372}" srcOrd="3" destOrd="0" presId="urn:microsoft.com/office/officeart/2005/8/layout/target3"/>
    <dgm:cxn modelId="{087A1FA0-568C-4067-9DBB-560AD3CB65A1}" type="presParOf" srcId="{333A1088-737F-45CB-B68E-254E46348037}" destId="{A52A0455-90FF-4808-ABD0-F02540D31D5A}" srcOrd="4" destOrd="0" presId="urn:microsoft.com/office/officeart/2005/8/layout/target3"/>
    <dgm:cxn modelId="{87EBD9AC-924D-4322-8C00-0FCE62898C18}" type="presParOf" srcId="{333A1088-737F-45CB-B68E-254E46348037}" destId="{6140AFEC-043D-4C43-A2F9-D0F5331DF3A3}" srcOrd="5" destOrd="0" presId="urn:microsoft.com/office/officeart/2005/8/layout/target3"/>
    <dgm:cxn modelId="{714A1304-7939-41E7-B172-BA4442577C4F}" type="presParOf" srcId="{333A1088-737F-45CB-B68E-254E46348037}" destId="{9358AC05-5D7D-4327-9F80-1AD486AEA664}" srcOrd="6" destOrd="0" presId="urn:microsoft.com/office/officeart/2005/8/layout/target3"/>
    <dgm:cxn modelId="{7B20EFC1-DD8B-4173-B8DF-7FF9CDF21103}" type="presParOf" srcId="{333A1088-737F-45CB-B68E-254E46348037}" destId="{313FC574-E1CD-4FB4-B054-0B805CE0447D}" srcOrd="7" destOrd="0" presId="urn:microsoft.com/office/officeart/2005/8/layout/target3"/>
    <dgm:cxn modelId="{7013C17F-9C3C-4F29-AA20-A3B9AB21ABDA}" type="presParOf" srcId="{333A1088-737F-45CB-B68E-254E46348037}" destId="{619D679B-A015-4ECF-8348-D1034C574F40}" srcOrd="8" destOrd="0" presId="urn:microsoft.com/office/officeart/2005/8/layout/target3"/>
    <dgm:cxn modelId="{F4558B59-D032-43E1-972B-361A34D8B9F4}" type="presParOf" srcId="{333A1088-737F-45CB-B68E-254E46348037}" destId="{322283A8-4A27-4CDA-BAE3-F381106A9174}" srcOrd="9" destOrd="0" presId="urn:microsoft.com/office/officeart/2005/8/layout/target3"/>
    <dgm:cxn modelId="{A043DC26-F634-4EB5-9019-EDED67C23BB1}" type="presParOf" srcId="{333A1088-737F-45CB-B68E-254E46348037}" destId="{FFC9F71D-1B4F-4AD9-A4A6-86ADEFC8AF5C}" srcOrd="10" destOrd="0" presId="urn:microsoft.com/office/officeart/2005/8/layout/target3"/>
    <dgm:cxn modelId="{C3C7F705-89AD-4321-8CD5-82E9F567C86B}" type="presParOf" srcId="{333A1088-737F-45CB-B68E-254E46348037}" destId="{25B08C86-7E15-44DC-BE7F-FFB55DD49D12}" srcOrd="11" destOrd="0" presId="urn:microsoft.com/office/officeart/2005/8/layout/target3"/>
    <dgm:cxn modelId="{2C4B9A21-7018-42C2-9690-4E72811639AA}" type="presParOf" srcId="{333A1088-737F-45CB-B68E-254E46348037}" destId="{76644BE8-9D7C-4C09-B250-3D10AF48CBB7}" srcOrd="12" destOrd="0" presId="urn:microsoft.com/office/officeart/2005/8/layout/target3"/>
    <dgm:cxn modelId="{7ADA8288-E57C-4B3F-8B84-A944F4E53DAA}" type="presParOf" srcId="{333A1088-737F-45CB-B68E-254E46348037}" destId="{EE85B701-7295-41C0-BA7A-34D3756A2AE6}" srcOrd="13" destOrd="0" presId="urn:microsoft.com/office/officeart/2005/8/layout/target3"/>
    <dgm:cxn modelId="{505CCF1E-7850-4A02-85DE-C1875C15562E}" type="presParOf" srcId="{333A1088-737F-45CB-B68E-254E46348037}" destId="{8BEBB6EC-1DAA-4CAC-8A25-BC0FCBD5DBD5}" srcOrd="14" destOrd="0" presId="urn:microsoft.com/office/officeart/2005/8/layout/target3"/>
    <dgm:cxn modelId="{C9336BDE-5465-4329-857C-49A24EC03655}" type="presParOf" srcId="{333A1088-737F-45CB-B68E-254E46348037}" destId="{AED2198E-93D5-4001-81B4-73124B309672}" srcOrd="15" destOrd="0" presId="urn:microsoft.com/office/officeart/2005/8/layout/target3"/>
    <dgm:cxn modelId="{1CD688F4-AFAF-47F1-9ED7-1BCF8D881E85}" type="presParOf" srcId="{333A1088-737F-45CB-B68E-254E46348037}" destId="{2BE915AB-18AA-4053-B92C-3BFC9ED204BB}" srcOrd="16" destOrd="0" presId="urn:microsoft.com/office/officeart/2005/8/layout/target3"/>
    <dgm:cxn modelId="{9F0E07D0-9FA7-4611-9DEB-EFA6A427E24B}" type="presParOf" srcId="{333A1088-737F-45CB-B68E-254E46348037}" destId="{6BB5E863-4638-4E1D-BFDE-399D028AC4ED}" srcOrd="17" destOrd="0" presId="urn:microsoft.com/office/officeart/2005/8/layout/target3"/>
    <dgm:cxn modelId="{0197B72D-A9E9-476D-85B1-C0A6C16E8C30}" type="presParOf" srcId="{333A1088-737F-45CB-B68E-254E46348037}" destId="{5A5FFA88-C948-4069-8E93-59FA12366E83}" srcOrd="18" destOrd="0" presId="urn:microsoft.com/office/officeart/2005/8/layout/target3"/>
    <dgm:cxn modelId="{E77D9C17-4848-438E-B434-DFB8D61C67F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ZŠ Týnec nad Labem</a:t>
          </a:r>
          <a:endParaRPr lang="cs-CZ" sz="16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Lenka Hrnčířová</a:t>
          </a:r>
          <a:endParaRPr lang="cs-CZ" sz="16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VY_32_INOVACE_18_Anglický </a:t>
          </a:r>
          <a:r>
            <a:rPr lang="cs-CZ" sz="1600" kern="1200" dirty="0" smtClean="0"/>
            <a:t>jazyk 6.ročník_ </a:t>
          </a:r>
          <a:r>
            <a:rPr lang="cs-CZ" sz="1600" kern="1200" dirty="0" err="1" smtClean="0"/>
            <a:t>Irregular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verbs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</a:t>
          </a:r>
          <a:r>
            <a:rPr lang="cs-CZ" sz="1600" kern="1200" dirty="0" err="1" smtClean="0"/>
            <a:t>Irregular</a:t>
          </a:r>
          <a:r>
            <a:rPr lang="cs-CZ" sz="1600" kern="1200" dirty="0" smtClean="0"/>
            <a:t> </a:t>
          </a:r>
          <a:r>
            <a:rPr lang="cs-CZ" sz="1600" kern="1200" smtClean="0"/>
            <a:t>verbs</a:t>
          </a:r>
          <a:endParaRPr lang="cs-CZ" sz="16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CZ.1.07/1.4.00/21.1921</a:t>
          </a:r>
          <a:endParaRPr lang="cs-CZ" sz="16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718346-445E-4278-ABAD-DA3F48610F81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8433E5-7750-4B32-97F7-CD7D5E5479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388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4323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0063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5919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4909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5919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4909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242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4909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4909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066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8433E5-7750-4B32-97F7-CD7D5E54790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253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911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37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6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620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528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543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714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62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138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281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20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FF9A8-31CA-468E-B580-46153CB470BA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CE2714-C1CE-4A54-9D92-79958E8E8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903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919460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37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76778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Anglický jazyk, 6. ročník, </a:t>
            </a:r>
            <a:r>
              <a:rPr lang="cs-CZ" sz="2400" dirty="0" err="1" smtClean="0"/>
              <a:t>Irregular</a:t>
            </a:r>
            <a:r>
              <a:rPr lang="cs-CZ" sz="2400" dirty="0" smtClean="0"/>
              <a:t> </a:t>
            </a:r>
            <a:r>
              <a:rPr lang="cs-CZ" sz="2400" dirty="0" err="1" smtClean="0"/>
              <a:t>verbs</a:t>
            </a:r>
            <a:r>
              <a:rPr lang="cs-CZ" sz="2400" dirty="0" smtClean="0"/>
              <a:t> </a:t>
            </a:r>
          </a:p>
          <a:p>
            <a:endParaRPr lang="cs-CZ" sz="2400" dirty="0"/>
          </a:p>
          <a:p>
            <a:r>
              <a:rPr lang="cs-CZ" sz="2400" dirty="0" smtClean="0"/>
              <a:t>Procvičování</a:t>
            </a:r>
          </a:p>
          <a:p>
            <a:endParaRPr lang="cs-CZ" sz="2400" dirty="0"/>
          </a:p>
          <a:p>
            <a:r>
              <a:rPr lang="cs-CZ" sz="2400" dirty="0" smtClean="0"/>
              <a:t>Určeno k: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procvičení tvarů nepravidelných sloves – spojování</a:t>
            </a:r>
          </a:p>
          <a:p>
            <a:pPr marL="457200" indent="-457200">
              <a:buAutoNum type="arabicParenR"/>
            </a:pPr>
            <a:r>
              <a:rPr lang="cs-CZ" sz="2400" dirty="0"/>
              <a:t>p</a:t>
            </a:r>
            <a:r>
              <a:rPr lang="cs-CZ" sz="2400" dirty="0" smtClean="0"/>
              <a:t>oužití nepravidelných sloves ve větách</a:t>
            </a:r>
          </a:p>
          <a:p>
            <a:pPr marL="457200" indent="-457200">
              <a:buAutoNum type="arabicParenR"/>
            </a:pPr>
            <a:r>
              <a:rPr lang="cs-CZ" sz="2400" dirty="0"/>
              <a:t>z</a:t>
            </a:r>
            <a:r>
              <a:rPr lang="cs-CZ" sz="2400" dirty="0" smtClean="0"/>
              <a:t>novu připomenuta pravidla pro tvoření otázky a záporu </a:t>
            </a:r>
          </a:p>
          <a:p>
            <a:r>
              <a:rPr lang="cs-CZ" sz="2400" dirty="0" smtClean="0"/>
              <a:t>v minulém čase</a:t>
            </a:r>
          </a:p>
          <a:p>
            <a:pPr marL="457200" indent="-457200">
              <a:buAutoNum type="arabicParenR" startAt="4"/>
            </a:pPr>
            <a:r>
              <a:rPr lang="cs-CZ" sz="2400" dirty="0"/>
              <a:t>v</a:t>
            </a:r>
            <a:r>
              <a:rPr lang="cs-CZ" sz="2400" dirty="0" smtClean="0"/>
              <a:t>ýběr správného tvaru významového slovesa – buď v přítomném </a:t>
            </a:r>
          </a:p>
          <a:p>
            <a:r>
              <a:rPr lang="cs-CZ" sz="2400" dirty="0" smtClean="0"/>
              <a:t>nebo v minulém </a:t>
            </a:r>
            <a:r>
              <a:rPr lang="cs-CZ" sz="2400" dirty="0" smtClean="0"/>
              <a:t>čase</a:t>
            </a:r>
          </a:p>
          <a:p>
            <a:endParaRPr lang="cs-CZ" sz="2400" dirty="0"/>
          </a:p>
          <a:p>
            <a:r>
              <a:rPr lang="cs-CZ" sz="2400" dirty="0" smtClean="0"/>
              <a:t>Pomůcky: fixy na interaktivní tabuli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063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571111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err="1" smtClean="0">
                <a:solidFill>
                  <a:srgbClr val="FF0000"/>
                </a:solidFill>
              </a:rPr>
              <a:t>Irregular</a:t>
            </a:r>
            <a:r>
              <a:rPr lang="cs-CZ" sz="3600" b="1" u="sng" dirty="0" smtClean="0">
                <a:solidFill>
                  <a:srgbClr val="FF0000"/>
                </a:solidFill>
              </a:rPr>
              <a:t> </a:t>
            </a:r>
            <a:r>
              <a:rPr lang="cs-CZ" sz="3600" b="1" u="sng" dirty="0" err="1" smtClean="0">
                <a:solidFill>
                  <a:srgbClr val="FF0000"/>
                </a:solidFill>
              </a:rPr>
              <a:t>verbs</a:t>
            </a:r>
            <a:r>
              <a:rPr lang="cs-CZ" sz="3600" b="1" u="sng" dirty="0" smtClean="0">
                <a:solidFill>
                  <a:srgbClr val="FF0000"/>
                </a:solidFill>
              </a:rPr>
              <a:t> </a:t>
            </a:r>
            <a:r>
              <a:rPr lang="cs-CZ" sz="3600" b="1" u="sng" dirty="0" err="1" smtClean="0">
                <a:solidFill>
                  <a:srgbClr val="FF0000"/>
                </a:solidFill>
              </a:rPr>
              <a:t>for</a:t>
            </a:r>
            <a:r>
              <a:rPr lang="cs-CZ" sz="3600" b="1" u="sng" dirty="0" smtClean="0">
                <a:solidFill>
                  <a:srgbClr val="FF0000"/>
                </a:solidFill>
              </a:rPr>
              <a:t> past tense</a:t>
            </a:r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 smtClean="0"/>
          </a:p>
          <a:p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1772816"/>
            <a:ext cx="8280920" cy="28083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- </a:t>
            </a:r>
            <a:r>
              <a:rPr lang="cs-CZ" sz="3200" b="1" dirty="0" smtClean="0">
                <a:solidFill>
                  <a:schemeClr val="tx1"/>
                </a:solidFill>
              </a:rPr>
              <a:t>tvary těchto sloves pro minulý čas se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 netvoří přidáním ED/D jako u pravidelných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sloves, ale musíme si je zapamatovat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11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39053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Match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the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right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forms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24298" y="1489390"/>
            <a:ext cx="2376264" cy="705064"/>
            <a:chOff x="0" y="903040"/>
            <a:chExt cx="6096000" cy="1198080"/>
          </a:xfrm>
        </p:grpSpPr>
        <p:sp>
          <p:nvSpPr>
            <p:cNvPr id="5" name="Zaoblený obdélník 4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000" kern="120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72670" y="5127110"/>
            <a:ext cx="2376264" cy="705064"/>
            <a:chOff x="0" y="903040"/>
            <a:chExt cx="6096000" cy="1198080"/>
          </a:xfrm>
        </p:grpSpPr>
        <p:sp>
          <p:nvSpPr>
            <p:cNvPr id="10" name="Zaoblený obdélník 9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smtClean="0">
                  <a:solidFill>
                    <a:schemeClr val="tx1"/>
                  </a:solidFill>
                </a:rPr>
                <a:t>jíst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47478" y="3266194"/>
            <a:ext cx="2376264" cy="705064"/>
            <a:chOff x="0" y="903040"/>
            <a:chExt cx="6096000" cy="1198080"/>
          </a:xfrm>
        </p:grpSpPr>
        <p:sp>
          <p:nvSpPr>
            <p:cNvPr id="13" name="Zaoblený obdélník 12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000" kern="120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70276" y="4149080"/>
            <a:ext cx="2376264" cy="705064"/>
            <a:chOff x="0" y="903040"/>
            <a:chExt cx="6096000" cy="1198080"/>
          </a:xfrm>
        </p:grpSpPr>
        <p:sp>
          <p:nvSpPr>
            <p:cNvPr id="16" name="Zaoblený obdélník 15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000" kern="120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00522" y="2328338"/>
            <a:ext cx="2376264" cy="705064"/>
            <a:chOff x="0" y="903040"/>
            <a:chExt cx="6096000" cy="1198080"/>
          </a:xfrm>
        </p:grpSpPr>
        <p:sp>
          <p:nvSpPr>
            <p:cNvPr id="19" name="Zaoblený obdélník 18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000" kern="120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915816" y="1538686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22" name="Zaoblený obdélník 21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dirty="0" err="1">
                  <a:solidFill>
                    <a:schemeClr val="tx1"/>
                  </a:solidFill>
                </a:rPr>
                <a:t>g</a:t>
              </a:r>
              <a:r>
                <a:rPr lang="cs-CZ" sz="2800" b="1" kern="1200" dirty="0" err="1" smtClean="0">
                  <a:solidFill>
                    <a:schemeClr val="tx1"/>
                  </a:solidFill>
                </a:rPr>
                <a:t>et</a:t>
              </a:r>
              <a:r>
                <a:rPr lang="cs-CZ" sz="2800" b="1" kern="1200" dirty="0" smtClean="0">
                  <a:solidFill>
                    <a:schemeClr val="tx1"/>
                  </a:solidFill>
                </a:rPr>
                <a:t> up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938614" y="2320250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25" name="Zaoblený obdélník 24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break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938614" y="3303566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28" name="Zaoblený obdélník 27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bring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950146" y="4183498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31" name="Zaoblený obdélník 30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dirty="0" err="1" smtClean="0">
                  <a:solidFill>
                    <a:schemeClr val="tx1"/>
                  </a:solidFill>
                </a:rPr>
                <a:t>eat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937508" y="5127004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34" name="Zaoblený obdélník 33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feel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724128" y="1518652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7" name="Zaoblený obdélník 36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broke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724128" y="2450002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0" name="Zaoblený obdélník 39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brought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731086" y="3326320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3" name="Zaoblený obdélník 42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ate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701330" y="4221386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6" name="Zaoblený obdélník 45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felt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746926" y="5092352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9" name="Zaoblený obdélník 48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dirty="0" err="1">
                  <a:solidFill>
                    <a:schemeClr val="tx1"/>
                  </a:solidFill>
                </a:rPr>
                <a:t>g</a:t>
              </a:r>
              <a:r>
                <a:rPr lang="cs-CZ" sz="2800" b="1" kern="1200" dirty="0" err="1" smtClean="0">
                  <a:solidFill>
                    <a:schemeClr val="tx1"/>
                  </a:solidFill>
                </a:rPr>
                <a:t>ot</a:t>
              </a:r>
              <a:r>
                <a:rPr lang="cs-CZ" sz="2800" b="1" kern="1200" dirty="0" smtClean="0">
                  <a:solidFill>
                    <a:schemeClr val="tx1"/>
                  </a:solidFill>
                </a:rPr>
                <a:t> up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95468" y="1700808"/>
            <a:ext cx="1167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c</a:t>
            </a:r>
            <a:r>
              <a:rPr lang="cs-CZ" sz="2800" b="1" dirty="0" smtClean="0"/>
              <a:t>ítit se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95468" y="2484420"/>
            <a:ext cx="913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vstát</a:t>
            </a:r>
            <a:endParaRPr lang="cs-CZ" sz="28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95468" y="3501008"/>
            <a:ext cx="2148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lomit, rozbít</a:t>
            </a:r>
            <a:endParaRPr lang="cs-CZ" sz="28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5468" y="4365104"/>
            <a:ext cx="1230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přinést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7244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604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Checking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412776"/>
            <a:ext cx="5904656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c</a:t>
            </a:r>
            <a:r>
              <a:rPr lang="cs-CZ" sz="2800" b="1" dirty="0" smtClean="0">
                <a:solidFill>
                  <a:schemeClr val="tx1"/>
                </a:solidFill>
              </a:rPr>
              <a:t>ítit se      </a:t>
            </a:r>
            <a:r>
              <a:rPr lang="cs-CZ" sz="2800" b="1" dirty="0" err="1" smtClean="0">
                <a:solidFill>
                  <a:schemeClr val="tx1"/>
                </a:solidFill>
              </a:rPr>
              <a:t>feel</a:t>
            </a:r>
            <a:r>
              <a:rPr lang="cs-CZ" sz="2800" b="1" dirty="0" smtClean="0">
                <a:solidFill>
                  <a:schemeClr val="tx1"/>
                </a:solidFill>
              </a:rPr>
              <a:t>   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felt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462436"/>
            <a:ext cx="5904656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</a:rPr>
              <a:t>stávat     </a:t>
            </a:r>
            <a:r>
              <a:rPr lang="cs-CZ" sz="2800" b="1" dirty="0" err="1" smtClean="0">
                <a:solidFill>
                  <a:schemeClr val="tx1"/>
                </a:solidFill>
              </a:rPr>
              <a:t>get</a:t>
            </a:r>
            <a:r>
              <a:rPr lang="cs-CZ" sz="2800" b="1" dirty="0" smtClean="0">
                <a:solidFill>
                  <a:schemeClr val="tx1"/>
                </a:solidFill>
              </a:rPr>
              <a:t> up       </a:t>
            </a:r>
            <a:r>
              <a:rPr lang="cs-CZ" sz="2800" b="1" dirty="0" err="1" smtClean="0">
                <a:solidFill>
                  <a:schemeClr val="tx1"/>
                </a:solidFill>
              </a:rPr>
              <a:t>got</a:t>
            </a:r>
            <a:r>
              <a:rPr lang="cs-CZ" sz="2800" b="1" dirty="0" smtClean="0">
                <a:solidFill>
                  <a:schemeClr val="tx1"/>
                </a:solidFill>
              </a:rPr>
              <a:t> up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3403848"/>
            <a:ext cx="5904656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z</a:t>
            </a:r>
            <a:r>
              <a:rPr lang="cs-CZ" sz="2800" b="1" dirty="0" smtClean="0">
                <a:solidFill>
                  <a:schemeClr val="tx1"/>
                </a:solidFill>
              </a:rPr>
              <a:t>lomit, rozbít    </a:t>
            </a:r>
            <a:r>
              <a:rPr lang="cs-CZ" sz="2800" b="1" dirty="0" err="1" smtClean="0">
                <a:solidFill>
                  <a:schemeClr val="tx1"/>
                </a:solidFill>
              </a:rPr>
              <a:t>break</a:t>
            </a:r>
            <a:r>
              <a:rPr lang="cs-CZ" sz="2800" b="1" dirty="0" smtClean="0">
                <a:solidFill>
                  <a:schemeClr val="tx1"/>
                </a:solidFill>
              </a:rPr>
              <a:t>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broke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4450" y="4437112"/>
            <a:ext cx="5904656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řinést       </a:t>
            </a:r>
            <a:r>
              <a:rPr lang="cs-CZ" sz="2800" b="1" dirty="0" err="1" smtClean="0">
                <a:solidFill>
                  <a:schemeClr val="tx1"/>
                </a:solidFill>
              </a:rPr>
              <a:t>bring</a:t>
            </a:r>
            <a:r>
              <a:rPr lang="cs-CZ" sz="2800" b="1" dirty="0" smtClean="0">
                <a:solidFill>
                  <a:schemeClr val="tx1"/>
                </a:solidFill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brought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4450" y="5512628"/>
            <a:ext cx="5904656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j</a:t>
            </a:r>
            <a:r>
              <a:rPr lang="cs-CZ" sz="2800" b="1" dirty="0" smtClean="0">
                <a:solidFill>
                  <a:schemeClr val="tx1"/>
                </a:solidFill>
              </a:rPr>
              <a:t>íst   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eat</a:t>
            </a:r>
            <a:r>
              <a:rPr lang="cs-CZ" sz="2800" b="1" dirty="0" smtClean="0">
                <a:solidFill>
                  <a:schemeClr val="tx1"/>
                </a:solidFill>
              </a:rPr>
              <a:t>   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ate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37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39053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Match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the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right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forms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24298" y="1489390"/>
            <a:ext cx="2376264" cy="705064"/>
            <a:chOff x="0" y="903040"/>
            <a:chExt cx="6096000" cy="1198080"/>
          </a:xfrm>
        </p:grpSpPr>
        <p:sp>
          <p:nvSpPr>
            <p:cNvPr id="5" name="Zaoblený obdélník 4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000" kern="120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72670" y="5127110"/>
            <a:ext cx="2376264" cy="705064"/>
            <a:chOff x="0" y="903040"/>
            <a:chExt cx="6096000" cy="1198080"/>
          </a:xfrm>
        </p:grpSpPr>
        <p:sp>
          <p:nvSpPr>
            <p:cNvPr id="10" name="Zaoblený obdélník 9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800" b="1" kern="120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47478" y="3266194"/>
            <a:ext cx="2376264" cy="705064"/>
            <a:chOff x="0" y="903040"/>
            <a:chExt cx="6096000" cy="1198080"/>
          </a:xfrm>
        </p:grpSpPr>
        <p:sp>
          <p:nvSpPr>
            <p:cNvPr id="13" name="Zaoblený obdélník 12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000" kern="120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70276" y="4149080"/>
            <a:ext cx="2376264" cy="705064"/>
            <a:chOff x="0" y="903040"/>
            <a:chExt cx="6096000" cy="1198080"/>
          </a:xfrm>
        </p:grpSpPr>
        <p:sp>
          <p:nvSpPr>
            <p:cNvPr id="16" name="Zaoblený obdélník 15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000" kern="120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00522" y="2328338"/>
            <a:ext cx="2376264" cy="705064"/>
            <a:chOff x="0" y="903040"/>
            <a:chExt cx="6096000" cy="1198080"/>
          </a:xfrm>
        </p:grpSpPr>
        <p:sp>
          <p:nvSpPr>
            <p:cNvPr id="19" name="Zaoblený obdélník 18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5000" kern="120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915816" y="1538686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22" name="Zaoblený obdélník 21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buy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938614" y="2320250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25" name="Zaoblený obdélník 24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have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938614" y="3303566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28" name="Zaoblený obdélník 27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smtClean="0">
                  <a:solidFill>
                    <a:schemeClr val="tx1"/>
                  </a:solidFill>
                </a:rPr>
                <a:t>go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950146" y="4183498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31" name="Zaoblený obdélník 30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write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937508" y="5127004"/>
            <a:ext cx="2376264" cy="705064"/>
            <a:chOff x="0" y="903040"/>
            <a:chExt cx="6096000" cy="1198080"/>
          </a:xfrm>
          <a:solidFill>
            <a:srgbClr val="FFFF00"/>
          </a:solidFill>
        </p:grpSpPr>
        <p:sp>
          <p:nvSpPr>
            <p:cNvPr id="34" name="Zaoblený obdélník 33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take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724128" y="1518652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7" name="Zaoblený obdélník 36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dirty="0">
                  <a:solidFill>
                    <a:schemeClr val="tx1"/>
                  </a:solidFill>
                </a:rPr>
                <a:t>h</a:t>
              </a:r>
              <a:r>
                <a:rPr lang="cs-CZ" sz="2800" b="1" kern="1200" dirty="0" smtClean="0">
                  <a:solidFill>
                    <a:schemeClr val="tx1"/>
                  </a:solidFill>
                </a:rPr>
                <a:t>ad 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731086" y="2328338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0" name="Zaoblený obdélník 39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wrote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731086" y="3269148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3" name="Zaoblený obdélník 42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bought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701330" y="4221386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6" name="Zaoblený obdélník 45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dirty="0" err="1" smtClean="0">
                  <a:solidFill>
                    <a:schemeClr val="tx1"/>
                  </a:solidFill>
                </a:rPr>
                <a:t>took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746926" y="5092352"/>
            <a:ext cx="2376264" cy="705064"/>
            <a:chOff x="0" y="903040"/>
            <a:chExt cx="6096000" cy="1198080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49" name="Zaoblený obdélník 48"/>
            <p:cNvSpPr/>
            <p:nvPr/>
          </p:nvSpPr>
          <p:spPr>
            <a:xfrm>
              <a:off x="0" y="903040"/>
              <a:ext cx="6096000" cy="1198080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Zaoblený obdélník 4"/>
            <p:cNvSpPr/>
            <p:nvPr/>
          </p:nvSpPr>
          <p:spPr>
            <a:xfrm>
              <a:off x="58485" y="961525"/>
              <a:ext cx="5979030" cy="1081110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0500" tIns="190500" rIns="190500" bIns="190500" numCol="1" spcCol="1270" anchor="ctr" anchorCtr="0">
              <a:noAutofit/>
            </a:bodyPr>
            <a:lstStyle/>
            <a:p>
              <a:pPr lvl="0" algn="l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800" b="1" kern="1200" dirty="0" err="1" smtClean="0">
                  <a:solidFill>
                    <a:schemeClr val="tx1"/>
                  </a:solidFill>
                </a:rPr>
                <a:t>went</a:t>
              </a:r>
              <a:endParaRPr lang="cs-CZ" sz="2800" b="1" kern="1200" dirty="0">
                <a:solidFill>
                  <a:schemeClr val="tx1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95468" y="1700808"/>
            <a:ext cx="1059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j</a:t>
            </a:r>
            <a:r>
              <a:rPr lang="cs-CZ" sz="2800" b="1" dirty="0" smtClean="0"/>
              <a:t>ít, jet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468" y="2484420"/>
            <a:ext cx="1137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koupit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95468" y="3429000"/>
            <a:ext cx="817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psát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95468" y="4365104"/>
            <a:ext cx="16384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zít, brát</a:t>
            </a:r>
            <a:endParaRPr lang="cs-CZ" sz="28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39552" y="5301208"/>
            <a:ext cx="689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mít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3976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604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Checking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412776"/>
            <a:ext cx="5904656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j</a:t>
            </a:r>
            <a:r>
              <a:rPr lang="cs-CZ" sz="2800" b="1" dirty="0" smtClean="0">
                <a:solidFill>
                  <a:schemeClr val="tx1"/>
                </a:solidFill>
              </a:rPr>
              <a:t>ít, jet         go    </a:t>
            </a:r>
            <a:r>
              <a:rPr lang="cs-CZ" sz="2800" b="1" dirty="0" err="1" smtClean="0">
                <a:solidFill>
                  <a:schemeClr val="tx1"/>
                </a:solidFill>
              </a:rPr>
              <a:t>went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462436"/>
            <a:ext cx="5904656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k</a:t>
            </a:r>
            <a:r>
              <a:rPr lang="cs-CZ" sz="2800" b="1" dirty="0" smtClean="0">
                <a:solidFill>
                  <a:schemeClr val="tx1"/>
                </a:solidFill>
              </a:rPr>
              <a:t>oupit       </a:t>
            </a:r>
            <a:r>
              <a:rPr lang="cs-CZ" sz="2800" b="1" dirty="0" err="1" smtClean="0">
                <a:solidFill>
                  <a:schemeClr val="tx1"/>
                </a:solidFill>
              </a:rPr>
              <a:t>buy</a:t>
            </a:r>
            <a:r>
              <a:rPr lang="cs-CZ" sz="2800" b="1" dirty="0" smtClean="0">
                <a:solidFill>
                  <a:schemeClr val="tx1"/>
                </a:solidFill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bought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3403848"/>
            <a:ext cx="5904656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sát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write</a:t>
            </a:r>
            <a:r>
              <a:rPr lang="cs-CZ" sz="2800" b="1" dirty="0" smtClean="0">
                <a:solidFill>
                  <a:schemeClr val="tx1"/>
                </a:solidFill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wrote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4450" y="4437112"/>
            <a:ext cx="5904656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</a:rPr>
              <a:t>zít, brát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take</a:t>
            </a:r>
            <a:r>
              <a:rPr lang="cs-CZ" sz="2800" b="1" dirty="0" smtClean="0">
                <a:solidFill>
                  <a:schemeClr val="tx1"/>
                </a:solidFill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took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4450" y="5512628"/>
            <a:ext cx="5904656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</a:t>
            </a:r>
            <a:r>
              <a:rPr lang="cs-CZ" sz="2800" b="1" dirty="0" smtClean="0">
                <a:solidFill>
                  <a:schemeClr val="tx1"/>
                </a:solidFill>
              </a:rPr>
              <a:t>ít        </a:t>
            </a:r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      had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327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3219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Using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irregular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verbs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sentences</a:t>
            </a:r>
            <a:r>
              <a:rPr lang="cs-CZ" sz="2800" b="1" dirty="0" smtClean="0">
                <a:solidFill>
                  <a:srgbClr val="FF0000"/>
                </a:solidFill>
              </a:rPr>
              <a:t> in past </a:t>
            </a:r>
            <a:r>
              <a:rPr lang="cs-CZ" sz="2800" b="1" dirty="0" err="1" smtClean="0">
                <a:solidFill>
                  <a:srgbClr val="FF0000"/>
                </a:solidFill>
              </a:rPr>
              <a:t>simple</a:t>
            </a:r>
            <a:r>
              <a:rPr lang="cs-CZ" sz="2800" b="1" dirty="0" smtClean="0">
                <a:solidFill>
                  <a:srgbClr val="FF0000"/>
                </a:solidFill>
              </a:rPr>
              <a:t> tense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196752"/>
            <a:ext cx="7776864" cy="48965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FontTx/>
              <a:buChar char="-"/>
            </a:pPr>
            <a:r>
              <a:rPr lang="cs-CZ" sz="2800" b="1" dirty="0">
                <a:solidFill>
                  <a:schemeClr val="tx1"/>
                </a:solidFill>
              </a:rPr>
              <a:t>j</a:t>
            </a:r>
            <a:r>
              <a:rPr lang="cs-CZ" sz="2800" b="1" dirty="0" smtClean="0">
                <a:solidFill>
                  <a:schemeClr val="tx1"/>
                </a:solidFill>
              </a:rPr>
              <a:t>en v oznamovacích větách kladných je sloveso v minulém čase</a:t>
            </a:r>
          </a:p>
          <a:p>
            <a:pPr marL="457200" indent="-457200" algn="ctr">
              <a:buFontTx/>
              <a:buChar char="-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0" indent="-457200" algn="ctr">
              <a:buFontTx/>
              <a:buChar char="-"/>
            </a:pPr>
            <a:r>
              <a:rPr lang="cs-CZ" sz="2800" b="1" dirty="0">
                <a:solidFill>
                  <a:schemeClr val="tx1"/>
                </a:solidFill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</a:rPr>
              <a:t> otázce </a:t>
            </a:r>
            <a:r>
              <a:rPr lang="cs-CZ" sz="2800" b="1" dirty="0" smtClean="0">
                <a:solidFill>
                  <a:srgbClr val="FF0000"/>
                </a:solidFill>
              </a:rPr>
              <a:t>po pomocném slovesu DID</a:t>
            </a:r>
            <a:r>
              <a:rPr lang="cs-CZ" sz="2800" b="1" dirty="0" smtClean="0">
                <a:solidFill>
                  <a:schemeClr val="tx1"/>
                </a:solidFill>
              </a:rPr>
              <a:t> musí být </a:t>
            </a:r>
            <a:r>
              <a:rPr lang="cs-CZ" sz="2800" b="1" dirty="0" smtClean="0">
                <a:solidFill>
                  <a:srgbClr val="0070C0"/>
                </a:solidFill>
              </a:rPr>
              <a:t>významové sloveso v přítomném čase</a:t>
            </a:r>
          </a:p>
          <a:p>
            <a:pPr marL="457200" indent="-457200" algn="ctr">
              <a:buFontTx/>
              <a:buChar char="-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- v záporu </a:t>
            </a:r>
            <a:r>
              <a:rPr lang="cs-CZ" sz="2800" b="1" dirty="0" smtClean="0">
                <a:solidFill>
                  <a:srgbClr val="FF0000"/>
                </a:solidFill>
              </a:rPr>
              <a:t>po DID NOT </a:t>
            </a:r>
            <a:r>
              <a:rPr lang="cs-CZ" sz="2800" b="1" dirty="0" smtClean="0">
                <a:solidFill>
                  <a:schemeClr val="tx1"/>
                </a:solidFill>
              </a:rPr>
              <a:t>musí být </a:t>
            </a:r>
            <a:r>
              <a:rPr lang="cs-CZ" sz="2800" b="1" dirty="0" smtClean="0">
                <a:solidFill>
                  <a:srgbClr val="0070C0"/>
                </a:solidFill>
              </a:rPr>
              <a:t>významové sloveso v přítomném čase</a:t>
            </a:r>
          </a:p>
          <a:p>
            <a:pPr marL="457200" indent="-457200" algn="ctr">
              <a:buFontTx/>
              <a:buChar char="-"/>
            </a:pP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83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382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Choose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right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verbs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412776"/>
            <a:ext cx="5976664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1)    Tony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feel</a:t>
            </a:r>
            <a:r>
              <a:rPr lang="cs-CZ" sz="2800" b="1" dirty="0" smtClean="0">
                <a:solidFill>
                  <a:srgbClr val="0070C0"/>
                </a:solidFill>
              </a:rPr>
              <a:t> / </a:t>
            </a:r>
            <a:r>
              <a:rPr lang="cs-CZ" sz="2800" b="1" dirty="0" err="1" smtClean="0">
                <a:solidFill>
                  <a:srgbClr val="0070C0"/>
                </a:solidFill>
              </a:rPr>
              <a:t>felt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ill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2393122"/>
            <a:ext cx="590465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  2) </a:t>
            </a:r>
            <a:r>
              <a:rPr lang="cs-CZ" sz="2800" b="1" dirty="0" err="1" smtClean="0">
                <a:solidFill>
                  <a:schemeClr val="tx1"/>
                </a:solidFill>
              </a:rPr>
              <a:t>When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did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get</a:t>
            </a:r>
            <a:r>
              <a:rPr lang="cs-CZ" sz="2800" b="1" dirty="0" smtClean="0">
                <a:solidFill>
                  <a:srgbClr val="0070C0"/>
                </a:solidFill>
              </a:rPr>
              <a:t> up / </a:t>
            </a:r>
            <a:r>
              <a:rPr lang="cs-CZ" sz="2800" b="1" dirty="0" err="1" smtClean="0">
                <a:solidFill>
                  <a:srgbClr val="0070C0"/>
                </a:solidFill>
              </a:rPr>
              <a:t>got</a:t>
            </a:r>
            <a:r>
              <a:rPr lang="cs-CZ" sz="2800" b="1" dirty="0" smtClean="0">
                <a:solidFill>
                  <a:srgbClr val="0070C0"/>
                </a:solidFill>
              </a:rPr>
              <a:t> up ?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532" y="3403848"/>
            <a:ext cx="590465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3) Susan  </a:t>
            </a:r>
            <a:r>
              <a:rPr lang="cs-CZ" sz="2800" b="1" dirty="0" err="1" smtClean="0">
                <a:solidFill>
                  <a:srgbClr val="0070C0"/>
                </a:solidFill>
              </a:rPr>
              <a:t>break</a:t>
            </a:r>
            <a:r>
              <a:rPr lang="cs-CZ" sz="2800" b="1" dirty="0" smtClean="0">
                <a:solidFill>
                  <a:srgbClr val="0070C0"/>
                </a:solidFill>
              </a:rPr>
              <a:t> / </a:t>
            </a:r>
            <a:r>
              <a:rPr lang="cs-CZ" sz="2800" b="1" dirty="0" err="1" smtClean="0">
                <a:solidFill>
                  <a:srgbClr val="0070C0"/>
                </a:solidFill>
              </a:rPr>
              <a:t>broke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a </a:t>
            </a:r>
            <a:r>
              <a:rPr lang="cs-CZ" sz="2800" b="1" dirty="0" err="1" smtClean="0">
                <a:solidFill>
                  <a:schemeClr val="tx1"/>
                </a:solidFill>
              </a:rPr>
              <a:t>glass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0982" y="4422234"/>
            <a:ext cx="590465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4) Tom </a:t>
            </a:r>
            <a:r>
              <a:rPr lang="cs-CZ" sz="2800" b="1" dirty="0" err="1" smtClean="0">
                <a:solidFill>
                  <a:schemeClr val="tx1"/>
                </a:solidFill>
              </a:rPr>
              <a:t>did</a:t>
            </a:r>
            <a:r>
              <a:rPr lang="cs-CZ" sz="2800" b="1" dirty="0" smtClean="0">
                <a:solidFill>
                  <a:schemeClr val="tx1"/>
                </a:solidFill>
              </a:rPr>
              <a:t> not  </a:t>
            </a:r>
            <a:r>
              <a:rPr lang="cs-CZ" sz="2800" b="1" dirty="0" err="1" smtClean="0">
                <a:solidFill>
                  <a:srgbClr val="0070C0"/>
                </a:solidFill>
              </a:rPr>
              <a:t>bring</a:t>
            </a:r>
            <a:r>
              <a:rPr lang="cs-CZ" sz="2800" b="1" dirty="0" smtClean="0">
                <a:solidFill>
                  <a:srgbClr val="0070C0"/>
                </a:solidFill>
              </a:rPr>
              <a:t>  /</a:t>
            </a:r>
            <a:r>
              <a:rPr lang="cs-CZ" sz="2800" b="1" dirty="0" err="1" smtClean="0">
                <a:solidFill>
                  <a:srgbClr val="0070C0"/>
                </a:solidFill>
              </a:rPr>
              <a:t>brought</a:t>
            </a:r>
            <a:r>
              <a:rPr lang="cs-CZ" sz="2800" b="1" dirty="0" smtClean="0">
                <a:solidFill>
                  <a:schemeClr val="tx1"/>
                </a:solidFill>
              </a:rPr>
              <a:t>   </a:t>
            </a:r>
            <a:r>
              <a:rPr lang="cs-CZ" sz="2800" b="1" dirty="0" err="1" smtClean="0">
                <a:solidFill>
                  <a:schemeClr val="tx1"/>
                </a:solidFill>
              </a:rPr>
              <a:t>any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present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9532" y="5512628"/>
            <a:ext cx="590465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5) John </a:t>
            </a:r>
            <a:r>
              <a:rPr lang="cs-CZ" sz="2800" b="1" dirty="0" err="1" smtClean="0">
                <a:solidFill>
                  <a:srgbClr val="0070C0"/>
                </a:solidFill>
              </a:rPr>
              <a:t>eat</a:t>
            </a:r>
            <a:r>
              <a:rPr lang="cs-CZ" sz="2800" b="1" dirty="0" smtClean="0">
                <a:solidFill>
                  <a:srgbClr val="0070C0"/>
                </a:solidFill>
              </a:rPr>
              <a:t> / </a:t>
            </a:r>
            <a:r>
              <a:rPr lang="cs-CZ" sz="2800" b="1" dirty="0" err="1" smtClean="0">
                <a:solidFill>
                  <a:srgbClr val="0070C0"/>
                </a:solidFill>
              </a:rPr>
              <a:t>ate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three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apples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04248" y="2060848"/>
            <a:ext cx="1800200" cy="368095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1) </a:t>
            </a:r>
            <a:r>
              <a:rPr lang="cs-CZ" sz="2800" b="1" dirty="0" err="1">
                <a:solidFill>
                  <a:srgbClr val="FF0000"/>
                </a:solidFill>
              </a:rPr>
              <a:t>f</a:t>
            </a:r>
            <a:r>
              <a:rPr lang="cs-CZ" sz="2800" b="1" dirty="0" err="1" smtClean="0">
                <a:solidFill>
                  <a:srgbClr val="FF0000"/>
                </a:solidFill>
              </a:rPr>
              <a:t>elt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2) </a:t>
            </a:r>
            <a:r>
              <a:rPr lang="cs-CZ" sz="2800" b="1" dirty="0" err="1">
                <a:solidFill>
                  <a:srgbClr val="FF0000"/>
                </a:solidFill>
              </a:rPr>
              <a:t>g</a:t>
            </a:r>
            <a:r>
              <a:rPr lang="cs-CZ" sz="2800" b="1" dirty="0" err="1" smtClean="0">
                <a:solidFill>
                  <a:srgbClr val="FF0000"/>
                </a:solidFill>
              </a:rPr>
              <a:t>et</a:t>
            </a:r>
            <a:r>
              <a:rPr lang="cs-CZ" sz="2800" b="1" dirty="0" smtClean="0">
                <a:solidFill>
                  <a:srgbClr val="FF0000"/>
                </a:solidFill>
              </a:rPr>
              <a:t> up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3) </a:t>
            </a:r>
            <a:r>
              <a:rPr lang="cs-CZ" sz="2800" b="1" dirty="0" err="1" smtClean="0">
                <a:solidFill>
                  <a:srgbClr val="FF0000"/>
                </a:solidFill>
              </a:rPr>
              <a:t>broke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4) </a:t>
            </a:r>
            <a:r>
              <a:rPr lang="cs-CZ" sz="2800" b="1" dirty="0" err="1" smtClean="0">
                <a:solidFill>
                  <a:srgbClr val="FF0000"/>
                </a:solidFill>
              </a:rPr>
              <a:t>bring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5) </a:t>
            </a:r>
            <a:r>
              <a:rPr lang="cs-CZ" sz="2800" b="1" dirty="0" err="1" smtClean="0">
                <a:solidFill>
                  <a:srgbClr val="FF0000"/>
                </a:solidFill>
              </a:rPr>
              <a:t>ate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67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382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Choose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right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verbs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412776"/>
            <a:ext cx="5976664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1) </a:t>
            </a:r>
            <a:r>
              <a:rPr lang="cs-CZ" sz="2800" b="1" dirty="0" err="1" smtClean="0">
                <a:solidFill>
                  <a:schemeClr val="tx1"/>
                </a:solidFill>
              </a:rPr>
              <a:t>Where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did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</a:t>
            </a:r>
            <a:r>
              <a:rPr lang="cs-CZ" sz="2800" b="1" dirty="0" smtClean="0">
                <a:solidFill>
                  <a:schemeClr val="tx1"/>
                </a:solidFill>
              </a:rPr>
              <a:t>  </a:t>
            </a:r>
            <a:r>
              <a:rPr lang="cs-CZ" sz="2800" b="1" dirty="0" smtClean="0">
                <a:solidFill>
                  <a:srgbClr val="0070C0"/>
                </a:solidFill>
              </a:rPr>
              <a:t>go/ </a:t>
            </a:r>
            <a:r>
              <a:rPr lang="cs-CZ" sz="2800" b="1" dirty="0" err="1" smtClean="0">
                <a:solidFill>
                  <a:srgbClr val="0070C0"/>
                </a:solidFill>
              </a:rPr>
              <a:t>went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yesterday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2393122"/>
            <a:ext cx="590465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  2) He </a:t>
            </a:r>
            <a:r>
              <a:rPr lang="cs-CZ" sz="2800" b="1" dirty="0" err="1" smtClean="0">
                <a:solidFill>
                  <a:schemeClr val="tx1"/>
                </a:solidFill>
              </a:rPr>
              <a:t>did</a:t>
            </a:r>
            <a:r>
              <a:rPr lang="cs-CZ" sz="2800" b="1" dirty="0" smtClean="0">
                <a:solidFill>
                  <a:schemeClr val="tx1"/>
                </a:solidFill>
              </a:rPr>
              <a:t> not </a:t>
            </a:r>
            <a:r>
              <a:rPr lang="cs-CZ" sz="2800" b="1" dirty="0" err="1" smtClean="0">
                <a:solidFill>
                  <a:srgbClr val="0070C0"/>
                </a:solidFill>
              </a:rPr>
              <a:t>buy</a:t>
            </a:r>
            <a:r>
              <a:rPr lang="cs-CZ" sz="2800" b="1" dirty="0" smtClean="0">
                <a:solidFill>
                  <a:srgbClr val="0070C0"/>
                </a:solidFill>
              </a:rPr>
              <a:t>/ </a:t>
            </a:r>
            <a:r>
              <a:rPr lang="cs-CZ" sz="2800" b="1" dirty="0" err="1" smtClean="0">
                <a:solidFill>
                  <a:srgbClr val="0070C0"/>
                </a:solidFill>
              </a:rPr>
              <a:t>bought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car last </a:t>
            </a:r>
            <a:r>
              <a:rPr lang="cs-CZ" sz="2800" b="1" dirty="0" err="1" smtClean="0">
                <a:solidFill>
                  <a:schemeClr val="tx1"/>
                </a:solidFill>
              </a:rPr>
              <a:t>week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532" y="3403848"/>
            <a:ext cx="590465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3) </a:t>
            </a:r>
            <a:r>
              <a:rPr lang="cs-CZ" sz="2800" b="1" dirty="0" err="1" smtClean="0">
                <a:solidFill>
                  <a:schemeClr val="tx1"/>
                </a:solidFill>
              </a:rPr>
              <a:t>Why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didn´t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write</a:t>
            </a:r>
            <a:r>
              <a:rPr lang="cs-CZ" sz="2800" b="1" dirty="0" smtClean="0">
                <a:solidFill>
                  <a:srgbClr val="0070C0"/>
                </a:solidFill>
              </a:rPr>
              <a:t>/</a:t>
            </a:r>
            <a:r>
              <a:rPr lang="cs-CZ" sz="2800" b="1" dirty="0" err="1" smtClean="0">
                <a:solidFill>
                  <a:srgbClr val="0070C0"/>
                </a:solidFill>
              </a:rPr>
              <a:t>wrote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HW?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0982" y="4422234"/>
            <a:ext cx="590465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4) </a:t>
            </a:r>
            <a:r>
              <a:rPr lang="cs-CZ" sz="2800" b="1" dirty="0" err="1" smtClean="0">
                <a:solidFill>
                  <a:schemeClr val="tx1"/>
                </a:solidFill>
              </a:rPr>
              <a:t>Vicky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take</a:t>
            </a:r>
            <a:r>
              <a:rPr lang="cs-CZ" sz="2800" b="1" dirty="0" smtClean="0">
                <a:solidFill>
                  <a:srgbClr val="0070C0"/>
                </a:solidFill>
              </a:rPr>
              <a:t>/</a:t>
            </a:r>
            <a:r>
              <a:rPr lang="cs-CZ" sz="2800" b="1" dirty="0" err="1" smtClean="0">
                <a:solidFill>
                  <a:srgbClr val="0070C0"/>
                </a:solidFill>
              </a:rPr>
              <a:t>took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present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9532" y="5512628"/>
            <a:ext cx="5904656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5) My </a:t>
            </a:r>
            <a:r>
              <a:rPr lang="cs-CZ" sz="2800" b="1" dirty="0" err="1" smtClean="0">
                <a:solidFill>
                  <a:schemeClr val="tx1"/>
                </a:solidFill>
              </a:rPr>
              <a:t>sister</a:t>
            </a:r>
            <a:r>
              <a:rPr lang="cs-CZ" sz="2800" b="1" dirty="0" smtClean="0">
                <a:solidFill>
                  <a:schemeClr val="tx1"/>
                </a:solidFill>
              </a:rPr>
              <a:t>  </a:t>
            </a:r>
            <a:r>
              <a:rPr lang="cs-CZ" sz="2800" b="1" dirty="0" err="1" smtClean="0">
                <a:solidFill>
                  <a:srgbClr val="0070C0"/>
                </a:solidFill>
              </a:rPr>
              <a:t>have</a:t>
            </a:r>
            <a:r>
              <a:rPr lang="cs-CZ" sz="2800" b="1" dirty="0" smtClean="0">
                <a:solidFill>
                  <a:srgbClr val="0070C0"/>
                </a:solidFill>
              </a:rPr>
              <a:t>/ had </a:t>
            </a:r>
            <a:r>
              <a:rPr lang="cs-CZ" sz="2800" b="1" dirty="0" smtClean="0">
                <a:solidFill>
                  <a:schemeClr val="tx1"/>
                </a:solidFill>
              </a:rPr>
              <a:t>a </a:t>
            </a:r>
            <a:r>
              <a:rPr lang="cs-CZ" sz="2800" b="1" dirty="0" err="1" smtClean="0">
                <a:solidFill>
                  <a:schemeClr val="tx1"/>
                </a:solidFill>
              </a:rPr>
              <a:t>flu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04248" y="2060848"/>
            <a:ext cx="1800200" cy="368095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1) go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2) </a:t>
            </a:r>
            <a:r>
              <a:rPr lang="cs-CZ" sz="2800" b="1" dirty="0" err="1" smtClean="0">
                <a:solidFill>
                  <a:srgbClr val="FF0000"/>
                </a:solidFill>
              </a:rPr>
              <a:t>buy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3) </a:t>
            </a:r>
            <a:r>
              <a:rPr lang="cs-CZ" sz="2800" b="1" dirty="0" err="1" smtClean="0">
                <a:solidFill>
                  <a:srgbClr val="FF0000"/>
                </a:solidFill>
              </a:rPr>
              <a:t>write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4) </a:t>
            </a:r>
            <a:r>
              <a:rPr lang="cs-CZ" sz="2800" b="1" dirty="0" err="1" smtClean="0">
                <a:solidFill>
                  <a:srgbClr val="FF0000"/>
                </a:solidFill>
              </a:rPr>
              <a:t>took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5) had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45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5161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Write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questions</a:t>
            </a:r>
            <a:r>
              <a:rPr lang="cs-CZ" sz="3200" b="1" dirty="0" smtClean="0">
                <a:solidFill>
                  <a:srgbClr val="FF0000"/>
                </a:solidFill>
              </a:rPr>
              <a:t> and negative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4155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1) </a:t>
            </a:r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tired</a:t>
            </a:r>
            <a:r>
              <a:rPr lang="cs-CZ" sz="2800" b="1" dirty="0" smtClean="0"/>
              <a:t> last </a:t>
            </a:r>
            <a:r>
              <a:rPr lang="cs-CZ" sz="2800" b="1" dirty="0" err="1" smtClean="0"/>
              <a:t>week</a:t>
            </a:r>
            <a:r>
              <a:rPr lang="cs-CZ" sz="2800" b="1" dirty="0"/>
              <a:t>.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121704"/>
            <a:ext cx="4381777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Did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feel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tired</a:t>
            </a:r>
            <a:r>
              <a:rPr lang="cs-CZ" sz="2800" b="1" dirty="0" smtClean="0"/>
              <a:t> last </a:t>
            </a:r>
            <a:r>
              <a:rPr lang="cs-CZ" sz="2800" b="1" dirty="0" err="1" smtClean="0"/>
              <a:t>week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80928"/>
            <a:ext cx="4729628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didn´t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feel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tired</a:t>
            </a:r>
            <a:r>
              <a:rPr lang="cs-CZ" sz="2800" b="1" dirty="0" smtClean="0"/>
              <a:t> last </a:t>
            </a:r>
            <a:r>
              <a:rPr lang="cs-CZ" sz="2800" b="1" dirty="0" err="1" smtClean="0"/>
              <a:t>week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861048"/>
            <a:ext cx="5339799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went</a:t>
            </a:r>
            <a:r>
              <a:rPr lang="cs-CZ" sz="2800" b="1" dirty="0" smtClean="0"/>
              <a:t> to London last </a:t>
            </a:r>
            <a:r>
              <a:rPr lang="cs-CZ" sz="2800" b="1" dirty="0" err="1" smtClean="0"/>
              <a:t>year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725144"/>
            <a:ext cx="4983224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Did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go to London last </a:t>
            </a:r>
            <a:r>
              <a:rPr lang="cs-CZ" sz="2800" b="1" dirty="0" err="1" smtClean="0"/>
              <a:t>year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403036"/>
            <a:ext cx="532517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didn´t</a:t>
            </a:r>
            <a:r>
              <a:rPr lang="cs-CZ" sz="2800" b="1" dirty="0" smtClean="0"/>
              <a:t> go to London last </a:t>
            </a:r>
            <a:r>
              <a:rPr lang="cs-CZ" sz="2800" b="1" dirty="0" err="1" smtClean="0"/>
              <a:t>year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9182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52302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endParaRPr lang="cs-CZ" sz="2400" dirty="0"/>
          </a:p>
          <a:p>
            <a:r>
              <a:rPr lang="cs-CZ" sz="2400" dirty="0" smtClean="0"/>
              <a:t>Nebyly použity žádné zdroje.</a:t>
            </a:r>
          </a:p>
          <a:p>
            <a:endParaRPr lang="cs-CZ" sz="2400" dirty="0"/>
          </a:p>
          <a:p>
            <a:r>
              <a:rPr lang="cs-CZ" sz="2400" dirty="0" smtClean="0"/>
              <a:t>Věty v procvičování byly sestaveny autorkou tohoto </a:t>
            </a:r>
            <a:r>
              <a:rPr lang="cs-CZ" sz="2400" dirty="0" err="1" smtClean="0"/>
              <a:t>DUMu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200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185</TotalTime>
  <Words>458</Words>
  <Application>Microsoft Office PowerPoint</Application>
  <PresentationFormat>Předvádění na obrazovce (4:3)</PresentationFormat>
  <Paragraphs>125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25</cp:revision>
  <dcterms:created xsi:type="dcterms:W3CDTF">2012-03-29T13:54:37Z</dcterms:created>
  <dcterms:modified xsi:type="dcterms:W3CDTF">2012-04-07T18:42:57Z</dcterms:modified>
</cp:coreProperties>
</file>