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63" r:id="rId4"/>
    <p:sldId id="257" r:id="rId5"/>
    <p:sldId id="258" r:id="rId6"/>
    <p:sldId id="259" r:id="rId7"/>
    <p:sldId id="260" r:id="rId8"/>
    <p:sldId id="261" r:id="rId9"/>
    <p:sldId id="262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743" autoAdjust="0"/>
    <p:restoredTop sz="94660"/>
  </p:normalViewPr>
  <p:slideViewPr>
    <p:cSldViewPr>
      <p:cViewPr varScale="1">
        <p:scale>
          <a:sx n="69" d="100"/>
          <a:sy n="69" d="100"/>
        </p:scale>
        <p:origin x="-166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CA14A-3D9D-4F72-808F-39AB9815A04E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2A799-D683-4D4F-93CF-313DB89A11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45279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CA14A-3D9D-4F72-808F-39AB9815A04E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2A799-D683-4D4F-93CF-313DB89A11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04655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CA14A-3D9D-4F72-808F-39AB9815A04E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2A799-D683-4D4F-93CF-313DB89A11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99569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CA14A-3D9D-4F72-808F-39AB9815A04E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2A799-D683-4D4F-93CF-313DB89A11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19961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CA14A-3D9D-4F72-808F-39AB9815A04E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2A799-D683-4D4F-93CF-313DB89A11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28849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CA14A-3D9D-4F72-808F-39AB9815A04E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2A799-D683-4D4F-93CF-313DB89A11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15710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CA14A-3D9D-4F72-808F-39AB9815A04E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2A799-D683-4D4F-93CF-313DB89A11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05472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CA14A-3D9D-4F72-808F-39AB9815A04E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2A799-D683-4D4F-93CF-313DB89A11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63684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CA14A-3D9D-4F72-808F-39AB9815A04E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2A799-D683-4D4F-93CF-313DB89A11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18430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CA14A-3D9D-4F72-808F-39AB9815A04E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2A799-D683-4D4F-93CF-313DB89A11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54993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CA14A-3D9D-4F72-808F-39AB9815A04E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2A799-D683-4D4F-93CF-313DB89A11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98144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7CA14A-3D9D-4F72-808F-39AB9815A04E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D2A799-D683-4D4F-93CF-313DB89A11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61138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79089623"/>
              </p:ext>
            </p:extLst>
          </p:nvPr>
        </p:nvGraphicFramePr>
        <p:xfrm>
          <a:off x="1737716" y="224197"/>
          <a:ext cx="5616000" cy="6442272"/>
        </p:xfrm>
        <a:graphic>
          <a:graphicData uri="http://schemas.openxmlformats.org/drawingml/2006/table">
            <a:tbl>
              <a:tblPr firstRow="1" firstCol="1" bandRow="1"/>
              <a:tblGrid>
                <a:gridCol w="1363443"/>
                <a:gridCol w="4252557"/>
              </a:tblGrid>
              <a:tr h="900000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Arial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Základní </a:t>
                      </a:r>
                      <a:r>
                        <a:rPr lang="cs-CZ" sz="1100">
                          <a:effectLst/>
                          <a:latin typeface="Arial"/>
                          <a:ea typeface="Calibri"/>
                          <a:cs typeface="Times New Roman"/>
                        </a:rPr>
                        <a:t>škola Jablonec nad Nisou – Mšeno, Mozartova 24, příspěvková </a:t>
                      </a: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organizace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7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 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Arial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800" b="1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VY_32_INOVACE_CJIIb-02</a:t>
                      </a:r>
                    </a:p>
                  </a:txBody>
                  <a:tcPr marL="137160" marR="137160" marT="137160" marB="13716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projektu: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CZ.1.07/1.4.00/21.3603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Autor: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Mgr. Blanka Halíková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Vytvořeno dne: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27. </a:t>
                      </a: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03. </a:t>
                      </a: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2014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Vzdělávací oblast: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Jazyk a jazyková komunikace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Vzdělávací obor: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Český jazyk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Ročník: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8</a:t>
                      </a: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.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Tematický okruh: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Skladba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Téma: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Přísudek, věta  přísudková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Anotace</a:t>
                      </a: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Materiál slouží </a:t>
                      </a: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 k procvičení učiva o přísudku. Je určen    pro </a:t>
                      </a: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použití na interaktivní tabuli.</a:t>
                      </a:r>
                      <a:r>
                        <a:rPr lang="cs-CZ" sz="1200">
                          <a:solidFill>
                            <a:srgbClr val="FF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  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80000">
                <a:tc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  <a:latin typeface="Arial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Materiály </a:t>
                      </a:r>
                      <a:r>
                        <a:rPr lang="cs-CZ" sz="1100">
                          <a:effectLst/>
                          <a:latin typeface="Arial"/>
                          <a:ea typeface="Calibri"/>
                          <a:cs typeface="Times New Roman"/>
                        </a:rPr>
                        <a:t>jsou určeny pro bezplatné použití pro potřeby výuky a vzdělání na všech typech škol a školských zařízení. Jakékoliv další využití podléhá autorským zákonům. Není-li uvedeno jinak, je zdrojem tohoto materiálu autor</a:t>
                      </a: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186" marR="5118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 descr="logo eu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6072" y="4832709"/>
            <a:ext cx="5580000" cy="1217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2108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908720"/>
            <a:ext cx="7772400" cy="2018655"/>
          </a:xfrm>
          <a:solidFill>
            <a:srgbClr val="FFFF00"/>
          </a:solidFill>
          <a:ln>
            <a:solidFill>
              <a:srgbClr val="C00000"/>
            </a:solidFill>
          </a:ln>
        </p:spPr>
        <p:txBody>
          <a:bodyPr>
            <a:noAutofit/>
          </a:bodyPr>
          <a:lstStyle/>
          <a:p>
            <a:r>
              <a:rPr lang="cs-CZ" sz="6600" smtClean="0">
                <a:solidFill>
                  <a:srgbClr val="00B0F0"/>
                </a:solidFill>
              </a:rPr>
              <a:t>PŘÍSUDEK, VĚTA PŘÍSUDKOVÁ</a:t>
            </a:r>
            <a:endParaRPr lang="cs-CZ" sz="6600">
              <a:solidFill>
                <a:srgbClr val="00B0F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ln>
            <a:solidFill>
              <a:srgbClr val="FF0000"/>
            </a:solidFill>
          </a:ln>
        </p:spPr>
        <p:txBody>
          <a:bodyPr>
            <a:normAutofit fontScale="85000" lnSpcReduction="20000"/>
          </a:bodyPr>
          <a:lstStyle/>
          <a:p>
            <a:r>
              <a:rPr lang="cs-CZ" sz="4400" smtClean="0">
                <a:solidFill>
                  <a:srgbClr val="0070C0"/>
                </a:solidFill>
              </a:rPr>
              <a:t>CO DĚLÁ ------ ?</a:t>
            </a:r>
          </a:p>
          <a:p>
            <a:r>
              <a:rPr lang="cs-CZ" sz="4400" smtClean="0">
                <a:solidFill>
                  <a:srgbClr val="0070C0"/>
                </a:solidFill>
              </a:rPr>
              <a:t>CO SE S -------- DĚJE?</a:t>
            </a:r>
          </a:p>
          <a:p>
            <a:r>
              <a:rPr lang="cs-CZ" sz="4400" smtClean="0">
                <a:solidFill>
                  <a:srgbClr val="0070C0"/>
                </a:solidFill>
              </a:rPr>
              <a:t>JAKÝ ------ JE?</a:t>
            </a:r>
            <a:endParaRPr lang="cs-CZ" sz="440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23266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908720"/>
            <a:ext cx="7772400" cy="2018655"/>
          </a:xfrm>
          <a:solidFill>
            <a:srgbClr val="FFFF00"/>
          </a:solidFill>
          <a:ln>
            <a:solidFill>
              <a:srgbClr val="C00000"/>
            </a:solidFill>
          </a:ln>
        </p:spPr>
        <p:txBody>
          <a:bodyPr>
            <a:noAutofit/>
          </a:bodyPr>
          <a:lstStyle/>
          <a:p>
            <a:r>
              <a:rPr lang="cs-CZ" sz="6600" smtClean="0">
                <a:solidFill>
                  <a:srgbClr val="00B0F0"/>
                </a:solidFill>
              </a:rPr>
              <a:t>PŘÍSUDEK, VĚTA PŘÍSUDKOVÁ</a:t>
            </a:r>
            <a:endParaRPr lang="cs-CZ" sz="6600">
              <a:solidFill>
                <a:srgbClr val="00B0F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429000"/>
            <a:ext cx="6400800" cy="2209800"/>
          </a:xfrm>
          <a:ln>
            <a:solidFill>
              <a:srgbClr val="FF0000"/>
            </a:solidFill>
          </a:ln>
        </p:spPr>
        <p:txBody>
          <a:bodyPr>
            <a:normAutofit fontScale="92500" lnSpcReduction="10000"/>
          </a:bodyPr>
          <a:lstStyle/>
          <a:p>
            <a:r>
              <a:rPr lang="cs-CZ" sz="4400" smtClean="0">
                <a:solidFill>
                  <a:srgbClr val="0070C0"/>
                </a:solidFill>
              </a:rPr>
              <a:t>CO DĚLÁ PODMĚT ?</a:t>
            </a:r>
          </a:p>
          <a:p>
            <a:r>
              <a:rPr lang="cs-CZ" sz="4400" smtClean="0">
                <a:solidFill>
                  <a:srgbClr val="0070C0"/>
                </a:solidFill>
              </a:rPr>
              <a:t>CO SE S PODMĚTEM DĚJE?</a:t>
            </a:r>
          </a:p>
          <a:p>
            <a:r>
              <a:rPr lang="cs-CZ" sz="4400" smtClean="0">
                <a:solidFill>
                  <a:srgbClr val="0070C0"/>
                </a:solidFill>
              </a:rPr>
              <a:t>JAKÝ PODMĚT JE?</a:t>
            </a:r>
            <a:endParaRPr lang="cs-CZ" sz="440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87435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143000"/>
          </a:xfrm>
        </p:spPr>
        <p:txBody>
          <a:bodyPr/>
          <a:lstStyle/>
          <a:p>
            <a:r>
              <a:rPr lang="cs-CZ" smtClean="0">
                <a:solidFill>
                  <a:srgbClr val="0070C0"/>
                </a:solidFill>
              </a:rPr>
              <a:t>DRUHY PŘÍSUDKŮ</a:t>
            </a:r>
            <a:endParaRPr lang="cs-CZ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16832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3600" smtClean="0"/>
          </a:p>
          <a:p>
            <a:pPr marL="0" indent="0">
              <a:buNone/>
            </a:pPr>
            <a:r>
              <a:rPr lang="cs-CZ" sz="3600" smtClean="0"/>
              <a:t>………………………  Petr se učí celé odpoledne.</a:t>
            </a:r>
          </a:p>
          <a:p>
            <a:pPr marL="0" indent="0">
              <a:buNone/>
            </a:pPr>
            <a:endParaRPr lang="cs-CZ" sz="3600" smtClean="0"/>
          </a:p>
          <a:p>
            <a:pPr marL="0" indent="0">
              <a:buNone/>
            </a:pPr>
            <a:r>
              <a:rPr lang="cs-CZ" sz="3600" smtClean="0"/>
              <a:t>………………………   Tatínek je velmi hodný.</a:t>
            </a:r>
          </a:p>
          <a:p>
            <a:pPr marL="0" indent="0">
              <a:buNone/>
            </a:pPr>
            <a:endParaRPr lang="cs-CZ" sz="3600" smtClean="0"/>
          </a:p>
          <a:p>
            <a:pPr marL="0" indent="0">
              <a:buNone/>
            </a:pPr>
            <a:r>
              <a:rPr lang="cs-CZ" sz="3600" smtClean="0"/>
              <a:t>………………………  Mladost radost.</a:t>
            </a:r>
            <a:endParaRPr lang="cs-CZ" sz="3600"/>
          </a:p>
        </p:txBody>
      </p:sp>
    </p:spTree>
    <p:extLst>
      <p:ext uri="{BB962C8B-B14F-4D97-AF65-F5344CB8AC3E}">
        <p14:creationId xmlns:p14="http://schemas.microsoft.com/office/powerpoint/2010/main" val="22288517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143000"/>
          </a:xfrm>
          <a:solidFill>
            <a:schemeClr val="accent5">
              <a:lumMod val="20000"/>
              <a:lumOff val="8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/>
          <a:lstStyle/>
          <a:p>
            <a:r>
              <a:rPr lang="cs-CZ" smtClean="0">
                <a:solidFill>
                  <a:srgbClr val="0070C0"/>
                </a:solidFill>
              </a:rPr>
              <a:t>DRUHY PŘÍSUDKŮ</a:t>
            </a:r>
            <a:endParaRPr lang="cs-CZ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16832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3600" smtClean="0"/>
          </a:p>
          <a:p>
            <a:pPr marL="0" indent="0">
              <a:buNone/>
            </a:pPr>
            <a:r>
              <a:rPr lang="cs-CZ" sz="3600">
                <a:solidFill>
                  <a:srgbClr val="FF0000"/>
                </a:solidFill>
              </a:rPr>
              <a:t>s</a:t>
            </a:r>
            <a:r>
              <a:rPr lang="cs-CZ" sz="3600" smtClean="0">
                <a:solidFill>
                  <a:srgbClr val="FF0000"/>
                </a:solidFill>
              </a:rPr>
              <a:t>lovesný     </a:t>
            </a:r>
            <a:r>
              <a:rPr lang="cs-CZ" sz="3600" smtClean="0"/>
              <a:t> Petr se učí celé odpoledne.</a:t>
            </a:r>
          </a:p>
          <a:p>
            <a:pPr marL="0" indent="0">
              <a:buNone/>
            </a:pPr>
            <a:endParaRPr lang="cs-CZ" sz="3600" smtClean="0"/>
          </a:p>
          <a:p>
            <a:pPr marL="0" indent="0">
              <a:buNone/>
            </a:pPr>
            <a:r>
              <a:rPr lang="cs-CZ" sz="3600">
                <a:solidFill>
                  <a:srgbClr val="FF0000"/>
                </a:solidFill>
              </a:rPr>
              <a:t>j</a:t>
            </a:r>
            <a:r>
              <a:rPr lang="cs-CZ" sz="3600" smtClean="0">
                <a:solidFill>
                  <a:srgbClr val="FF0000"/>
                </a:solidFill>
              </a:rPr>
              <a:t>menný se sponou   </a:t>
            </a:r>
            <a:r>
              <a:rPr lang="cs-CZ" sz="3600" smtClean="0"/>
              <a:t>Tatínek je velmi hodný.</a:t>
            </a:r>
          </a:p>
          <a:p>
            <a:pPr marL="0" indent="0">
              <a:buNone/>
            </a:pPr>
            <a:endParaRPr lang="cs-CZ" sz="3600" smtClean="0"/>
          </a:p>
          <a:p>
            <a:pPr marL="0" indent="0">
              <a:buNone/>
            </a:pPr>
            <a:r>
              <a:rPr lang="cs-CZ" sz="3600">
                <a:solidFill>
                  <a:srgbClr val="FF0000"/>
                </a:solidFill>
              </a:rPr>
              <a:t>j</a:t>
            </a:r>
            <a:r>
              <a:rPr lang="cs-CZ" sz="3600" smtClean="0">
                <a:solidFill>
                  <a:srgbClr val="FF0000"/>
                </a:solidFill>
              </a:rPr>
              <a:t>menný beze spony </a:t>
            </a:r>
            <a:r>
              <a:rPr lang="cs-CZ" sz="3600" smtClean="0"/>
              <a:t>  Mladost radost.</a:t>
            </a:r>
            <a:endParaRPr lang="cs-CZ" sz="3600"/>
          </a:p>
        </p:txBody>
      </p:sp>
    </p:spTree>
    <p:extLst>
      <p:ext uri="{BB962C8B-B14F-4D97-AF65-F5344CB8AC3E}">
        <p14:creationId xmlns:p14="http://schemas.microsoft.com/office/powerpoint/2010/main" val="12291242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00B050"/>
                </a:solidFill>
              </a:rPr>
              <a:t>PŘÍSUDEK MŮŽE BÝT:</a:t>
            </a:r>
            <a:endParaRPr lang="cs-CZ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600200"/>
            <a:ext cx="8928992" cy="4525963"/>
          </a:xfrm>
        </p:spPr>
        <p:txBody>
          <a:bodyPr/>
          <a:lstStyle/>
          <a:p>
            <a:pPr marL="0" indent="0">
              <a:buNone/>
            </a:pPr>
            <a:r>
              <a:rPr lang="cs-CZ" smtClean="0"/>
              <a:t>.………………  Děda okopává.</a:t>
            </a:r>
          </a:p>
          <a:p>
            <a:pPr marL="0" indent="0">
              <a:buNone/>
            </a:pPr>
            <a:endParaRPr lang="cs-CZ"/>
          </a:p>
          <a:p>
            <a:pPr marL="0" indent="0">
              <a:buNone/>
            </a:pPr>
            <a:r>
              <a:rPr lang="cs-CZ" smtClean="0"/>
              <a:t>………………..  Děda okopává a kypří zeleninový záhon.</a:t>
            </a:r>
          </a:p>
          <a:p>
            <a:pPr marL="0" indent="0">
              <a:buNone/>
            </a:pPr>
            <a:r>
              <a:rPr lang="cs-CZ" smtClean="0"/>
              <a:t>………………..  Kamarádka je milá, přátelská a laskavá.</a:t>
            </a:r>
          </a:p>
          <a:p>
            <a:pPr marL="0" indent="0">
              <a:buNone/>
            </a:pPr>
            <a:endParaRPr lang="cs-CZ"/>
          </a:p>
          <a:p>
            <a:pPr marL="0" indent="0">
              <a:buNone/>
            </a:pPr>
            <a:r>
              <a:rPr lang="cs-CZ" smtClean="0"/>
              <a:t>………………..  Děda pečlivě okopává zeleninový záhon.</a:t>
            </a:r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73394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/>
          <a:lstStyle/>
          <a:p>
            <a:r>
              <a:rPr lang="cs-CZ" smtClean="0">
                <a:solidFill>
                  <a:srgbClr val="00B050"/>
                </a:solidFill>
              </a:rPr>
              <a:t>PŘÍSUDEK MŮŽE BÝT:</a:t>
            </a:r>
            <a:endParaRPr lang="cs-CZ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600200"/>
            <a:ext cx="8928992" cy="4525963"/>
          </a:xfr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smtClean="0">
                <a:solidFill>
                  <a:srgbClr val="FF0000"/>
                </a:solidFill>
              </a:rPr>
              <a:t> </a:t>
            </a:r>
            <a:r>
              <a:rPr lang="cs-CZ" smtClean="0"/>
              <a:t>-</a:t>
            </a:r>
            <a:r>
              <a:rPr lang="cs-CZ" smtClean="0">
                <a:solidFill>
                  <a:srgbClr val="FF0000"/>
                </a:solidFill>
              </a:rPr>
              <a:t>  holý          </a:t>
            </a:r>
            <a:r>
              <a:rPr lang="cs-CZ" smtClean="0"/>
              <a:t>  Děda okopává. </a:t>
            </a:r>
          </a:p>
          <a:p>
            <a:pPr marL="0" indent="0">
              <a:buNone/>
            </a:pPr>
            <a:r>
              <a:rPr lang="cs-CZ" smtClean="0"/>
              <a:t> -  </a:t>
            </a:r>
            <a:r>
              <a:rPr lang="cs-CZ" smtClean="0">
                <a:solidFill>
                  <a:srgbClr val="FF0000"/>
                </a:solidFill>
              </a:rPr>
              <a:t>několikanásobný slovesný</a:t>
            </a:r>
            <a:r>
              <a:rPr lang="cs-CZ" smtClean="0"/>
              <a:t>  Děda okopává a kypří záhon.</a:t>
            </a:r>
          </a:p>
          <a:p>
            <a:pPr marL="0" indent="0">
              <a:buNone/>
            </a:pPr>
            <a:r>
              <a:rPr lang="cs-CZ" smtClean="0"/>
              <a:t>  - </a:t>
            </a:r>
            <a:r>
              <a:rPr lang="cs-CZ" smtClean="0">
                <a:solidFill>
                  <a:srgbClr val="FF0000"/>
                </a:solidFill>
              </a:rPr>
              <a:t>jmenný s několikanásobnou jmennou částí   </a:t>
            </a:r>
            <a:r>
              <a:rPr lang="cs-CZ" smtClean="0"/>
              <a:t>Kamarádka je milá, přátelská a laskavá.</a:t>
            </a:r>
          </a:p>
          <a:p>
            <a:pPr marL="0" indent="0">
              <a:buNone/>
            </a:pPr>
            <a:endParaRPr lang="cs-CZ"/>
          </a:p>
          <a:p>
            <a:pPr marL="0" indent="0">
              <a:buNone/>
            </a:pPr>
            <a:r>
              <a:rPr lang="cs-CZ" smtClean="0"/>
              <a:t> -  </a:t>
            </a:r>
            <a:r>
              <a:rPr lang="cs-CZ" smtClean="0">
                <a:solidFill>
                  <a:srgbClr val="FF0000"/>
                </a:solidFill>
              </a:rPr>
              <a:t>rozvitý      </a:t>
            </a:r>
            <a:r>
              <a:rPr lang="cs-CZ" smtClean="0"/>
              <a:t>Děda pečlivě okopává zeleninový záhon.</a:t>
            </a:r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01167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chemeClr val="tx2"/>
                </a:solidFill>
              </a:rPr>
              <a:t>URČI DRUH PŘÍSUDKU:</a:t>
            </a:r>
            <a:endParaRPr lang="cs-CZ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mtClean="0"/>
              <a:t>Láska je láska.</a:t>
            </a:r>
          </a:p>
          <a:p>
            <a:pPr marL="0" indent="0">
              <a:buNone/>
            </a:pPr>
            <a:r>
              <a:rPr lang="cs-CZ" smtClean="0"/>
              <a:t>Matka se skláněla nad postýlkou.</a:t>
            </a:r>
          </a:p>
          <a:p>
            <a:pPr marL="0" indent="0">
              <a:buNone/>
            </a:pPr>
            <a:r>
              <a:rPr lang="cs-CZ" smtClean="0"/>
              <a:t>Starý dům byl pustý a ponurý.</a:t>
            </a:r>
          </a:p>
          <a:p>
            <a:pPr marL="0" indent="0">
              <a:buNone/>
            </a:pPr>
            <a:r>
              <a:rPr lang="cs-CZ" smtClean="0"/>
              <a:t>Babička je výborná kuchařka.</a:t>
            </a:r>
          </a:p>
          <a:p>
            <a:pPr marL="0" indent="0">
              <a:buNone/>
            </a:pPr>
            <a:r>
              <a:rPr lang="cs-CZ" smtClean="0"/>
              <a:t>Ráno se stala u školy nehoda.</a:t>
            </a:r>
          </a:p>
          <a:p>
            <a:pPr marL="0" indent="0">
              <a:buNone/>
            </a:pPr>
            <a:r>
              <a:rPr lang="cs-CZ" smtClean="0"/>
              <a:t>Rád bych šel s tebou.</a:t>
            </a:r>
          </a:p>
          <a:p>
            <a:pPr marL="0" indent="0">
              <a:buNone/>
            </a:pPr>
            <a:r>
              <a:rPr lang="cs-CZ" smtClean="0"/>
              <a:t>Náš soused se stal poslancem.</a:t>
            </a:r>
          </a:p>
          <a:p>
            <a:pPr marL="0" indent="0">
              <a:buNone/>
            </a:pPr>
            <a:r>
              <a:rPr lang="cs-CZ" smtClean="0"/>
              <a:t>Pes – přítel člověka.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9664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txBody>
          <a:bodyPr/>
          <a:lstStyle/>
          <a:p>
            <a:r>
              <a:rPr lang="cs-CZ" smtClean="0">
                <a:solidFill>
                  <a:schemeClr val="tx2"/>
                </a:solidFill>
              </a:rPr>
              <a:t>URČI DRUH PŘÍSUDKU:</a:t>
            </a:r>
            <a:endParaRPr lang="cs-CZ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  <a:ln>
            <a:solidFill>
              <a:srgbClr val="FF0000"/>
            </a:solidFill>
          </a:ln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mtClean="0"/>
              <a:t>Láska </a:t>
            </a:r>
            <a:r>
              <a:rPr lang="cs-CZ" b="1" smtClean="0"/>
              <a:t>je láska</a:t>
            </a:r>
            <a:r>
              <a:rPr lang="cs-CZ" smtClean="0"/>
              <a:t>. </a:t>
            </a:r>
            <a:r>
              <a:rPr lang="cs-CZ">
                <a:solidFill>
                  <a:srgbClr val="FF0000"/>
                </a:solidFill>
              </a:rPr>
              <a:t>j</a:t>
            </a:r>
            <a:r>
              <a:rPr lang="cs-CZ" smtClean="0">
                <a:solidFill>
                  <a:srgbClr val="FF0000"/>
                </a:solidFill>
              </a:rPr>
              <a:t>menný se sponou</a:t>
            </a:r>
          </a:p>
          <a:p>
            <a:pPr marL="0" indent="0">
              <a:buNone/>
            </a:pPr>
            <a:r>
              <a:rPr lang="cs-CZ" smtClean="0"/>
              <a:t>Matka </a:t>
            </a:r>
            <a:r>
              <a:rPr lang="cs-CZ" b="1" smtClean="0"/>
              <a:t>se skláněla</a:t>
            </a:r>
            <a:r>
              <a:rPr lang="cs-CZ" smtClean="0"/>
              <a:t> nad postýlkou.  </a:t>
            </a:r>
            <a:r>
              <a:rPr lang="cs-CZ" smtClean="0">
                <a:solidFill>
                  <a:srgbClr val="FF0000"/>
                </a:solidFill>
              </a:rPr>
              <a:t>slovesný</a:t>
            </a:r>
            <a:endParaRPr lang="cs-CZ" smtClean="0"/>
          </a:p>
          <a:p>
            <a:pPr marL="0" indent="0">
              <a:buNone/>
            </a:pPr>
            <a:r>
              <a:rPr lang="cs-CZ" smtClean="0"/>
              <a:t>Starý dům </a:t>
            </a:r>
            <a:r>
              <a:rPr lang="cs-CZ" b="1" smtClean="0"/>
              <a:t>byl pustý a ponurý</a:t>
            </a:r>
            <a:r>
              <a:rPr lang="cs-CZ" smtClean="0"/>
              <a:t>. </a:t>
            </a:r>
            <a:r>
              <a:rPr lang="cs-CZ" smtClean="0">
                <a:solidFill>
                  <a:srgbClr val="FF0000"/>
                </a:solidFill>
              </a:rPr>
              <a:t>jmenný se sponou</a:t>
            </a:r>
            <a:endParaRPr lang="cs-CZ" smtClean="0"/>
          </a:p>
          <a:p>
            <a:pPr marL="0" indent="0">
              <a:buNone/>
            </a:pPr>
            <a:r>
              <a:rPr lang="cs-CZ" smtClean="0"/>
              <a:t>Babička </a:t>
            </a:r>
            <a:r>
              <a:rPr lang="cs-CZ" b="1" smtClean="0"/>
              <a:t>je</a:t>
            </a:r>
            <a:r>
              <a:rPr lang="cs-CZ" smtClean="0"/>
              <a:t> výborná </a:t>
            </a:r>
            <a:r>
              <a:rPr lang="cs-CZ" b="1" smtClean="0"/>
              <a:t>kuchařka</a:t>
            </a:r>
            <a:r>
              <a:rPr lang="cs-CZ" smtClean="0"/>
              <a:t>. </a:t>
            </a:r>
            <a:r>
              <a:rPr lang="cs-CZ" smtClean="0">
                <a:solidFill>
                  <a:srgbClr val="FF0000"/>
                </a:solidFill>
              </a:rPr>
              <a:t>jmenný se sponou</a:t>
            </a:r>
            <a:endParaRPr lang="cs-CZ" smtClean="0"/>
          </a:p>
          <a:p>
            <a:pPr marL="0" indent="0">
              <a:buNone/>
            </a:pPr>
            <a:r>
              <a:rPr lang="cs-CZ" smtClean="0"/>
              <a:t>Ráno </a:t>
            </a:r>
            <a:r>
              <a:rPr lang="cs-CZ" b="1" smtClean="0"/>
              <a:t>se stala</a:t>
            </a:r>
            <a:r>
              <a:rPr lang="cs-CZ" smtClean="0"/>
              <a:t> u školy nehoda. </a:t>
            </a:r>
            <a:r>
              <a:rPr lang="cs-CZ" smtClean="0">
                <a:solidFill>
                  <a:srgbClr val="FF0000"/>
                </a:solidFill>
              </a:rPr>
              <a:t>slovesný</a:t>
            </a:r>
            <a:endParaRPr lang="cs-CZ" smtClean="0"/>
          </a:p>
          <a:p>
            <a:pPr marL="0" indent="0">
              <a:buNone/>
            </a:pPr>
            <a:r>
              <a:rPr lang="cs-CZ" smtClean="0"/>
              <a:t>Rád </a:t>
            </a:r>
            <a:r>
              <a:rPr lang="cs-CZ" b="1" smtClean="0"/>
              <a:t>bych šel</a:t>
            </a:r>
            <a:r>
              <a:rPr lang="cs-CZ" smtClean="0"/>
              <a:t> s tebou. </a:t>
            </a:r>
            <a:r>
              <a:rPr lang="cs-CZ" smtClean="0">
                <a:solidFill>
                  <a:srgbClr val="FF0000"/>
                </a:solidFill>
              </a:rPr>
              <a:t>slovesný</a:t>
            </a:r>
            <a:endParaRPr lang="cs-CZ" smtClean="0"/>
          </a:p>
          <a:p>
            <a:pPr marL="0" indent="0">
              <a:buNone/>
            </a:pPr>
            <a:r>
              <a:rPr lang="cs-CZ" smtClean="0"/>
              <a:t>Náš soused </a:t>
            </a:r>
            <a:r>
              <a:rPr lang="cs-CZ" b="1" smtClean="0"/>
              <a:t>se stal poslancem</a:t>
            </a:r>
            <a:r>
              <a:rPr lang="cs-CZ" smtClean="0"/>
              <a:t>. </a:t>
            </a:r>
            <a:r>
              <a:rPr lang="cs-CZ" smtClean="0">
                <a:solidFill>
                  <a:srgbClr val="FF0000"/>
                </a:solidFill>
              </a:rPr>
              <a:t>jmenný se sponou</a:t>
            </a:r>
            <a:endParaRPr lang="cs-CZ" smtClean="0"/>
          </a:p>
          <a:p>
            <a:pPr marL="0" indent="0">
              <a:buNone/>
            </a:pPr>
            <a:r>
              <a:rPr lang="cs-CZ" smtClean="0"/>
              <a:t>Pes – </a:t>
            </a:r>
            <a:r>
              <a:rPr lang="cs-CZ" b="1" smtClean="0"/>
              <a:t>přítel</a:t>
            </a:r>
            <a:r>
              <a:rPr lang="cs-CZ" smtClean="0"/>
              <a:t> člověka  </a:t>
            </a:r>
            <a:r>
              <a:rPr lang="cs-CZ" smtClean="0">
                <a:solidFill>
                  <a:srgbClr val="FF0000"/>
                </a:solidFill>
              </a:rPr>
              <a:t>jmenný beze spony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59841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C00000"/>
                </a:solidFill>
              </a:rPr>
              <a:t>VEDLEJŠÍ VĚTA PŘÍSUDKOVÁ</a:t>
            </a:r>
            <a:endParaRPr lang="cs-CZ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mtClean="0">
                <a:solidFill>
                  <a:srgbClr val="FF0000"/>
                </a:solidFill>
              </a:rPr>
              <a:t>Plní funkci jmenné části přísudku věty řídící.</a:t>
            </a:r>
          </a:p>
          <a:p>
            <a:pPr marL="0" indent="0" algn="ctr">
              <a:buNone/>
            </a:pPr>
            <a:r>
              <a:rPr lang="cs-CZ" smtClean="0">
                <a:solidFill>
                  <a:srgbClr val="FF0000"/>
                </a:solidFill>
              </a:rPr>
              <a:t>V řídící větě musí být sponové sloveso!</a:t>
            </a:r>
          </a:p>
          <a:p>
            <a:pPr marL="0" indent="0" algn="ctr">
              <a:buNone/>
            </a:pPr>
            <a:endParaRPr lang="cs-CZ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mtClean="0"/>
              <a:t>UTVOŘ VV PŘÍSUDKOVOU:</a:t>
            </a:r>
          </a:p>
          <a:p>
            <a:pPr marL="0" indent="0">
              <a:buNone/>
            </a:pPr>
            <a:r>
              <a:rPr lang="cs-CZ" smtClean="0"/>
              <a:t>Ty jsi celý tatínek.</a:t>
            </a:r>
          </a:p>
          <a:p>
            <a:pPr marL="0" indent="0">
              <a:buNone/>
            </a:pPr>
            <a:r>
              <a:rPr lang="cs-CZ" smtClean="0"/>
              <a:t>Byl jako opařený.</a:t>
            </a:r>
          </a:p>
          <a:p>
            <a:pPr marL="0" indent="0">
              <a:buNone/>
            </a:pPr>
            <a:r>
              <a:rPr lang="cs-CZ" smtClean="0"/>
              <a:t>Hladina rybníka byla jako zrcadlo.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36838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/>
          <a:lstStyle/>
          <a:p>
            <a:r>
              <a:rPr lang="cs-CZ" smtClean="0">
                <a:solidFill>
                  <a:srgbClr val="C00000"/>
                </a:solidFill>
              </a:rPr>
              <a:t>VEDLEJŠÍ VĚTA PŘÍSUDKOVÁ</a:t>
            </a:r>
            <a:endParaRPr lang="cs-CZ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mtClean="0">
                <a:solidFill>
                  <a:srgbClr val="FF0000"/>
                </a:solidFill>
              </a:rPr>
              <a:t>Plní funkci jmenné části přísudku věty řídící.</a:t>
            </a:r>
          </a:p>
          <a:p>
            <a:pPr marL="0" indent="0" algn="ctr">
              <a:buNone/>
            </a:pPr>
            <a:r>
              <a:rPr lang="cs-CZ" smtClean="0"/>
              <a:t> VV PŘÍSUDKOVÁ:</a:t>
            </a:r>
          </a:p>
          <a:p>
            <a:pPr marL="0" indent="0">
              <a:buNone/>
            </a:pPr>
            <a:r>
              <a:rPr lang="cs-CZ" smtClean="0"/>
              <a:t>Ty </a:t>
            </a:r>
            <a:r>
              <a:rPr lang="cs-CZ" b="1" smtClean="0"/>
              <a:t>jsi</a:t>
            </a:r>
            <a:r>
              <a:rPr lang="cs-CZ" smtClean="0"/>
              <a:t> celý tatínek. Ty jsi, </a:t>
            </a:r>
            <a:r>
              <a:rPr lang="cs-CZ" u="sng" smtClean="0">
                <a:solidFill>
                  <a:srgbClr val="002060"/>
                </a:solidFill>
              </a:rPr>
              <a:t>jako bys tatínkovi z oka vypadl.</a:t>
            </a:r>
          </a:p>
          <a:p>
            <a:pPr marL="0" indent="0">
              <a:buNone/>
            </a:pPr>
            <a:r>
              <a:rPr lang="cs-CZ" b="1" smtClean="0"/>
              <a:t>Byl</a:t>
            </a:r>
            <a:r>
              <a:rPr lang="cs-CZ" smtClean="0"/>
              <a:t> jako opařený. Byl, </a:t>
            </a:r>
            <a:r>
              <a:rPr lang="cs-CZ" u="sng" smtClean="0">
                <a:solidFill>
                  <a:srgbClr val="002060"/>
                </a:solidFill>
              </a:rPr>
              <a:t>jako by ho opařili</a:t>
            </a:r>
            <a:r>
              <a:rPr lang="cs-CZ" smtClean="0"/>
              <a:t>.</a:t>
            </a:r>
          </a:p>
          <a:p>
            <a:pPr marL="0" indent="0">
              <a:buNone/>
            </a:pPr>
            <a:r>
              <a:rPr lang="cs-CZ" smtClean="0"/>
              <a:t>Hladina rybníka </a:t>
            </a:r>
            <a:r>
              <a:rPr lang="cs-CZ" b="1" smtClean="0"/>
              <a:t>byla</a:t>
            </a:r>
            <a:r>
              <a:rPr lang="cs-CZ" smtClean="0"/>
              <a:t> jako zrcadlo. Hladina byla, </a:t>
            </a:r>
            <a:r>
              <a:rPr lang="cs-CZ" u="sng" smtClean="0">
                <a:solidFill>
                  <a:srgbClr val="002060"/>
                </a:solidFill>
              </a:rPr>
              <a:t>jako by ji pokryl zrcadlem</a:t>
            </a:r>
            <a:r>
              <a:rPr lang="cs-CZ" smtClean="0"/>
              <a:t>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383056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</TotalTime>
  <Words>427</Words>
  <Application>Microsoft Office PowerPoint</Application>
  <PresentationFormat>Předvádění na obrazovce (4:3)</PresentationFormat>
  <Paragraphs>96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PŘÍSUDEK, VĚTA PŘÍSUDKOVÁ</vt:lpstr>
      <vt:lpstr>PŘÍSUDEK, VĚTA PŘÍSUDKOVÁ</vt:lpstr>
      <vt:lpstr>DRUHY PŘÍSUDKŮ</vt:lpstr>
      <vt:lpstr>DRUHY PŘÍSUDKŮ</vt:lpstr>
      <vt:lpstr>PŘÍSUDEK MŮŽE BÝT:</vt:lpstr>
      <vt:lpstr>PŘÍSUDEK MŮŽE BÝT:</vt:lpstr>
      <vt:lpstr>URČI DRUH PŘÍSUDKU:</vt:lpstr>
      <vt:lpstr>URČI DRUH PŘÍSUDKU:</vt:lpstr>
      <vt:lpstr>VEDLEJŠÍ VĚTA PŘÍSUDKOVÁ</vt:lpstr>
      <vt:lpstr>VEDLEJŠÍ VĚTA PŘÍSUDKOVÁ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PŘÍSUDEK, VĚTA PŘÍSUDKOVÁ</dc:title>
  <dc:creator>Blanka Halíková</dc:creator>
  <cp:lastModifiedBy>Blanka Halíková</cp:lastModifiedBy>
  <cp:revision>12</cp:revision>
  <dcterms:created xsi:type="dcterms:W3CDTF">2014-04-02T18:40:35Z</dcterms:created>
  <dcterms:modified xsi:type="dcterms:W3CDTF">2014-05-30T06:24:08Z</dcterms:modified>
</cp:coreProperties>
</file>