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0" r:id="rId1"/>
  </p:sldMasterIdLst>
  <p:sldIdLst>
    <p:sldId id="257" r:id="rId2"/>
    <p:sldId id="259" r:id="rId3"/>
    <p:sldId id="261" r:id="rId4"/>
    <p:sldId id="275" r:id="rId5"/>
    <p:sldId id="276" r:id="rId6"/>
    <p:sldId id="27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81" r:id="rId1"/>
    <p:sldLayoutId id="2147483882" r:id="rId2"/>
    <p:sldLayoutId id="2147483883" r:id="rId3"/>
    <p:sldLayoutId id="2147483884" r:id="rId4"/>
    <p:sldLayoutId id="2147483885" r:id="rId5"/>
    <p:sldLayoutId id="2147483886" r:id="rId6"/>
    <p:sldLayoutId id="2147483887" r:id="rId7"/>
    <p:sldLayoutId id="2147483888" r:id="rId8"/>
    <p:sldLayoutId id="2147483889" r:id="rId9"/>
    <p:sldLayoutId id="2147483890" r:id="rId10"/>
    <p:sldLayoutId id="2147483891" r:id="rId11"/>
  </p:sldLayoutIdLst>
  <p:transition spd="slow">
    <p:pull/>
    <p:sndAc>
      <p:stSnd>
        <p:snd r:embed="rId13" name="click.wav"/>
      </p:stSnd>
    </p:sndAc>
  </p:transition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99805"/>
            <a:ext cx="8229600" cy="1717227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000" dirty="0" smtClean="0"/>
              <a:t>   </a:t>
            </a:r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. CZ.1.07/1.4.00/21.0385 </a:t>
            </a:r>
            <a:endParaRPr lang="cs-CZ" sz="20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  <a:endParaRPr lang="cs-CZ" sz="20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2400" b="1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VY_32_INOVACE_03_ </a:t>
            </a:r>
            <a:r>
              <a:rPr lang="cs-CZ" sz="2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SPOJKY</a:t>
            </a:r>
            <a:endParaRPr lang="cs-CZ" sz="20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04664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42867" y="3994310"/>
            <a:ext cx="65551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ZŠ Hladké Životice okres Nový Jičín, příspěvková organizace</a:t>
            </a:r>
            <a:endParaRPr lang="cs-CZ" sz="20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581128"/>
            <a:ext cx="336342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Téma hodiny: Spojky</a:t>
            </a:r>
          </a:p>
          <a:p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Doporučeno pro: 2. ročník ZŠ</a:t>
            </a:r>
          </a:p>
          <a:p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Předmět: Český jazyk</a:t>
            </a:r>
          </a:p>
          <a:p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Autor: Mgr. Věra Tomšů</a:t>
            </a:r>
            <a:endParaRPr lang="cs-CZ" sz="20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922302888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632848" cy="92447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000" b="1" dirty="0" smtClean="0">
                <a:solidFill>
                  <a:srgbClr val="FFFF00"/>
                </a:solidFill>
              </a:rPr>
              <a:t>Zjisti, co o spojkách můžeme</a:t>
            </a:r>
            <a:br>
              <a:rPr lang="cs-CZ" sz="4000" b="1" dirty="0" smtClean="0">
                <a:solidFill>
                  <a:srgbClr val="FFFF00"/>
                </a:solidFill>
              </a:rPr>
            </a:br>
            <a:r>
              <a:rPr lang="cs-CZ" sz="4000" b="1" dirty="0">
                <a:solidFill>
                  <a:srgbClr val="FFFF00"/>
                </a:solidFill>
              </a:rPr>
              <a:t> </a:t>
            </a:r>
            <a:r>
              <a:rPr lang="cs-CZ" sz="4000" b="1" dirty="0" smtClean="0">
                <a:solidFill>
                  <a:srgbClr val="FFFF00"/>
                </a:solidFill>
              </a:rPr>
              <a:t>                  říct             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2348880"/>
            <a:ext cx="8299067" cy="39703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2800" b="1" cap="none" spc="0" dirty="0" smtClean="0">
                <a:ln/>
                <a:effectLst/>
              </a:rPr>
              <a:t>Na míse jsou jablka </a:t>
            </a:r>
            <a:r>
              <a:rPr lang="cs-CZ" sz="2800" b="1" cap="none" spc="0" dirty="0" smtClean="0">
                <a:ln/>
                <a:solidFill>
                  <a:srgbClr val="FF0000"/>
                </a:solidFill>
                <a:effectLst/>
              </a:rPr>
              <a:t>a</a:t>
            </a:r>
            <a:r>
              <a:rPr lang="cs-CZ" sz="2800" b="1" cap="none" spc="0" dirty="0" smtClean="0">
                <a:ln/>
                <a:effectLst/>
              </a:rPr>
              <a:t> hrušky.</a:t>
            </a:r>
          </a:p>
          <a:p>
            <a:r>
              <a:rPr lang="cs-CZ" sz="2800" b="1" dirty="0" smtClean="0">
                <a:ln/>
              </a:rPr>
              <a:t>Dneska budu potřebovat tužku</a:t>
            </a:r>
            <a:r>
              <a:rPr lang="cs-CZ" sz="2800" b="1" dirty="0" smtClean="0">
                <a:ln/>
                <a:solidFill>
                  <a:srgbClr val="FF0000"/>
                </a:solidFill>
              </a:rPr>
              <a:t> i </a:t>
            </a:r>
            <a:r>
              <a:rPr lang="cs-CZ" sz="2800" b="1" dirty="0" smtClean="0">
                <a:ln/>
              </a:rPr>
              <a:t>pero.</a:t>
            </a:r>
          </a:p>
          <a:p>
            <a:r>
              <a:rPr lang="cs-CZ" sz="2800" b="1" dirty="0" smtClean="0">
                <a:ln/>
              </a:rPr>
              <a:t>O svátcích k nám babička nepřijela </a:t>
            </a:r>
            <a:r>
              <a:rPr lang="cs-CZ" sz="2800" b="1" dirty="0" smtClean="0">
                <a:ln/>
                <a:solidFill>
                  <a:srgbClr val="FF0000"/>
                </a:solidFill>
              </a:rPr>
              <a:t>ani</a:t>
            </a:r>
            <a:r>
              <a:rPr lang="cs-CZ" sz="2800" b="1" dirty="0" smtClean="0">
                <a:ln/>
              </a:rPr>
              <a:t> </a:t>
            </a:r>
          </a:p>
          <a:p>
            <a:r>
              <a:rPr lang="cs-CZ" sz="2800" b="1" dirty="0">
                <a:ln/>
              </a:rPr>
              <a:t>n</a:t>
            </a:r>
            <a:r>
              <a:rPr lang="cs-CZ" sz="2800" b="1" dirty="0" smtClean="0">
                <a:ln/>
              </a:rPr>
              <a:t>ám nenapsala dopis.</a:t>
            </a:r>
          </a:p>
          <a:p>
            <a:r>
              <a:rPr lang="cs-CZ" sz="2800" b="1" dirty="0" smtClean="0">
                <a:ln/>
              </a:rPr>
              <a:t>Budu ráda, </a:t>
            </a:r>
            <a:r>
              <a:rPr lang="cs-CZ" sz="2800" b="1" dirty="0" smtClean="0">
                <a:ln/>
                <a:solidFill>
                  <a:srgbClr val="FF0000"/>
                </a:solidFill>
              </a:rPr>
              <a:t>když</a:t>
            </a:r>
            <a:r>
              <a:rPr lang="cs-CZ" sz="2800" b="1" dirty="0" smtClean="0">
                <a:ln/>
              </a:rPr>
              <a:t> se vrátíš.</a:t>
            </a:r>
          </a:p>
          <a:p>
            <a:r>
              <a:rPr lang="cs-CZ" sz="2800" b="1" dirty="0" smtClean="0">
                <a:ln/>
              </a:rPr>
              <a:t>Roman vyprávěl svým kamarádům, </a:t>
            </a:r>
            <a:r>
              <a:rPr lang="cs-CZ" sz="2800" b="1" dirty="0" smtClean="0">
                <a:ln/>
                <a:solidFill>
                  <a:srgbClr val="FF0000"/>
                </a:solidFill>
              </a:rPr>
              <a:t>že</a:t>
            </a:r>
          </a:p>
          <a:p>
            <a:r>
              <a:rPr lang="cs-CZ" sz="2800" b="1" dirty="0" smtClean="0">
                <a:ln/>
              </a:rPr>
              <a:t>pojede v létě do ciziny.</a:t>
            </a:r>
          </a:p>
          <a:p>
            <a:r>
              <a:rPr lang="cs-CZ" sz="2800" b="1" dirty="0" smtClean="0">
                <a:ln/>
              </a:rPr>
              <a:t>Maruška je malá, </a:t>
            </a:r>
            <a:r>
              <a:rPr lang="cs-CZ" sz="2800" b="1" dirty="0" smtClean="0">
                <a:ln/>
                <a:solidFill>
                  <a:srgbClr val="FF0000"/>
                </a:solidFill>
              </a:rPr>
              <a:t>ale</a:t>
            </a:r>
            <a:r>
              <a:rPr lang="cs-CZ" sz="2800" b="1" dirty="0" smtClean="0">
                <a:ln/>
              </a:rPr>
              <a:t> už má ráda knížky.</a:t>
            </a:r>
          </a:p>
          <a:p>
            <a:endParaRPr lang="cs-CZ" sz="2800" b="1" cap="none" spc="0" dirty="0">
              <a:ln/>
              <a:effectLst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24290919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1960543"/>
            <a:ext cx="7123080" cy="924475"/>
          </a:xfrm>
        </p:spPr>
        <p:txBody>
          <a:bodyPr/>
          <a:lstStyle/>
          <a:p>
            <a:pPr lvl="0" defTabSz="914400">
              <a:spcBef>
                <a:spcPts val="0"/>
              </a:spcBef>
            </a:pPr>
            <a:r>
              <a:rPr lang="cs-CZ" sz="5400" b="1" dirty="0" smtClean="0">
                <a:solidFill>
                  <a:srgbClr val="FFFF00"/>
                </a:solidFill>
              </a:rPr>
              <a:t/>
            </a:r>
            <a:br>
              <a:rPr lang="cs-CZ" sz="5400" b="1" dirty="0" smtClean="0">
                <a:solidFill>
                  <a:srgbClr val="FFFF00"/>
                </a:solidFill>
              </a:rPr>
            </a:br>
            <a:r>
              <a:rPr lang="cs-CZ" sz="5400" b="1" dirty="0">
                <a:solidFill>
                  <a:srgbClr val="FFFF00"/>
                </a:solidFill>
              </a:rPr>
              <a:t/>
            </a:r>
            <a:br>
              <a:rPr lang="cs-CZ" sz="5400" b="1" dirty="0">
                <a:solidFill>
                  <a:srgbClr val="FFFF00"/>
                </a:solidFill>
              </a:rPr>
            </a:br>
            <a:r>
              <a:rPr lang="cs-CZ" sz="5400" b="1" dirty="0" smtClean="0">
                <a:solidFill>
                  <a:srgbClr val="FFFF00"/>
                </a:solidFill>
              </a:rPr>
              <a:t>ZAPAMATUJ SI:</a:t>
            </a:r>
            <a:r>
              <a:rPr lang="cs-CZ" sz="5400" b="1" dirty="0">
                <a:solidFill>
                  <a:srgbClr val="FFFF00"/>
                </a:solidFill>
              </a:rPr>
              <a:t/>
            </a:r>
            <a:br>
              <a:rPr lang="cs-CZ" sz="5400" b="1" dirty="0">
                <a:solidFill>
                  <a:srgbClr val="FFFF00"/>
                </a:solidFill>
              </a:rPr>
            </a:br>
            <a:r>
              <a:rPr lang="cs-CZ" sz="5400" b="1" dirty="0" smtClean="0">
                <a:solidFill>
                  <a:srgbClr val="FFFF00"/>
                </a:solidFill>
              </a:rPr>
              <a:t/>
            </a:r>
            <a:br>
              <a:rPr lang="cs-CZ" sz="5400" b="1" dirty="0" smtClean="0">
                <a:solidFill>
                  <a:srgbClr val="FFFF00"/>
                </a:solidFill>
              </a:rPr>
            </a:br>
            <a:r>
              <a:rPr lang="cs-CZ" sz="4000" b="1" dirty="0" smtClean="0">
                <a:solidFill>
                  <a:srgbClr val="FFFF00"/>
                </a:solidFill>
              </a:rPr>
              <a:t>SPOJKY jsou slova, která spojují </a:t>
            </a:r>
            <a:br>
              <a:rPr lang="cs-CZ" sz="4000" b="1" dirty="0" smtClean="0">
                <a:solidFill>
                  <a:srgbClr val="FFFF00"/>
                </a:solidFill>
              </a:rPr>
            </a:br>
            <a:r>
              <a:rPr lang="cs-CZ" sz="4000" b="1" dirty="0">
                <a:solidFill>
                  <a:srgbClr val="FFFF00"/>
                </a:solidFill>
              </a:rPr>
              <a:t> </a:t>
            </a:r>
            <a:r>
              <a:rPr lang="cs-CZ" sz="4000" b="1" dirty="0" smtClean="0">
                <a:solidFill>
                  <a:srgbClr val="FFFF00"/>
                </a:solidFill>
              </a:rPr>
              <a:t> - slova </a:t>
            </a:r>
            <a:br>
              <a:rPr lang="cs-CZ" sz="4000" b="1" dirty="0" smtClean="0">
                <a:solidFill>
                  <a:srgbClr val="FFFF00"/>
                </a:solidFill>
              </a:rPr>
            </a:br>
            <a:r>
              <a:rPr lang="cs-CZ" sz="40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smtClean="0">
                <a:ln/>
                <a:solidFill>
                  <a:prstClr val="white"/>
                </a:solidFill>
                <a:ea typeface="+mn-ea"/>
                <a:cs typeface="+mn-cs"/>
              </a:rPr>
              <a:t>Na </a:t>
            </a:r>
            <a:r>
              <a:rPr lang="cs-CZ" sz="2800" b="1" dirty="0">
                <a:ln/>
                <a:solidFill>
                  <a:prstClr val="white"/>
                </a:solidFill>
                <a:ea typeface="+mn-ea"/>
                <a:cs typeface="+mn-cs"/>
              </a:rPr>
              <a:t>míse jsou jablka </a:t>
            </a:r>
            <a:r>
              <a:rPr lang="cs-CZ" sz="2800" b="1" dirty="0">
                <a:ln/>
                <a:solidFill>
                  <a:srgbClr val="FF0000"/>
                </a:solidFill>
                <a:ea typeface="+mn-ea"/>
                <a:cs typeface="+mn-cs"/>
              </a:rPr>
              <a:t>a</a:t>
            </a:r>
            <a:r>
              <a:rPr lang="cs-CZ" sz="2800" b="1" dirty="0">
                <a:ln/>
                <a:solidFill>
                  <a:prstClr val="white"/>
                </a:solidFill>
                <a:ea typeface="+mn-ea"/>
                <a:cs typeface="+mn-cs"/>
              </a:rPr>
              <a:t> hrušky</a:t>
            </a:r>
            <a:r>
              <a:rPr lang="cs-CZ" sz="2800" b="1" dirty="0" smtClean="0">
                <a:ln/>
                <a:solidFill>
                  <a:prstClr val="white"/>
                </a:solidFill>
                <a:ea typeface="+mn-ea"/>
                <a:cs typeface="+mn-cs"/>
              </a:rPr>
              <a:t>.</a:t>
            </a:r>
            <a:r>
              <a:rPr lang="cs-CZ" sz="4000" b="1" dirty="0" smtClean="0">
                <a:solidFill>
                  <a:srgbClr val="FFFF00"/>
                </a:solidFill>
              </a:rPr>
              <a:t/>
            </a:r>
            <a:br>
              <a:rPr lang="cs-CZ" sz="4000" b="1" dirty="0" smtClean="0">
                <a:solidFill>
                  <a:srgbClr val="FFFF00"/>
                </a:solidFill>
              </a:rPr>
            </a:br>
            <a:r>
              <a:rPr lang="cs-CZ" sz="4000" b="1" dirty="0" smtClean="0">
                <a:solidFill>
                  <a:srgbClr val="FFFF00"/>
                </a:solidFill>
              </a:rPr>
              <a:t>  -nebo věty.</a:t>
            </a:r>
            <a:br>
              <a:rPr lang="cs-CZ" sz="4000" b="1" dirty="0" smtClean="0">
                <a:solidFill>
                  <a:srgbClr val="FFFF00"/>
                </a:solidFill>
              </a:rPr>
            </a:br>
            <a:endParaRPr lang="cs-CZ" sz="4000" b="1" dirty="0">
              <a:solidFill>
                <a:srgbClr val="FFFF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4237" y="332656"/>
            <a:ext cx="22860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187624" y="4581128"/>
            <a:ext cx="705678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sz="2800" b="1" dirty="0" smtClean="0">
              <a:ln/>
              <a:solidFill>
                <a:prstClr val="white"/>
              </a:solidFill>
            </a:endParaRPr>
          </a:p>
          <a:p>
            <a:pPr lvl="0"/>
            <a:endParaRPr lang="cs-CZ" sz="2800" b="1" dirty="0">
              <a:ln/>
              <a:solidFill>
                <a:prstClr val="white"/>
              </a:solidFill>
            </a:endParaRPr>
          </a:p>
          <a:p>
            <a:pPr lvl="0"/>
            <a:r>
              <a:rPr lang="cs-CZ" sz="2800" b="1" dirty="0" smtClean="0">
                <a:ln/>
                <a:solidFill>
                  <a:prstClr val="white"/>
                </a:solidFill>
              </a:rPr>
              <a:t>Budu </a:t>
            </a:r>
            <a:r>
              <a:rPr lang="cs-CZ" sz="2800" b="1" dirty="0">
                <a:ln/>
                <a:solidFill>
                  <a:prstClr val="white"/>
                </a:solidFill>
              </a:rPr>
              <a:t>ráda, </a:t>
            </a:r>
            <a:r>
              <a:rPr lang="cs-CZ" sz="2800" b="1" dirty="0">
                <a:ln/>
                <a:solidFill>
                  <a:srgbClr val="FF0000"/>
                </a:solidFill>
              </a:rPr>
              <a:t>když</a:t>
            </a:r>
            <a:r>
              <a:rPr lang="cs-CZ" sz="2800" b="1" dirty="0">
                <a:ln/>
                <a:solidFill>
                  <a:prstClr val="white"/>
                </a:solidFill>
              </a:rPr>
              <a:t> se vrátíš.</a:t>
            </a:r>
          </a:p>
        </p:txBody>
      </p:sp>
    </p:spTree>
    <p:extLst>
      <p:ext uri="{BB962C8B-B14F-4D97-AF65-F5344CB8AC3E}">
        <p14:creationId xmlns="" xmlns:p14="http://schemas.microsoft.com/office/powerpoint/2010/main" val="1523107623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9320" y="416293"/>
            <a:ext cx="7123080" cy="924475"/>
          </a:xfrm>
        </p:spPr>
        <p:txBody>
          <a:bodyPr/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   Doplň vhodné spojky.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3" name="Rovnoramenný trojúhelník 2"/>
          <p:cNvSpPr/>
          <p:nvPr/>
        </p:nvSpPr>
        <p:spPr>
          <a:xfrm rot="2416791">
            <a:off x="6222674" y="1443208"/>
            <a:ext cx="3384376" cy="1224136"/>
          </a:xfrm>
          <a:prstGeom prst="triangl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protože</a:t>
            </a:r>
            <a:endParaRPr lang="cs-CZ" sz="2000" b="1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73077" y="1196752"/>
            <a:ext cx="1080120" cy="1224136"/>
          </a:xfrm>
          <a:prstGeom prst="triangl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a</a:t>
            </a:r>
          </a:p>
        </p:txBody>
      </p:sp>
      <p:sp>
        <p:nvSpPr>
          <p:cNvPr id="9" name="Rovnoramenný trojúhelník 8"/>
          <p:cNvSpPr/>
          <p:nvPr/>
        </p:nvSpPr>
        <p:spPr>
          <a:xfrm>
            <a:off x="1153197" y="1732074"/>
            <a:ext cx="1800200" cy="1224136"/>
          </a:xfrm>
          <a:prstGeom prst="triangl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nebo</a:t>
            </a:r>
            <a:endParaRPr lang="cs-CZ" sz="2000" b="1" dirty="0"/>
          </a:p>
        </p:txBody>
      </p:sp>
      <p:sp>
        <p:nvSpPr>
          <p:cNvPr id="10" name="Rovnoramenný trojúhelník 9"/>
          <p:cNvSpPr/>
          <p:nvPr/>
        </p:nvSpPr>
        <p:spPr>
          <a:xfrm>
            <a:off x="4189900" y="1443208"/>
            <a:ext cx="1750252" cy="1224136"/>
          </a:xfrm>
          <a:prstGeom prst="triangl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když</a:t>
            </a:r>
            <a:endParaRPr lang="cs-CZ" sz="2000" b="1" dirty="0"/>
          </a:p>
        </p:txBody>
      </p:sp>
      <p:sp>
        <p:nvSpPr>
          <p:cNvPr id="11" name="Rovnoramenný trojúhelník 10"/>
          <p:cNvSpPr/>
          <p:nvPr/>
        </p:nvSpPr>
        <p:spPr>
          <a:xfrm>
            <a:off x="5508104" y="2196181"/>
            <a:ext cx="2160240" cy="1224136"/>
          </a:xfrm>
          <a:prstGeom prst="triangl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aby</a:t>
            </a:r>
            <a:endParaRPr lang="cs-CZ" sz="2000" b="1" dirty="0"/>
          </a:p>
        </p:txBody>
      </p:sp>
      <p:sp>
        <p:nvSpPr>
          <p:cNvPr id="13" name="Rovnoramenný trojúhelník 12"/>
          <p:cNvSpPr/>
          <p:nvPr/>
        </p:nvSpPr>
        <p:spPr>
          <a:xfrm>
            <a:off x="2992493" y="1981780"/>
            <a:ext cx="1368152" cy="1224136"/>
          </a:xfrm>
          <a:prstGeom prst="triangl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ani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3137" y="4005064"/>
            <a:ext cx="8606780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Cilka</a:t>
            </a:r>
            <a:r>
              <a:rPr lang="cs-CZ" sz="2800" dirty="0" smtClean="0"/>
              <a:t> se bude pilně učit, aby uměla brzy číst.</a:t>
            </a:r>
          </a:p>
          <a:p>
            <a:r>
              <a:rPr lang="cs-CZ" sz="2800" dirty="0" smtClean="0"/>
              <a:t>Pavlína dnes nešla na hřiště,</a:t>
            </a:r>
            <a:r>
              <a:rPr lang="cs-CZ" sz="2800" dirty="0"/>
              <a:t> protože venku </a:t>
            </a:r>
            <a:endParaRPr lang="cs-CZ" sz="2800" dirty="0" smtClean="0"/>
          </a:p>
          <a:p>
            <a:r>
              <a:rPr lang="cs-CZ" sz="2800" dirty="0" smtClean="0"/>
              <a:t>prší</a:t>
            </a:r>
            <a:r>
              <a:rPr lang="cs-CZ" sz="2800" dirty="0"/>
              <a:t>. Tomáš a Alenka </a:t>
            </a:r>
            <a:r>
              <a:rPr lang="cs-CZ" sz="2800" dirty="0" smtClean="0"/>
              <a:t>jsou sourozenci</a:t>
            </a:r>
            <a:r>
              <a:rPr lang="cs-CZ" sz="2800" dirty="0"/>
              <a:t>. Koupím </a:t>
            </a:r>
            <a:endParaRPr lang="cs-CZ" sz="2800" dirty="0" smtClean="0"/>
          </a:p>
          <a:p>
            <a:r>
              <a:rPr lang="cs-CZ" sz="2800" dirty="0" smtClean="0"/>
              <a:t>rohlíky </a:t>
            </a:r>
            <a:r>
              <a:rPr lang="cs-CZ" sz="2800" dirty="0"/>
              <a:t>nebo chleba</a:t>
            </a:r>
            <a:r>
              <a:rPr lang="cs-CZ" sz="2800" dirty="0" smtClean="0"/>
              <a:t>.</a:t>
            </a:r>
            <a:r>
              <a:rPr lang="cs-CZ" sz="2800" dirty="0"/>
              <a:t> Zahraji si s tebou, </a:t>
            </a:r>
            <a:r>
              <a:rPr lang="cs-CZ" sz="2800" dirty="0" smtClean="0"/>
              <a:t>když</a:t>
            </a:r>
          </a:p>
          <a:p>
            <a:r>
              <a:rPr lang="cs-CZ" sz="2800" dirty="0" smtClean="0"/>
              <a:t>mi </a:t>
            </a:r>
            <a:r>
              <a:rPr lang="cs-CZ" sz="2800" dirty="0"/>
              <a:t>pomůžeš. </a:t>
            </a:r>
            <a:r>
              <a:rPr lang="cs-CZ" sz="2800" dirty="0" smtClean="0"/>
              <a:t>Nemám doma </a:t>
            </a:r>
            <a:r>
              <a:rPr lang="cs-CZ" sz="2800" dirty="0"/>
              <a:t>psa ani kočku.</a:t>
            </a:r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5065026" y="4005064"/>
            <a:ext cx="731110" cy="504056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5940152" y="4509120"/>
            <a:ext cx="1368152" cy="432048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771801" y="4941168"/>
            <a:ext cx="360040" cy="360040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2053297" y="5301208"/>
            <a:ext cx="898524" cy="504056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7812360" y="5301208"/>
            <a:ext cx="864096" cy="504056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6444208" y="5805264"/>
            <a:ext cx="648072" cy="360040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1661975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729034"/>
            <a:ext cx="7125113" cy="924475"/>
          </a:xfrm>
        </p:spPr>
        <p:txBody>
          <a:bodyPr/>
          <a:lstStyle/>
          <a:p>
            <a:r>
              <a:rPr lang="cs-CZ" sz="6000" b="1" dirty="0" smtClean="0">
                <a:solidFill>
                  <a:srgbClr val="FFFF00"/>
                </a:solidFill>
              </a:rPr>
              <a:t>Jsi jednička !!!</a:t>
            </a:r>
            <a:br>
              <a:rPr lang="cs-CZ" sz="6000" b="1" dirty="0" smtClean="0">
                <a:solidFill>
                  <a:srgbClr val="FFFF00"/>
                </a:solidFill>
              </a:rPr>
            </a:br>
            <a:r>
              <a:rPr lang="cs-CZ" sz="6000" b="1" dirty="0">
                <a:solidFill>
                  <a:srgbClr val="FFFF00"/>
                </a:solidFill>
              </a:rPr>
              <a:t/>
            </a:r>
            <a:br>
              <a:rPr lang="cs-CZ" sz="6000" b="1" dirty="0">
                <a:solidFill>
                  <a:srgbClr val="FFFF00"/>
                </a:solidFill>
              </a:rPr>
            </a:br>
            <a:r>
              <a:rPr lang="cs-CZ" sz="6000" b="1" dirty="0" smtClean="0">
                <a:solidFill>
                  <a:srgbClr val="FFFF00"/>
                </a:solidFill>
              </a:rPr>
              <a:t>    Už poznáš   </a:t>
            </a:r>
            <a:br>
              <a:rPr lang="cs-CZ" sz="6000" b="1" dirty="0" smtClean="0">
                <a:solidFill>
                  <a:srgbClr val="FFFF00"/>
                </a:solidFill>
              </a:rPr>
            </a:br>
            <a:r>
              <a:rPr lang="cs-CZ" sz="6000" b="1" dirty="0" smtClean="0">
                <a:solidFill>
                  <a:srgbClr val="FFFF00"/>
                </a:solidFill>
              </a:rPr>
              <a:t>     spojky!!!</a:t>
            </a:r>
            <a:endParaRPr lang="cs-CZ" sz="6000" b="1" dirty="0">
              <a:solidFill>
                <a:srgbClr val="FFFF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492896"/>
            <a:ext cx="22860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7687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844" y="404664"/>
            <a:ext cx="1839236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135329267"/>
      </p:ext>
    </p:extLst>
  </p:cSld>
  <p:clrMapOvr>
    <a:masterClrMapping/>
  </p:clrMapOvr>
  <p:transition spd="slow">
    <p:pull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Zdroj: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1400" dirty="0"/>
              <a:t>NOVÁKOVÁ, Zuzana; ŠVEJDOVÁ, Vlasta. </a:t>
            </a:r>
            <a:r>
              <a:rPr lang="cs-CZ" sz="1400" i="1" dirty="0"/>
              <a:t>Český jazyk pro 2.ročník</a:t>
            </a:r>
            <a:r>
              <a:rPr lang="cs-CZ" sz="1400" dirty="0"/>
              <a:t>. Praha 4 : Alter, 2004. </a:t>
            </a:r>
            <a:r>
              <a:rPr lang="cs-CZ" sz="1400" dirty="0" smtClean="0"/>
              <a:t>61 s</a:t>
            </a:r>
            <a:r>
              <a:rPr lang="cs-CZ" sz="1400" dirty="0" smtClean="0"/>
              <a:t>.</a:t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www.</a:t>
            </a:r>
            <a:r>
              <a:rPr lang="cs-CZ" sz="1400" dirty="0" err="1" smtClean="0"/>
              <a:t>microsoft.office.com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988975733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628</TotalTime>
  <Words>170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Summer</vt:lpstr>
      <vt:lpstr>Snímek 1</vt:lpstr>
      <vt:lpstr> Zjisti, co o spojkách můžeme                    říct             </vt:lpstr>
      <vt:lpstr>  ZAPAMATUJ SI:  SPOJKY jsou slova, která spojují    - slova   Na míse jsou jablka a hrušky.   -nebo věty. </vt:lpstr>
      <vt:lpstr>   Doplň vhodné spojky.</vt:lpstr>
      <vt:lpstr>Jsi jednička !!!      Už poznáš         spojky!!!</vt:lpstr>
      <vt:lpstr>    Zdroj:  NOVÁKOVÁ, Zuzana; ŠVEJDOVÁ, Vlasta. Český jazyk pro 2.ročník. Praha 4 : Alter, 2004. 61 s.  www.microsoft.office.com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64</cp:revision>
  <dcterms:created xsi:type="dcterms:W3CDTF">2011-03-09T18:35:00Z</dcterms:created>
  <dcterms:modified xsi:type="dcterms:W3CDTF">2012-04-08T08:02:20Z</dcterms:modified>
</cp:coreProperties>
</file>