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8" r:id="rId4"/>
    <p:sldId id="257" r:id="rId5"/>
    <p:sldId id="259" r:id="rId6"/>
    <p:sldId id="260" r:id="rId7"/>
    <p:sldId id="261" r:id="rId8"/>
    <p:sldId id="263" r:id="rId9"/>
    <p:sldId id="264" r:id="rId10"/>
    <p:sldId id="262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3122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0696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7048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401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4940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5846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1522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5950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386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25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186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0DEF4-B9AC-47E9-803E-968E22A0785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C9BF2F-29C4-4AE1-B001-3EF68EC4C3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4788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94884439"/>
              </p:ext>
            </p:extLst>
          </p:nvPr>
        </p:nvGraphicFramePr>
        <p:xfrm>
          <a:off x="1764000" y="189000"/>
          <a:ext cx="5616000" cy="6442272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00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VY_32_INOVACE_CJIIb-03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24.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0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8.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Přívlastek, vedlejší věta přívlastková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slouží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k opakování učiva o přívlastku a větě přívlastkové.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Je 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2356" y="4679424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501954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PŘÍVLASTEK</a:t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>VĚTA PŘÍVLASTKOVÁ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>
                <a:solidFill>
                  <a:srgbClr val="00B050"/>
                </a:solidFill>
              </a:rPr>
              <a:t>- - - - ?  - - - - - ?  - - ?</a:t>
            </a:r>
            <a:endParaRPr lang="cs-CZ">
              <a:solidFill>
                <a:srgbClr val="00B050"/>
              </a:solidFill>
            </a:endParaRPr>
          </a:p>
        </p:txBody>
      </p:sp>
      <p:pic>
        <p:nvPicPr>
          <p:cNvPr id="1027" name="Picture 3" descr="C:\Users\blanka.halikova\AppData\Local\Microsoft\Windows\Temporary Internet Files\Content.IE5\1HD3U2EQ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8593"/>
            <a:ext cx="918220" cy="1055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04248" y="620688"/>
            <a:ext cx="13819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/>
              <a:t>k</a:t>
            </a:r>
            <a:r>
              <a:rPr lang="cs-CZ" smtClean="0"/>
              <a:t>ošatý strom</a:t>
            </a:r>
            <a:endParaRPr lang="cs-CZ"/>
          </a:p>
        </p:txBody>
      </p:sp>
      <p:pic>
        <p:nvPicPr>
          <p:cNvPr id="1028" name="Picture 4" descr="C:\Users\blanka.halikova\AppData\Local\Microsoft\Windows\Temporary Internet Files\Content.IE5\S6MAPC6Y\MP9004309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5302" y="5542882"/>
            <a:ext cx="1403648" cy="93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04248" y="6011130"/>
            <a:ext cx="1680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/>
              <a:t>r</a:t>
            </a:r>
            <a:r>
              <a:rPr lang="cs-CZ" smtClean="0"/>
              <a:t>ozmazlené dítě</a:t>
            </a:r>
            <a:endParaRPr lang="cs-CZ"/>
          </a:p>
        </p:txBody>
      </p:sp>
      <p:pic>
        <p:nvPicPr>
          <p:cNvPr id="1029" name="Picture 5" descr="C:\Users\blanka.halikova\AppData\Local\Microsoft\Windows\Temporary Internet Files\Content.IE5\1HD3U2EQ\MC9003606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30379"/>
            <a:ext cx="1460530" cy="104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90493" y="6011130"/>
            <a:ext cx="1126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sací </a:t>
            </a:r>
            <a:r>
              <a:rPr lang="cs-CZ" dirty="0" smtClean="0"/>
              <a:t>stroj</a:t>
            </a:r>
            <a:endParaRPr lang="cs-CZ" dirty="0"/>
          </a:p>
        </p:txBody>
      </p:sp>
      <p:pic>
        <p:nvPicPr>
          <p:cNvPr id="1031" name="Picture 7" descr="C:\Users\blanka.halikova\AppData\Local\Microsoft\Windows\Temporary Internet Files\Content.IE5\S6MAPC6Y\MC9001921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8001"/>
            <a:ext cx="1327682" cy="1134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226" y="1046648"/>
            <a:ext cx="124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/>
              <a:t>r</a:t>
            </a:r>
            <a:r>
              <a:rPr lang="cs-CZ" smtClean="0"/>
              <a:t>ůžový slon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4341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PŘÍVLASTEK</a:t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>VĚTA PŘÍVLASTKOVÁ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>
                <a:solidFill>
                  <a:srgbClr val="00B050"/>
                </a:solidFill>
              </a:rPr>
              <a:t>JAKÝ ?  KTERÝ ?  ČÍ ?</a:t>
            </a:r>
            <a:endParaRPr lang="cs-CZ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0138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PŘÍVLASTEK  Pk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smtClean="0"/>
              <a:t>Rozvíjí ………………    ……….. .</a:t>
            </a:r>
          </a:p>
          <a:p>
            <a:pPr marL="0" indent="0">
              <a:buNone/>
            </a:pPr>
            <a:r>
              <a:rPr lang="cs-CZ" sz="4000" smtClean="0"/>
              <a:t>Může být - - - - - -  a  - - - - - - - -</a:t>
            </a:r>
          </a:p>
          <a:p>
            <a:pPr marL="0" indent="0">
              <a:buNone/>
            </a:pPr>
            <a:r>
              <a:rPr lang="cs-CZ" sz="4000"/>
              <a:t> </a:t>
            </a:r>
            <a:r>
              <a:rPr lang="cs-CZ" sz="4000" smtClean="0"/>
              <a:t>                 - - - - </a:t>
            </a:r>
          </a:p>
          <a:p>
            <a:pPr marL="0" indent="0">
              <a:buNone/>
            </a:pPr>
            <a:r>
              <a:rPr lang="cs-CZ" sz="4000"/>
              <a:t> </a:t>
            </a:r>
            <a:r>
              <a:rPr lang="cs-CZ" sz="4000" smtClean="0"/>
              <a:t>                 - - - - - - -</a:t>
            </a:r>
          </a:p>
          <a:p>
            <a:pPr marL="0" indent="0">
              <a:buNone/>
            </a:pPr>
            <a:r>
              <a:rPr lang="cs-CZ" sz="4000"/>
              <a:t> </a:t>
            </a:r>
            <a:r>
              <a:rPr lang="cs-CZ" sz="4000" smtClean="0"/>
              <a:t>                 - - - - - - - - - - - - -</a:t>
            </a:r>
          </a:p>
          <a:p>
            <a:pPr marL="0" indent="0">
              <a:buNone/>
            </a:pPr>
            <a:r>
              <a:rPr lang="cs-CZ" sz="4000"/>
              <a:t> </a:t>
            </a:r>
            <a:r>
              <a:rPr lang="cs-CZ" sz="4000" smtClean="0"/>
              <a:t>                 - - - - - - - -    - - - - - - - - - -</a:t>
            </a:r>
            <a:endParaRPr lang="cs-CZ" sz="4000"/>
          </a:p>
        </p:txBody>
      </p:sp>
      <p:sp>
        <p:nvSpPr>
          <p:cNvPr id="5" name="Je rovno 4"/>
          <p:cNvSpPr/>
          <p:nvPr/>
        </p:nvSpPr>
        <p:spPr>
          <a:xfrm>
            <a:off x="7113984" y="2494085"/>
            <a:ext cx="554360" cy="55436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Není rovno 5"/>
          <p:cNvSpPr/>
          <p:nvPr/>
        </p:nvSpPr>
        <p:spPr>
          <a:xfrm>
            <a:off x="7974276" y="2566093"/>
            <a:ext cx="482352" cy="410344"/>
          </a:xfrm>
          <a:prstGeom prst="mathNot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3" name="Picture 5" descr="C:\Users\blanka.halikova\AppData\Local\Microsoft\Windows\Temporary Internet Files\Content.IE5\GUZ5EUGT\MP9004490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048444"/>
            <a:ext cx="609836" cy="71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lanka.halikova\AppData\Local\Microsoft\Windows\Temporary Internet Files\Content.IE5\1HD3U2EQ\MP9004072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74901"/>
            <a:ext cx="1170305" cy="85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blanka.halikova\AppData\Local\Microsoft\Windows\Temporary Internet Files\Content.IE5\S6MAPC6Y\MP9004027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7631" y="4431601"/>
            <a:ext cx="870178" cy="579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blanka.halikova\AppData\Local\Microsoft\Windows\Temporary Internet Files\Content.IE5\L00F0883\MP9004072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124300" y="5250700"/>
            <a:ext cx="771047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blanka.halikova\AppData\Local\Microsoft\Windows\Temporary Internet Files\Content.IE5\GUZ5EUGT\MP9004072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6850" y="5305631"/>
            <a:ext cx="771047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blanka.halikova\AppData\Local\Microsoft\Windows\Temporary Internet Files\Content.IE5\S6MAPC6Y\MP9004072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9010" y="5469555"/>
            <a:ext cx="687371" cy="943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24674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PŘÍVLASTEK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smtClean="0"/>
              <a:t>Rozvíjí </a:t>
            </a:r>
            <a:r>
              <a:rPr lang="cs-CZ" sz="4000" smtClean="0">
                <a:solidFill>
                  <a:srgbClr val="FF0000"/>
                </a:solidFill>
              </a:rPr>
              <a:t>podstatné jméno</a:t>
            </a:r>
            <a:r>
              <a:rPr lang="cs-CZ" sz="4000" smtClean="0"/>
              <a:t>.</a:t>
            </a:r>
          </a:p>
          <a:p>
            <a:pPr marL="0" indent="0">
              <a:buNone/>
            </a:pPr>
            <a:r>
              <a:rPr lang="cs-CZ" sz="4000" smtClean="0"/>
              <a:t>Může být </a:t>
            </a:r>
            <a:r>
              <a:rPr lang="cs-CZ" sz="4000" smtClean="0">
                <a:solidFill>
                  <a:srgbClr val="FF0000"/>
                </a:solidFill>
              </a:rPr>
              <a:t>shodný</a:t>
            </a:r>
            <a:r>
              <a:rPr lang="cs-CZ" sz="4000" smtClean="0"/>
              <a:t> a  </a:t>
            </a:r>
            <a:r>
              <a:rPr lang="cs-CZ" sz="4000" smtClean="0">
                <a:solidFill>
                  <a:srgbClr val="FF0000"/>
                </a:solidFill>
              </a:rPr>
              <a:t>neshodný</a:t>
            </a:r>
            <a:r>
              <a:rPr lang="cs-CZ" sz="4000" smtClean="0"/>
              <a:t>.</a:t>
            </a:r>
          </a:p>
          <a:p>
            <a:pPr marL="0" indent="0">
              <a:buNone/>
            </a:pPr>
            <a:r>
              <a:rPr lang="cs-CZ" sz="4000"/>
              <a:t> </a:t>
            </a:r>
            <a:r>
              <a:rPr lang="cs-CZ" sz="4000" smtClean="0"/>
              <a:t>                 </a:t>
            </a:r>
            <a:r>
              <a:rPr lang="cs-CZ" sz="4000" smtClean="0">
                <a:solidFill>
                  <a:srgbClr val="FF0000"/>
                </a:solidFill>
              </a:rPr>
              <a:t>holý</a:t>
            </a:r>
            <a:r>
              <a:rPr lang="cs-CZ" sz="4000" smtClean="0"/>
              <a:t>                     </a:t>
            </a:r>
          </a:p>
          <a:p>
            <a:pPr marL="0" indent="0">
              <a:buNone/>
            </a:pPr>
            <a:r>
              <a:rPr lang="cs-CZ" sz="4000"/>
              <a:t> </a:t>
            </a:r>
            <a:r>
              <a:rPr lang="cs-CZ" sz="4000" smtClean="0"/>
              <a:t>                 </a:t>
            </a:r>
            <a:r>
              <a:rPr lang="cs-CZ" sz="4000" smtClean="0">
                <a:solidFill>
                  <a:srgbClr val="FF0000"/>
                </a:solidFill>
              </a:rPr>
              <a:t>rozvitý</a:t>
            </a:r>
            <a:endParaRPr lang="cs-CZ" sz="4000" smtClean="0"/>
          </a:p>
          <a:p>
            <a:pPr marL="0" indent="0">
              <a:buNone/>
            </a:pPr>
            <a:r>
              <a:rPr lang="cs-CZ" sz="4000"/>
              <a:t> </a:t>
            </a:r>
            <a:r>
              <a:rPr lang="cs-CZ" sz="4000" smtClean="0"/>
              <a:t>                 </a:t>
            </a:r>
            <a:r>
              <a:rPr lang="cs-CZ" sz="4000" smtClean="0">
                <a:solidFill>
                  <a:srgbClr val="FF0000"/>
                </a:solidFill>
              </a:rPr>
              <a:t>několikanásobný</a:t>
            </a:r>
            <a:endParaRPr lang="cs-CZ" sz="4000" smtClean="0"/>
          </a:p>
          <a:p>
            <a:pPr marL="0" indent="0">
              <a:buNone/>
            </a:pPr>
            <a:r>
              <a:rPr lang="cs-CZ" sz="4000"/>
              <a:t> </a:t>
            </a:r>
            <a:r>
              <a:rPr lang="cs-CZ" sz="4000" smtClean="0"/>
              <a:t>                 </a:t>
            </a:r>
            <a:r>
              <a:rPr lang="cs-CZ" sz="4000" smtClean="0">
                <a:solidFill>
                  <a:srgbClr val="FF0000"/>
                </a:solidFill>
              </a:rPr>
              <a:t>postupně rozvíjející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xmlns="" val="2443861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B050"/>
                </a:solidFill>
              </a:rPr>
              <a:t>DOPLŇ SHODNÉ I NESHODNÉ PŘÍVLASTKY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/>
              <a:t>p</a:t>
            </a:r>
            <a:r>
              <a:rPr lang="cs-CZ" sz="4000" smtClean="0"/>
              <a:t>íseň</a:t>
            </a:r>
          </a:p>
          <a:p>
            <a:pPr marL="0" indent="0" algn="ctr">
              <a:buNone/>
            </a:pPr>
            <a:r>
              <a:rPr lang="cs-CZ" sz="4000"/>
              <a:t>p</a:t>
            </a:r>
            <a:r>
              <a:rPr lang="cs-CZ" sz="4000" smtClean="0"/>
              <a:t>asta</a:t>
            </a:r>
          </a:p>
          <a:p>
            <a:pPr marL="0" indent="0" algn="ctr">
              <a:buNone/>
            </a:pPr>
            <a:r>
              <a:rPr lang="cs-CZ" sz="4000"/>
              <a:t>h</a:t>
            </a:r>
            <a:r>
              <a:rPr lang="cs-CZ" sz="4000" smtClean="0"/>
              <a:t>račka</a:t>
            </a:r>
          </a:p>
          <a:p>
            <a:pPr marL="0" indent="0" algn="ctr">
              <a:buNone/>
            </a:pPr>
            <a:r>
              <a:rPr lang="cs-CZ" sz="4000"/>
              <a:t>v</a:t>
            </a:r>
            <a:r>
              <a:rPr lang="cs-CZ" sz="4000" smtClean="0"/>
              <a:t>oda</a:t>
            </a:r>
          </a:p>
          <a:p>
            <a:pPr marL="0" indent="0" algn="ctr">
              <a:buNone/>
            </a:pPr>
            <a:r>
              <a:rPr lang="cs-CZ" sz="4000"/>
              <a:t>t</a:t>
            </a:r>
            <a:r>
              <a:rPr lang="cs-CZ" sz="4000" smtClean="0"/>
              <a:t>ext</a:t>
            </a:r>
          </a:p>
          <a:p>
            <a:pPr marL="0" indent="0" algn="ctr">
              <a:buNone/>
            </a:pPr>
            <a:r>
              <a:rPr lang="cs-CZ" sz="4000" smtClean="0"/>
              <a:t>práce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xmlns="" val="1861075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 : </a:t>
            </a:r>
            <a:r>
              <a:rPr lang="cs-CZ" smtClean="0">
                <a:solidFill>
                  <a:srgbClr val="00B050"/>
                </a:solidFill>
              </a:rPr>
              <a:t>DOPLŇ PŘÍVLASTKY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/>
              <a:t>z</a:t>
            </a:r>
            <a:r>
              <a:rPr lang="cs-CZ" sz="4000" smtClean="0"/>
              <a:t>námá píseň o lásce</a:t>
            </a:r>
          </a:p>
          <a:p>
            <a:pPr marL="0" indent="0" algn="ctr">
              <a:buNone/>
            </a:pPr>
            <a:r>
              <a:rPr lang="cs-CZ" sz="4000"/>
              <a:t>n</a:t>
            </a:r>
            <a:r>
              <a:rPr lang="cs-CZ" sz="4000" smtClean="0"/>
              <a:t>ová pasta na zuby</a:t>
            </a:r>
          </a:p>
          <a:p>
            <a:pPr marL="0" indent="0" algn="ctr">
              <a:buNone/>
            </a:pPr>
            <a:r>
              <a:rPr lang="cs-CZ" sz="4000"/>
              <a:t>b</a:t>
            </a:r>
            <a:r>
              <a:rPr lang="cs-CZ" sz="4000" smtClean="0"/>
              <a:t>arevná hračka do vody</a:t>
            </a:r>
          </a:p>
          <a:p>
            <a:pPr marL="0" indent="0" algn="ctr">
              <a:buNone/>
            </a:pPr>
            <a:r>
              <a:rPr lang="cs-CZ" sz="4000" smtClean="0"/>
              <a:t> čistá voda na pití</a:t>
            </a:r>
          </a:p>
          <a:p>
            <a:pPr marL="0" indent="0" algn="ctr">
              <a:buNone/>
            </a:pPr>
            <a:r>
              <a:rPr lang="cs-CZ" sz="4000"/>
              <a:t>o</a:t>
            </a:r>
            <a:r>
              <a:rPr lang="cs-CZ" sz="4000" smtClean="0"/>
              <a:t>btížný text k zapamatování</a:t>
            </a:r>
          </a:p>
          <a:p>
            <a:pPr marL="0" indent="0" algn="ctr">
              <a:buNone/>
            </a:pPr>
            <a:r>
              <a:rPr lang="cs-CZ" sz="4000"/>
              <a:t>z</a:t>
            </a:r>
            <a:r>
              <a:rPr lang="cs-CZ" sz="4000" smtClean="0"/>
              <a:t>ajímavá práce se dřevem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xmlns="" val="1801933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B050"/>
                </a:solidFill>
              </a:rPr>
              <a:t>PODTRHNI PŘÍVLASTKY PŘÍVLASTKY </a:t>
            </a:r>
            <a:r>
              <a:rPr lang="cs-CZ" u="sng" smtClean="0">
                <a:solidFill>
                  <a:srgbClr val="FF0000"/>
                </a:solidFill>
              </a:rPr>
              <a:t>SHODNÉ </a:t>
            </a:r>
            <a:r>
              <a:rPr lang="cs-CZ" smtClean="0">
                <a:solidFill>
                  <a:srgbClr val="00B050"/>
                </a:solidFill>
              </a:rPr>
              <a:t>A </a:t>
            </a:r>
            <a:r>
              <a:rPr lang="cs-CZ" u="sng" smtClean="0">
                <a:solidFill>
                  <a:srgbClr val="00B0F0"/>
                </a:solidFill>
              </a:rPr>
              <a:t>NESHODNÉ</a:t>
            </a:r>
            <a:endParaRPr lang="cs-CZ" u="sng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/>
              <a:t>z</a:t>
            </a:r>
            <a:r>
              <a:rPr lang="cs-CZ" sz="4000" smtClean="0"/>
              <a:t>námá píseň o lásce</a:t>
            </a:r>
          </a:p>
          <a:p>
            <a:pPr marL="0" indent="0" algn="ctr">
              <a:buNone/>
            </a:pPr>
            <a:r>
              <a:rPr lang="cs-CZ" sz="4000"/>
              <a:t>n</a:t>
            </a:r>
            <a:r>
              <a:rPr lang="cs-CZ" sz="4000" smtClean="0"/>
              <a:t>ová pasta na zuby</a:t>
            </a:r>
          </a:p>
          <a:p>
            <a:pPr marL="0" indent="0" algn="ctr">
              <a:buNone/>
            </a:pPr>
            <a:r>
              <a:rPr lang="cs-CZ" sz="4000"/>
              <a:t>b</a:t>
            </a:r>
            <a:r>
              <a:rPr lang="cs-CZ" sz="4000" smtClean="0"/>
              <a:t>arevná hračka do vody</a:t>
            </a:r>
          </a:p>
          <a:p>
            <a:pPr marL="0" indent="0" algn="ctr">
              <a:buNone/>
            </a:pPr>
            <a:r>
              <a:rPr lang="cs-CZ" sz="4000" smtClean="0"/>
              <a:t> čistá voda na pití</a:t>
            </a:r>
          </a:p>
          <a:p>
            <a:pPr marL="0" indent="0" algn="ctr">
              <a:buNone/>
            </a:pPr>
            <a:r>
              <a:rPr lang="cs-CZ" sz="4000"/>
              <a:t>o</a:t>
            </a:r>
            <a:r>
              <a:rPr lang="cs-CZ" sz="4000" smtClean="0"/>
              <a:t>btížný text k zapamatování</a:t>
            </a:r>
          </a:p>
          <a:p>
            <a:pPr marL="0" indent="0" algn="ctr">
              <a:buNone/>
            </a:pPr>
            <a:r>
              <a:rPr lang="cs-CZ" sz="4000"/>
              <a:t>z</a:t>
            </a:r>
            <a:r>
              <a:rPr lang="cs-CZ" sz="4000" smtClean="0"/>
              <a:t>ajímavá práce se dřevem</a:t>
            </a:r>
            <a:endParaRPr lang="cs-CZ" sz="4000"/>
          </a:p>
        </p:txBody>
      </p:sp>
      <p:sp>
        <p:nvSpPr>
          <p:cNvPr id="4" name="Je rovno 3"/>
          <p:cNvSpPr/>
          <p:nvPr/>
        </p:nvSpPr>
        <p:spPr>
          <a:xfrm>
            <a:off x="683568" y="3194573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Není rovno 4"/>
          <p:cNvSpPr/>
          <p:nvPr/>
        </p:nvSpPr>
        <p:spPr>
          <a:xfrm>
            <a:off x="7740352" y="3259832"/>
            <a:ext cx="914400" cy="914400"/>
          </a:xfrm>
          <a:prstGeom prst="mathNot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3143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 : </a:t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00B050"/>
                </a:solidFill>
              </a:rPr>
              <a:t> PŘÍVLASTKY </a:t>
            </a:r>
            <a:r>
              <a:rPr lang="cs-CZ" u="sng" smtClean="0">
                <a:solidFill>
                  <a:srgbClr val="FF0000"/>
                </a:solidFill>
              </a:rPr>
              <a:t>SHODNÉ </a:t>
            </a:r>
            <a:r>
              <a:rPr lang="cs-CZ" smtClean="0">
                <a:solidFill>
                  <a:srgbClr val="00B050"/>
                </a:solidFill>
              </a:rPr>
              <a:t>A </a:t>
            </a:r>
            <a:r>
              <a:rPr lang="cs-CZ" u="sng" smtClean="0">
                <a:solidFill>
                  <a:srgbClr val="00B0F0"/>
                </a:solidFill>
              </a:rPr>
              <a:t>NESHODNÉ</a:t>
            </a:r>
            <a:endParaRPr lang="cs-CZ" u="sng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25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u="sng">
                <a:solidFill>
                  <a:srgbClr val="FF0000"/>
                </a:solidFill>
              </a:rPr>
              <a:t>z</a:t>
            </a:r>
            <a:r>
              <a:rPr lang="cs-CZ" sz="4000" u="sng" smtClean="0">
                <a:solidFill>
                  <a:srgbClr val="FF0000"/>
                </a:solidFill>
              </a:rPr>
              <a:t>námá</a:t>
            </a:r>
            <a:r>
              <a:rPr lang="cs-CZ" sz="4000" smtClean="0"/>
              <a:t> </a:t>
            </a:r>
            <a:r>
              <a:rPr lang="cs-CZ" sz="4000" smtClean="0">
                <a:solidFill>
                  <a:schemeClr val="bg1"/>
                </a:solidFill>
              </a:rPr>
              <a:t>píseň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 lásce</a:t>
            </a:r>
          </a:p>
          <a:p>
            <a:pPr marL="0" indent="0" algn="ctr">
              <a:buNone/>
            </a:pPr>
            <a:r>
              <a:rPr lang="cs-CZ" sz="4000" u="sng">
                <a:solidFill>
                  <a:srgbClr val="FF0000"/>
                </a:solidFill>
              </a:rPr>
              <a:t>n</a:t>
            </a:r>
            <a:r>
              <a:rPr lang="cs-CZ" sz="4000" u="sng" smtClean="0">
                <a:solidFill>
                  <a:srgbClr val="FF0000"/>
                </a:solidFill>
              </a:rPr>
              <a:t>ová</a:t>
            </a:r>
            <a:r>
              <a:rPr lang="cs-CZ" sz="4000" smtClean="0"/>
              <a:t> </a:t>
            </a:r>
            <a:r>
              <a:rPr lang="cs-CZ" sz="4000" smtClean="0">
                <a:solidFill>
                  <a:schemeClr val="bg1"/>
                </a:solidFill>
              </a:rPr>
              <a:t>pasta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na zuby</a:t>
            </a:r>
          </a:p>
          <a:p>
            <a:pPr marL="0" indent="0" algn="ctr">
              <a:buNone/>
            </a:pPr>
            <a:r>
              <a:rPr lang="cs-CZ" sz="4000" u="sng">
                <a:solidFill>
                  <a:srgbClr val="FF0000"/>
                </a:solidFill>
              </a:rPr>
              <a:t>b</a:t>
            </a:r>
            <a:r>
              <a:rPr lang="cs-CZ" sz="4000" u="sng" smtClean="0">
                <a:solidFill>
                  <a:srgbClr val="FF0000"/>
                </a:solidFill>
              </a:rPr>
              <a:t>arevná</a:t>
            </a:r>
            <a:r>
              <a:rPr lang="cs-CZ" sz="4000" smtClean="0"/>
              <a:t> </a:t>
            </a:r>
            <a:r>
              <a:rPr lang="cs-CZ" sz="4000" smtClean="0">
                <a:solidFill>
                  <a:schemeClr val="bg1"/>
                </a:solidFill>
              </a:rPr>
              <a:t>hračka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 vody</a:t>
            </a:r>
          </a:p>
          <a:p>
            <a:pPr marL="0" indent="0" algn="ctr">
              <a:buNone/>
            </a:pPr>
            <a:r>
              <a:rPr lang="cs-CZ" sz="4000" smtClean="0"/>
              <a:t> </a:t>
            </a:r>
            <a:r>
              <a:rPr lang="cs-CZ" sz="4000" u="sng" smtClean="0">
                <a:solidFill>
                  <a:srgbClr val="FF0000"/>
                </a:solidFill>
              </a:rPr>
              <a:t>čistá</a:t>
            </a:r>
            <a:r>
              <a:rPr lang="cs-CZ" sz="4000" smtClean="0"/>
              <a:t> </a:t>
            </a:r>
            <a:r>
              <a:rPr lang="cs-CZ" sz="4000" smtClean="0">
                <a:solidFill>
                  <a:schemeClr val="bg1"/>
                </a:solidFill>
              </a:rPr>
              <a:t>voda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 pití</a:t>
            </a:r>
          </a:p>
          <a:p>
            <a:pPr marL="0" indent="0" algn="ctr">
              <a:buNone/>
            </a:pPr>
            <a:r>
              <a:rPr lang="cs-CZ" sz="4000" u="sng">
                <a:solidFill>
                  <a:srgbClr val="FF0000"/>
                </a:solidFill>
              </a:rPr>
              <a:t>o</a:t>
            </a:r>
            <a:r>
              <a:rPr lang="cs-CZ" sz="4000" u="sng" smtClean="0">
                <a:solidFill>
                  <a:srgbClr val="FF0000"/>
                </a:solidFill>
              </a:rPr>
              <a:t>btížný</a:t>
            </a:r>
            <a:r>
              <a:rPr lang="cs-CZ" sz="4000" smtClean="0"/>
              <a:t> </a:t>
            </a:r>
            <a:r>
              <a:rPr lang="cs-CZ" sz="4000" smtClean="0">
                <a:solidFill>
                  <a:schemeClr val="bg1"/>
                </a:solidFill>
              </a:rPr>
              <a:t>text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 zapamatování</a:t>
            </a:r>
          </a:p>
          <a:p>
            <a:pPr marL="0" indent="0" algn="ctr">
              <a:buNone/>
            </a:pPr>
            <a:r>
              <a:rPr lang="cs-CZ" sz="4000" u="sng">
                <a:solidFill>
                  <a:srgbClr val="FF0000"/>
                </a:solidFill>
              </a:rPr>
              <a:t>z</a:t>
            </a:r>
            <a:r>
              <a:rPr lang="cs-CZ" sz="4000" u="sng" smtClean="0">
                <a:solidFill>
                  <a:srgbClr val="FF0000"/>
                </a:solidFill>
              </a:rPr>
              <a:t>ajímavá</a:t>
            </a:r>
            <a:r>
              <a:rPr lang="cs-CZ" sz="4000" smtClean="0"/>
              <a:t> </a:t>
            </a:r>
            <a:r>
              <a:rPr lang="cs-CZ" sz="4000" smtClean="0">
                <a:solidFill>
                  <a:schemeClr val="bg1"/>
                </a:solidFill>
              </a:rPr>
              <a:t>práce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 dřevem</a:t>
            </a:r>
            <a:endParaRPr lang="cs-CZ" sz="4000" u="sng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4164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B050"/>
                </a:solidFill>
              </a:rPr>
              <a:t>ROZLIŠ Pk NĚKOLIKANÁSOBNÉ A POSTUPNĚ ROZVÍJEJÍCÍ: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smtClean="0"/>
              <a:t>mramorová jezdecká socha</a:t>
            </a:r>
          </a:p>
          <a:p>
            <a:r>
              <a:rPr lang="cs-CZ" smtClean="0"/>
              <a:t>tmavozelené jahodové listy</a:t>
            </a:r>
          </a:p>
          <a:p>
            <a:r>
              <a:rPr lang="cs-CZ" smtClean="0"/>
              <a:t>slabý, pravidelný dech</a:t>
            </a:r>
          </a:p>
          <a:p>
            <a:r>
              <a:rPr lang="cs-CZ"/>
              <a:t>l</a:t>
            </a:r>
            <a:r>
              <a:rPr lang="cs-CZ" smtClean="0"/>
              <a:t>etní olympijské hry</a:t>
            </a:r>
          </a:p>
          <a:p>
            <a:r>
              <a:rPr lang="cs-CZ"/>
              <a:t>t</a:t>
            </a:r>
            <a:r>
              <a:rPr lang="cs-CZ" smtClean="0"/>
              <a:t>ichý, uzavřený člověk</a:t>
            </a:r>
          </a:p>
          <a:p>
            <a:r>
              <a:rPr lang="cs-CZ"/>
              <a:t>s</a:t>
            </a:r>
            <a:r>
              <a:rPr lang="cs-CZ" smtClean="0"/>
              <a:t>everní a západní větry</a:t>
            </a:r>
          </a:p>
          <a:p>
            <a:r>
              <a:rPr lang="cs-CZ"/>
              <a:t>m</a:t>
            </a:r>
            <a:r>
              <a:rPr lang="cs-CZ" smtClean="0"/>
              <a:t>alé, drobné květy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38716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ŘEŠENÍ:</a:t>
            </a:r>
            <a:r>
              <a:rPr lang="cs-CZ" smtClean="0">
                <a:solidFill>
                  <a:srgbClr val="00B050"/>
                </a:solidFill>
              </a:rPr>
              <a:t> 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/>
              <a:t>t</a:t>
            </a:r>
            <a:r>
              <a:rPr lang="cs-CZ" smtClean="0"/>
              <a:t>mavozelené jahodové listy     </a:t>
            </a:r>
            <a:r>
              <a:rPr lang="cs-CZ" u="sng" smtClean="0"/>
              <a:t>post. rozvíjející</a:t>
            </a:r>
          </a:p>
          <a:p>
            <a:r>
              <a:rPr lang="cs-CZ"/>
              <a:t>m</a:t>
            </a:r>
            <a:r>
              <a:rPr lang="cs-CZ" smtClean="0"/>
              <a:t>ramorová jezdecká socha     </a:t>
            </a:r>
            <a:r>
              <a:rPr lang="cs-CZ" u="sng" smtClean="0"/>
              <a:t>post. rozvíjející</a:t>
            </a:r>
          </a:p>
          <a:p>
            <a:r>
              <a:rPr lang="cs-CZ"/>
              <a:t>s</a:t>
            </a:r>
            <a:r>
              <a:rPr lang="cs-CZ" smtClean="0"/>
              <a:t>labý, pravidelný dech              </a:t>
            </a:r>
            <a:r>
              <a:rPr lang="cs-CZ" u="sng" smtClean="0"/>
              <a:t>několikanásobný</a:t>
            </a:r>
          </a:p>
          <a:p>
            <a:r>
              <a:rPr lang="cs-CZ"/>
              <a:t>l</a:t>
            </a:r>
            <a:r>
              <a:rPr lang="cs-CZ" smtClean="0"/>
              <a:t>etní olympijské hry                  </a:t>
            </a:r>
            <a:r>
              <a:rPr lang="cs-CZ" u="sng" smtClean="0"/>
              <a:t>post. rozvíjející</a:t>
            </a:r>
          </a:p>
          <a:p>
            <a:r>
              <a:rPr lang="cs-CZ"/>
              <a:t>t</a:t>
            </a:r>
            <a:r>
              <a:rPr lang="cs-CZ" smtClean="0"/>
              <a:t>ichý, uzavřený člověk              </a:t>
            </a:r>
            <a:r>
              <a:rPr lang="cs-CZ" u="sng" smtClean="0"/>
              <a:t>několikanásobný</a:t>
            </a:r>
          </a:p>
          <a:p>
            <a:r>
              <a:rPr lang="cs-CZ" smtClean="0"/>
              <a:t>severní a západní větry            </a:t>
            </a:r>
            <a:r>
              <a:rPr lang="cs-CZ" u="sng" smtClean="0"/>
              <a:t>několikanásobný</a:t>
            </a:r>
            <a:endParaRPr lang="cs-CZ" smtClean="0"/>
          </a:p>
          <a:p>
            <a:r>
              <a:rPr lang="cs-CZ"/>
              <a:t>m</a:t>
            </a:r>
            <a:r>
              <a:rPr lang="cs-CZ" smtClean="0"/>
              <a:t>alé, drobné květy                   </a:t>
            </a:r>
            <a:r>
              <a:rPr lang="cs-CZ" u="sng" smtClean="0"/>
              <a:t>několikanásobný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1510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VV PŘÍVLASTKOVÁ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s-CZ" sz="4000" dirty="0"/>
              <a:t>b</a:t>
            </a:r>
            <a:r>
              <a:rPr lang="cs-CZ" sz="4000" dirty="0" smtClean="0"/>
              <a:t>líže určuje podstatné jméno řídící věty</a:t>
            </a:r>
          </a:p>
          <a:p>
            <a:pPr>
              <a:buFontTx/>
              <a:buChar char="-"/>
            </a:pPr>
            <a:r>
              <a:rPr lang="cs-CZ" sz="4000" dirty="0"/>
              <a:t>s</a:t>
            </a:r>
            <a:r>
              <a:rPr lang="cs-CZ" sz="4000" dirty="0" smtClean="0"/>
              <a:t>tojí vždy hned za řídícím jménem</a:t>
            </a:r>
          </a:p>
          <a:p>
            <a:pPr>
              <a:buFontTx/>
              <a:buChar char="-"/>
            </a:pPr>
            <a:r>
              <a:rPr lang="cs-CZ" sz="4000" dirty="0"/>
              <a:t>p</a:t>
            </a:r>
            <a:r>
              <a:rPr lang="cs-CZ" sz="4000" dirty="0" smtClean="0"/>
              <a:t>táme se jménem a slovy jaký, který, čí</a:t>
            </a:r>
          </a:p>
          <a:p>
            <a:pPr>
              <a:buFontTx/>
              <a:buChar char="-"/>
            </a:pPr>
            <a:r>
              <a:rPr lang="cs-CZ" sz="4000" dirty="0" smtClean="0"/>
              <a:t>j</a:t>
            </a:r>
            <a:r>
              <a:rPr lang="cs-CZ" sz="4000" dirty="0" smtClean="0"/>
              <a:t>e-li </a:t>
            </a:r>
            <a:r>
              <a:rPr lang="cs-CZ" sz="4000" dirty="0" smtClean="0"/>
              <a:t>vložena do řídící věty, musíme ji oddělit z obou stran čárkami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48232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DOPLŇ VV PŘÍVLASTKOVOU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smtClean="0"/>
              <a:t>V kůlně…………………………….panoval pořádek.</a:t>
            </a:r>
          </a:p>
          <a:p>
            <a:pPr marL="0" indent="0">
              <a:buNone/>
            </a:pPr>
            <a:r>
              <a:rPr lang="cs-CZ" sz="4000" smtClean="0"/>
              <a:t>Po celou dobu………………….je omezen provoz.</a:t>
            </a:r>
          </a:p>
          <a:p>
            <a:pPr marL="0" indent="0">
              <a:buNone/>
            </a:pPr>
            <a:r>
              <a:rPr lang="cs-CZ" sz="4000" smtClean="0"/>
              <a:t>Výrobky……………………………byly opravdu pěkné.</a:t>
            </a:r>
          </a:p>
          <a:p>
            <a:pPr marL="0" indent="0">
              <a:buNone/>
            </a:pPr>
            <a:r>
              <a:rPr lang="cs-CZ" sz="4000" smtClean="0"/>
              <a:t>Rodiče měli starost…………………….. 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18114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  </a:t>
            </a:r>
            <a:r>
              <a:rPr lang="cs-CZ" smtClean="0"/>
              <a:t>VV PŘÍVLASTKOVÁ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smtClean="0"/>
              <a:t>V kůlně</a:t>
            </a:r>
            <a:r>
              <a:rPr lang="cs-CZ" sz="4000" b="1" smtClean="0">
                <a:solidFill>
                  <a:srgbClr val="FF0000"/>
                </a:solidFill>
              </a:rPr>
              <a:t>,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rgbClr val="FF0000"/>
                </a:solidFill>
              </a:rPr>
              <a:t>kde bylo uklizené nářadí</a:t>
            </a:r>
            <a:r>
              <a:rPr lang="cs-CZ" sz="4000" b="1" smtClean="0">
                <a:solidFill>
                  <a:srgbClr val="FF0000"/>
                </a:solidFill>
              </a:rPr>
              <a:t>,</a:t>
            </a:r>
            <a:r>
              <a:rPr lang="cs-CZ" sz="4000" smtClean="0"/>
              <a:t> panoval pořádek.</a:t>
            </a:r>
          </a:p>
          <a:p>
            <a:pPr marL="0" indent="0">
              <a:buNone/>
            </a:pPr>
            <a:r>
              <a:rPr lang="cs-CZ" sz="4000" smtClean="0"/>
              <a:t>Po celou dobu</a:t>
            </a:r>
            <a:r>
              <a:rPr lang="cs-CZ" sz="4000" b="1" smtClean="0">
                <a:solidFill>
                  <a:srgbClr val="FF0000"/>
                </a:solidFill>
              </a:rPr>
              <a:t>,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rgbClr val="FF0000"/>
                </a:solidFill>
              </a:rPr>
              <a:t>kdy se bude opravovat dálnice D1</a:t>
            </a:r>
            <a:r>
              <a:rPr lang="cs-CZ" sz="4000" b="1" smtClean="0">
                <a:solidFill>
                  <a:srgbClr val="FF0000"/>
                </a:solidFill>
              </a:rPr>
              <a:t>,</a:t>
            </a:r>
            <a:r>
              <a:rPr lang="cs-CZ" sz="4000" smtClean="0"/>
              <a:t> je omezen provoz.</a:t>
            </a:r>
          </a:p>
          <a:p>
            <a:pPr marL="0" indent="0">
              <a:buNone/>
            </a:pPr>
            <a:r>
              <a:rPr lang="cs-CZ" sz="4000" smtClean="0"/>
              <a:t>Výrobky</a:t>
            </a:r>
            <a:r>
              <a:rPr lang="cs-CZ" sz="4000" b="1" smtClean="0">
                <a:solidFill>
                  <a:srgbClr val="FF0000"/>
                </a:solidFill>
              </a:rPr>
              <a:t>,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rgbClr val="FF0000"/>
                </a:solidFill>
              </a:rPr>
              <a:t>které děti vystavovaly</a:t>
            </a:r>
            <a:r>
              <a:rPr lang="cs-CZ" sz="4000" b="1" smtClean="0">
                <a:solidFill>
                  <a:srgbClr val="FF0000"/>
                </a:solidFill>
              </a:rPr>
              <a:t>,</a:t>
            </a:r>
            <a:r>
              <a:rPr lang="cs-CZ" sz="4000" smtClean="0"/>
              <a:t> byly opravdu pěkné.</a:t>
            </a:r>
          </a:p>
          <a:p>
            <a:pPr marL="0" indent="0">
              <a:buNone/>
            </a:pPr>
            <a:r>
              <a:rPr lang="cs-CZ" sz="4000" smtClean="0"/>
              <a:t>Rodiče měli starost</a:t>
            </a:r>
            <a:r>
              <a:rPr lang="cs-CZ" sz="4000" b="1" smtClean="0">
                <a:solidFill>
                  <a:srgbClr val="FF0000"/>
                </a:solidFill>
              </a:rPr>
              <a:t>,</a:t>
            </a:r>
            <a:r>
              <a:rPr lang="cs-CZ" sz="4000" smtClean="0"/>
              <a:t> </a:t>
            </a:r>
            <a:r>
              <a:rPr lang="cs-CZ" sz="4000" u="sng" smtClean="0">
                <a:solidFill>
                  <a:srgbClr val="FF0000"/>
                </a:solidFill>
              </a:rPr>
              <a:t>co děti zase prove-dou</a:t>
            </a:r>
            <a:r>
              <a:rPr lang="cs-CZ" sz="4000" smtClean="0"/>
              <a:t>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98029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1334" y="836712"/>
            <a:ext cx="575945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84829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468</Words>
  <Application>Microsoft Office PowerPoint</Application>
  <PresentationFormat>Předvádění na obrazovce (4:3)</PresentationFormat>
  <Paragraphs>112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PŘÍVLASTEK VĚTA PŘÍVLASTKOVÁ</vt:lpstr>
      <vt:lpstr>PŘÍVLASTEK VĚTA PŘÍVLASTKOVÁ</vt:lpstr>
      <vt:lpstr>PŘÍVLASTEK  Pk</vt:lpstr>
      <vt:lpstr>PŘÍVLASTEK</vt:lpstr>
      <vt:lpstr>DOPLŇ SHODNÉ I NESHODNÉ PŘÍVLASTKY</vt:lpstr>
      <vt:lpstr>ŘEŠENÍ : DOPLŇ PŘÍVLASTKY</vt:lpstr>
      <vt:lpstr>PODTRHNI PŘÍVLASTKY PŘÍVLASTKY SHODNÉ A NESHODNÉ</vt:lpstr>
      <vt:lpstr>ŘEŠENÍ :   PŘÍVLASTKY SHODNÉ A NESHODNÉ</vt:lpstr>
      <vt:lpstr>ROZLIŠ Pk NĚKOLIKANÁSOBNÉ A POSTUPNĚ ROZVÍJEJÍCÍ:</vt:lpstr>
      <vt:lpstr>ŘEŠENÍ: </vt:lpstr>
      <vt:lpstr>VV PŘÍVLASTKOVÁ</vt:lpstr>
      <vt:lpstr>DOPLŇ VV PŘÍVLASTKOVOU</vt:lpstr>
      <vt:lpstr>ŘEŠENÍ  VV PŘÍVLASTKOVÁ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PŘÍVLASTEK VĚTA PŘÍVLASTKOVÁ</dc:title>
  <dc:creator>Blanka Halíková</dc:creator>
  <cp:lastModifiedBy>Dum</cp:lastModifiedBy>
  <cp:revision>18</cp:revision>
  <dcterms:created xsi:type="dcterms:W3CDTF">2014-04-21T15:35:26Z</dcterms:created>
  <dcterms:modified xsi:type="dcterms:W3CDTF">2014-06-23T12:59:58Z</dcterms:modified>
</cp:coreProperties>
</file>