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02" autoAdjust="0"/>
    <p:restoredTop sz="94660"/>
  </p:normalViewPr>
  <p:slideViewPr>
    <p:cSldViewPr>
      <p:cViewPr varScale="1">
        <p:scale>
          <a:sx n="69" d="100"/>
          <a:sy n="69" d="100"/>
        </p:scale>
        <p:origin x="-17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302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358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184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012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780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690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29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799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247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002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9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D34568-70BD-474F-B1A0-5FD3908290BD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9BE95-0CF1-40BD-82F2-B6C588D4B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094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0208582"/>
              </p:ext>
            </p:extLst>
          </p:nvPr>
        </p:nvGraphicFramePr>
        <p:xfrm>
          <a:off x="1764000" y="189000"/>
          <a:ext cx="5616000" cy="6437016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00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VY_32_INOVACE_CJIIb-04</a:t>
                      </a:r>
                      <a:endParaRPr lang="cs-CZ" sz="1800" b="1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21. 04.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8.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Předmět,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vedlejší věta předmětná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slouží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k opakování učiva o předmětu a větě předmětné.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Je 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356" y="4679424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4898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smtClean="0">
                <a:solidFill>
                  <a:srgbClr val="7030A0"/>
                </a:solidFill>
              </a:rPr>
              <a:t>PŘEDMĚT, VV PŘEDMĚTNÁ</a:t>
            </a:r>
            <a:endParaRPr lang="cs-CZ" sz="4800" b="1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???</a:t>
            </a:r>
          </a:p>
          <a:p>
            <a:r>
              <a:rPr lang="cs-CZ" sz="4000" smtClean="0">
                <a:solidFill>
                  <a:srgbClr val="00B050"/>
                </a:solidFill>
              </a:rPr>
              <a:t>2.   3.   4.   6.   7.</a:t>
            </a:r>
            <a:endParaRPr lang="cs-CZ" sz="400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506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PŘEDMĚT</a:t>
            </a:r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smtClean="0">
                <a:solidFill>
                  <a:srgbClr val="002060"/>
                </a:solidFill>
              </a:rPr>
              <a:t>vyjadřuje jev, který je dějem zasažen či   se ho týká</a:t>
            </a:r>
            <a:endParaRPr lang="cs-CZ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mtClean="0"/>
              <a:t>-  </a:t>
            </a:r>
            <a:r>
              <a:rPr lang="cs-CZ" sz="4000" smtClean="0"/>
              <a:t>rozvíjející větný člen</a:t>
            </a:r>
          </a:p>
          <a:p>
            <a:pPr>
              <a:buFontTx/>
              <a:buChar char="-"/>
            </a:pPr>
            <a:r>
              <a:rPr lang="cs-CZ" sz="4000" smtClean="0"/>
              <a:t>závisí zpravidla na    - - - - - - -</a:t>
            </a:r>
          </a:p>
          <a:p>
            <a:pPr>
              <a:buFontTx/>
              <a:buChar char="-"/>
            </a:pPr>
            <a:r>
              <a:rPr lang="cs-CZ" sz="4000" smtClean="0"/>
              <a:t>řidčeji závisí na  - - - - - - - - -  - - - - -</a:t>
            </a:r>
          </a:p>
          <a:p>
            <a:pPr>
              <a:buFontTx/>
              <a:buChar char="-"/>
            </a:pPr>
            <a:r>
              <a:rPr lang="cs-CZ" sz="4000" smtClean="0"/>
              <a:t>řídící slovo určuje   - - -  předmětu</a:t>
            </a:r>
          </a:p>
          <a:p>
            <a:pPr marL="0" indent="0">
              <a:buNone/>
            </a:pPr>
            <a:r>
              <a:rPr lang="cs-CZ" sz="4000" smtClean="0"/>
              <a:t>- 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095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PŘEDMĚT</a:t>
            </a:r>
            <a:endParaRPr lang="cs-CZ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mtClean="0"/>
              <a:t>-  </a:t>
            </a:r>
            <a:r>
              <a:rPr lang="cs-CZ" sz="4000" smtClean="0"/>
              <a:t>vyjadřuje jev, který je dějem zasažen či   se ho týká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-  </a:t>
            </a:r>
            <a:r>
              <a:rPr lang="cs-CZ" sz="4000" smtClean="0"/>
              <a:t>rozvíjející větný člen</a:t>
            </a:r>
          </a:p>
          <a:p>
            <a:pPr>
              <a:buFontTx/>
              <a:buChar char="-"/>
            </a:pPr>
            <a:r>
              <a:rPr lang="cs-CZ" sz="4000" smtClean="0"/>
              <a:t>závisí zpravidla na    </a:t>
            </a:r>
            <a:r>
              <a:rPr lang="cs-CZ" sz="4000" smtClean="0">
                <a:solidFill>
                  <a:srgbClr val="FF0000"/>
                </a:solidFill>
              </a:rPr>
              <a:t>slovese</a:t>
            </a:r>
            <a:endParaRPr lang="cs-CZ" sz="4000" smtClean="0"/>
          </a:p>
          <a:p>
            <a:pPr>
              <a:buFontTx/>
              <a:buChar char="-"/>
            </a:pPr>
            <a:r>
              <a:rPr lang="cs-CZ" sz="4000" smtClean="0"/>
              <a:t>řidčeji závisí na  </a:t>
            </a:r>
            <a:r>
              <a:rPr lang="cs-CZ" sz="4000" smtClean="0">
                <a:solidFill>
                  <a:srgbClr val="FF0000"/>
                </a:solidFill>
              </a:rPr>
              <a:t>přídavném jméně</a:t>
            </a:r>
            <a:endParaRPr lang="cs-CZ" sz="4000" smtClean="0"/>
          </a:p>
          <a:p>
            <a:pPr>
              <a:buFontTx/>
              <a:buChar char="-"/>
            </a:pPr>
            <a:r>
              <a:rPr lang="cs-CZ" sz="4000" smtClean="0"/>
              <a:t>řídící slovo určuje   </a:t>
            </a:r>
            <a:r>
              <a:rPr lang="cs-CZ" sz="4000" smtClean="0">
                <a:solidFill>
                  <a:srgbClr val="FF0000"/>
                </a:solidFill>
              </a:rPr>
              <a:t>pád</a:t>
            </a:r>
            <a:r>
              <a:rPr lang="cs-CZ" sz="4000" smtClean="0"/>
              <a:t>  předmětu</a:t>
            </a:r>
          </a:p>
          <a:p>
            <a:pPr marL="0" indent="0">
              <a:buNone/>
            </a:pPr>
            <a:r>
              <a:rPr lang="cs-CZ" sz="4000" smtClean="0"/>
              <a:t>- 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232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</a:rPr>
              <a:t>PODTRHNI PŘEDMĚTY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smtClean="0"/>
              <a:t>Poslal mi pohled z dovolené. Do polévky přidala kopr. Celý den česal ovoce. Jsem ochoten doučit tě fyziku.</a:t>
            </a:r>
          </a:p>
          <a:p>
            <a:pPr marL="0" indent="0">
              <a:buNone/>
            </a:pPr>
            <a:r>
              <a:rPr lang="cs-CZ" sz="4000" smtClean="0"/>
              <a:t>Dohodli jsme se na rychlém postupu.</a:t>
            </a:r>
          </a:p>
          <a:p>
            <a:pPr marL="0" indent="0">
              <a:buNone/>
            </a:pPr>
            <a:r>
              <a:rPr lang="cs-CZ" sz="4000" smtClean="0"/>
              <a:t>Vyhýbal se odpovědnosti. Podobá se mému bratrovi. Nezapomeň mi vrátit včas sešit.</a:t>
            </a:r>
            <a:endParaRPr lang="cs-CZ" sz="4000"/>
          </a:p>
        </p:txBody>
      </p:sp>
      <p:pic>
        <p:nvPicPr>
          <p:cNvPr id="1026" name="Picture 2" descr="C:\Users\blanka.halikova\AppData\Local\Microsoft\Windows\Temporary Internet Files\Content.IE5\GUZ5EUGT\MC900237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517232"/>
            <a:ext cx="1545624" cy="1238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GUZ5EUGT\MC900235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517232"/>
            <a:ext cx="1201517" cy="1095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S6MAPC6Y\MC9003830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726" y="476672"/>
            <a:ext cx="1050186" cy="1295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L00F0883\MC9002353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187717" cy="961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109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  </a:t>
            </a:r>
            <a:r>
              <a:rPr lang="cs-CZ" smtClean="0">
                <a:solidFill>
                  <a:srgbClr val="002060"/>
                </a:solidFill>
              </a:rPr>
              <a:t>PODTRHNI PŘEDMĚTY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smtClean="0"/>
              <a:t>Poslal </a:t>
            </a:r>
            <a:r>
              <a:rPr lang="cs-CZ" sz="4000" u="sng" smtClean="0">
                <a:solidFill>
                  <a:srgbClr val="FF0000"/>
                </a:solidFill>
              </a:rPr>
              <a:t>mi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rgbClr val="FF0000"/>
                </a:solidFill>
              </a:rPr>
              <a:t>pohled</a:t>
            </a:r>
            <a:r>
              <a:rPr lang="cs-CZ" sz="4000" smtClean="0"/>
              <a:t> z dovolené. Do polévky přidala </a:t>
            </a:r>
            <a:r>
              <a:rPr lang="cs-CZ" sz="4000" u="sng" smtClean="0">
                <a:solidFill>
                  <a:srgbClr val="FF0000"/>
                </a:solidFill>
              </a:rPr>
              <a:t>kopr</a:t>
            </a:r>
            <a:r>
              <a:rPr lang="cs-CZ" sz="4000" smtClean="0"/>
              <a:t>. Celý den česal </a:t>
            </a:r>
            <a:r>
              <a:rPr lang="cs-CZ" sz="4000" u="sng" smtClean="0">
                <a:solidFill>
                  <a:srgbClr val="FF0000"/>
                </a:solidFill>
              </a:rPr>
              <a:t>ovoce</a:t>
            </a:r>
            <a:r>
              <a:rPr lang="cs-CZ" sz="4000" smtClean="0"/>
              <a:t>. Jsem ochoten </a:t>
            </a:r>
            <a:r>
              <a:rPr lang="cs-CZ" sz="4000" u="sng" smtClean="0">
                <a:solidFill>
                  <a:srgbClr val="FF0000"/>
                </a:solidFill>
              </a:rPr>
              <a:t>doučit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rgbClr val="FF0000"/>
                </a:solidFill>
              </a:rPr>
              <a:t>tě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rgbClr val="FF0000"/>
                </a:solidFill>
              </a:rPr>
              <a:t>fyziku</a:t>
            </a:r>
            <a:r>
              <a:rPr lang="cs-CZ" sz="4000" smtClean="0"/>
              <a:t>.</a:t>
            </a:r>
          </a:p>
          <a:p>
            <a:pPr marL="0" indent="0">
              <a:buNone/>
            </a:pPr>
            <a:r>
              <a:rPr lang="cs-CZ" sz="4000" smtClean="0"/>
              <a:t>Dohodli jsme se </a:t>
            </a:r>
            <a:r>
              <a:rPr lang="cs-CZ" sz="4000" u="sng" smtClean="0">
                <a:solidFill>
                  <a:srgbClr val="FF0000"/>
                </a:solidFill>
              </a:rPr>
              <a:t>na</a:t>
            </a:r>
            <a:r>
              <a:rPr lang="cs-CZ" sz="4000" smtClean="0"/>
              <a:t> rychlém </a:t>
            </a:r>
            <a:r>
              <a:rPr lang="cs-CZ" sz="4000" u="sng" smtClean="0">
                <a:solidFill>
                  <a:srgbClr val="FF0000"/>
                </a:solidFill>
              </a:rPr>
              <a:t>postupu</a:t>
            </a:r>
            <a:r>
              <a:rPr lang="cs-CZ" sz="4000" smtClean="0"/>
              <a:t>.</a:t>
            </a:r>
          </a:p>
          <a:p>
            <a:pPr marL="0" indent="0">
              <a:buNone/>
            </a:pPr>
            <a:r>
              <a:rPr lang="cs-CZ" sz="4000" smtClean="0"/>
              <a:t>Vyhýbal se </a:t>
            </a:r>
            <a:r>
              <a:rPr lang="cs-CZ" sz="4000" u="sng" smtClean="0">
                <a:solidFill>
                  <a:srgbClr val="FF0000"/>
                </a:solidFill>
              </a:rPr>
              <a:t>odpovědnosti</a:t>
            </a:r>
            <a:r>
              <a:rPr lang="cs-CZ" sz="4000" smtClean="0"/>
              <a:t>. Podobá se mému </a:t>
            </a:r>
            <a:r>
              <a:rPr lang="cs-CZ" sz="4000" u="sng" smtClean="0">
                <a:solidFill>
                  <a:srgbClr val="FF0000"/>
                </a:solidFill>
              </a:rPr>
              <a:t>bratrovi</a:t>
            </a:r>
            <a:r>
              <a:rPr lang="cs-CZ" sz="4000" smtClean="0"/>
              <a:t>. Nezapomeň </a:t>
            </a:r>
            <a:r>
              <a:rPr lang="cs-CZ" sz="4000" u="sng" smtClean="0">
                <a:solidFill>
                  <a:srgbClr val="FF0000"/>
                </a:solidFill>
              </a:rPr>
              <a:t>mi</a:t>
            </a:r>
            <a:r>
              <a:rPr lang="cs-CZ" sz="4000" smtClean="0">
                <a:solidFill>
                  <a:srgbClr val="FF0000"/>
                </a:solidFill>
              </a:rPr>
              <a:t> </a:t>
            </a:r>
            <a:r>
              <a:rPr lang="cs-CZ" sz="4000" u="sng" smtClean="0"/>
              <a:t>vrátit </a:t>
            </a:r>
            <a:r>
              <a:rPr lang="cs-CZ" sz="4000" smtClean="0"/>
              <a:t>včas </a:t>
            </a:r>
            <a:r>
              <a:rPr lang="cs-CZ" sz="4000" u="sng" smtClean="0">
                <a:solidFill>
                  <a:srgbClr val="FF0000"/>
                </a:solidFill>
              </a:rPr>
              <a:t>sešit</a:t>
            </a:r>
            <a:r>
              <a:rPr lang="cs-CZ" sz="4000" smtClean="0"/>
              <a:t>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671540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NAHRAĎ Pt VV PŘEDMĚTNOU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Závodníci se chystali ke společnému odjezdu.</a:t>
            </a:r>
          </a:p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Žáci čekali na příchod učitele.</a:t>
            </a:r>
          </a:p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Přeji ti splnění všech přání.</a:t>
            </a:r>
          </a:p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Viděl jsi východ slunce nad mořem?</a:t>
            </a:r>
          </a:p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Rybář se chlubil svými úlovky.</a:t>
            </a:r>
          </a:p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Žádal mě o pomoc s matematikou.</a:t>
            </a:r>
            <a:endParaRPr lang="cs-CZ" sz="3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691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NAHRAĎ Pt VV PŘEDMĚTNOU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Závodníci se chystali, že společně odjedou.</a:t>
            </a:r>
          </a:p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Žáci čekali, až přijde učitel.</a:t>
            </a:r>
          </a:p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Přeji ti, aby se ti splnila všechna přání. přání.</a:t>
            </a:r>
          </a:p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Viděl jsi, jak vychází slunce nad mořem?</a:t>
            </a:r>
          </a:p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Rybář se chlubil,co ulovil.</a:t>
            </a:r>
          </a:p>
          <a:p>
            <a:pPr marL="0" indent="0">
              <a:buNone/>
            </a:pPr>
            <a:r>
              <a:rPr lang="cs-CZ" sz="3600" smtClean="0">
                <a:solidFill>
                  <a:schemeClr val="accent1">
                    <a:lumMod val="50000"/>
                  </a:schemeClr>
                </a:solidFill>
              </a:rPr>
              <a:t>Žádal mě, abych mu pomohl s matematikou.</a:t>
            </a:r>
            <a:endParaRPr lang="cs-CZ" sz="3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456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8680"/>
            <a:ext cx="57594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19328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354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PŘEDMĚT, VV PŘEDMĚTNÁ</vt:lpstr>
      <vt:lpstr>PŘEDMĚT</vt:lpstr>
      <vt:lpstr>PŘEDMĚT</vt:lpstr>
      <vt:lpstr>PODTRHNI PŘEDMĚTY</vt:lpstr>
      <vt:lpstr>ŘEŠENÍ  PODTRHNI PŘEDMĚTY</vt:lpstr>
      <vt:lpstr>NAHRAĎ Pt VV PŘEDMĚTNOU</vt:lpstr>
      <vt:lpstr>NAHRAĎ Pt VV PŘEDMĚTNOU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PŘEDMĚT, VV PŘEDMĚTNÁ</dc:title>
  <dc:creator>Blanka Halíková</dc:creator>
  <cp:lastModifiedBy>Blanka Halíková</cp:lastModifiedBy>
  <cp:revision>10</cp:revision>
  <dcterms:created xsi:type="dcterms:W3CDTF">2014-04-22T06:43:39Z</dcterms:created>
  <dcterms:modified xsi:type="dcterms:W3CDTF">2014-05-30T06:25:12Z</dcterms:modified>
</cp:coreProperties>
</file>