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0" r:id="rId1"/>
  </p:sldMasterIdLst>
  <p:sldIdLst>
    <p:sldId id="257" r:id="rId2"/>
    <p:sldId id="259" r:id="rId3"/>
    <p:sldId id="277" r:id="rId4"/>
    <p:sldId id="278" r:id="rId5"/>
    <p:sldId id="279" r:id="rId6"/>
    <p:sldId id="261" r:id="rId7"/>
    <p:sldId id="276" r:id="rId8"/>
    <p:sldId id="28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429D-B894-4AEA-9B05-116DFD22DE3A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0C1BE-18F4-47F9-805E-6B75BA9AF3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2429D-B894-4AEA-9B05-116DFD22DE3A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0C1BE-18F4-47F9-805E-6B75BA9AF3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p:transition spd="slow">
    <p:pull/>
    <p:sndAc>
      <p:stSnd>
        <p:snd r:embed="rId13" name="click.wav"/>
      </p:stSnd>
    </p:sndAc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slide" Target="slide4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slide" Target="slide6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99805"/>
            <a:ext cx="8229600" cy="171722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2000" dirty="0" smtClean="0"/>
              <a:t>   </a:t>
            </a:r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OP VK Peníze školám </a:t>
            </a:r>
            <a:r>
              <a:rPr lang="cs-CZ" sz="2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reg.č</a:t>
            </a:r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CZ.1.07/1.4.00/21.0385 </a:t>
            </a:r>
            <a:endParaRPr lang="cs-CZ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  <a:endParaRPr lang="cs-CZ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cs-CZ" sz="24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20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VY_32_INOVACE_05_ </a:t>
            </a:r>
            <a:r>
              <a:rPr lang="cs-CZ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PŘEDLOŽKY</a:t>
            </a:r>
            <a:endParaRPr lang="cs-CZ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04664"/>
            <a:ext cx="57721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42867" y="3994310"/>
            <a:ext cx="65551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ZŠ Hladké Životice okres Nový Jičín, příspěvková organizace</a:t>
            </a:r>
            <a:endParaRPr lang="cs-CZ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4581128"/>
            <a:ext cx="336342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Téma hodiny: Předložky</a:t>
            </a:r>
          </a:p>
          <a:p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Doporučeno pro: 2. ročník ZŠ</a:t>
            </a:r>
          </a:p>
          <a:p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Předmět: Český jazyk</a:t>
            </a:r>
          </a:p>
          <a:p>
            <a:r>
              <a:rPr lang="cs-CZ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Autor: Mgr. Věra Tomšů</a:t>
            </a:r>
            <a:endParaRPr lang="cs-CZ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2302888"/>
      </p:ext>
    </p:extLst>
  </p:cSld>
  <p:clrMapOvr>
    <a:masterClrMapping/>
  </p:clrMapOvr>
  <p:transition spd="slow">
    <p:pull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2780928"/>
            <a:ext cx="7632848" cy="924475"/>
          </a:xfrm>
        </p:spPr>
        <p:txBody>
          <a:bodyPr>
            <a:normAutofit fontScale="90000"/>
          </a:bodyPr>
          <a:lstStyle/>
          <a:p>
            <a:pPr lvl="0" defTabSz="914400" fontAlgn="base">
              <a:spcAft>
                <a:spcPct val="0"/>
              </a:spcAft>
            </a:pP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>Předložky už známe ze čtení. Dáváme na ně důraz a čteme dohromady s následujícím slovem.</a:t>
            </a:r>
            <a:r>
              <a:rPr lang="cs-CZ" sz="4000" b="1" dirty="0" smtClean="0">
                <a:solidFill>
                  <a:srgbClr val="000066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i="1" dirty="0">
                <a:solidFill>
                  <a:srgbClr val="000066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i="1" dirty="0">
                <a:solidFill>
                  <a:srgbClr val="000066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sz="4000" b="1" dirty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b="1" dirty="0">
                <a:solidFill>
                  <a:srgbClr val="CC33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b="1" dirty="0">
                <a:solidFill>
                  <a:srgbClr val="CC33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b="1" dirty="0">
                <a:solidFill>
                  <a:srgbClr val="CC3300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cs-CZ" b="1" dirty="0">
                <a:solidFill>
                  <a:srgbClr val="CC3300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cs-CZ" sz="4000" b="1" dirty="0" smtClean="0">
                <a:solidFill>
                  <a:srgbClr val="FFFF00"/>
                </a:solidFill>
              </a:rPr>
              <a:t/>
            </a:r>
            <a:br>
              <a:rPr lang="cs-CZ" sz="4000" b="1" dirty="0" smtClean="0">
                <a:solidFill>
                  <a:srgbClr val="FFFF00"/>
                </a:solidFill>
              </a:rPr>
            </a:br>
            <a:r>
              <a:rPr lang="cs-CZ" sz="4000" b="1" dirty="0" smtClean="0">
                <a:solidFill>
                  <a:srgbClr val="FFFF00"/>
                </a:solidFill>
              </a:rPr>
              <a:t>                 </a:t>
            </a:r>
            <a:endParaRPr lang="cs-CZ" sz="4000" b="1" dirty="0">
              <a:solidFill>
                <a:srgbClr val="FFFF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0" y="1628800"/>
            <a:ext cx="9999588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endParaRPr lang="cs-CZ" sz="3200" b="1" dirty="0" smtClean="0">
              <a:ln/>
            </a:endParaRPr>
          </a:p>
          <a:p>
            <a:r>
              <a:rPr lang="cs-CZ" sz="3200" b="1" dirty="0" smtClean="0">
                <a:ln/>
              </a:rPr>
              <a:t>Kde se schovávají ještěrky </a:t>
            </a:r>
            <a:r>
              <a:rPr lang="cs-CZ" sz="3200" b="1" dirty="0" smtClean="0">
                <a:ln/>
                <a:solidFill>
                  <a:srgbClr val="FF0000"/>
                </a:solidFill>
              </a:rPr>
              <a:t>přes</a:t>
            </a:r>
            <a:r>
              <a:rPr lang="cs-CZ" sz="3200" b="1" dirty="0" smtClean="0">
                <a:ln/>
              </a:rPr>
              <a:t> zimu?</a:t>
            </a:r>
          </a:p>
          <a:p>
            <a:r>
              <a:rPr lang="cs-CZ" sz="3200" b="1" cap="none" spc="0" dirty="0" smtClean="0">
                <a:ln/>
                <a:solidFill>
                  <a:srgbClr val="FF0000"/>
                </a:solidFill>
                <a:effectLst/>
              </a:rPr>
              <a:t>V</a:t>
            </a:r>
            <a:r>
              <a:rPr lang="cs-CZ" sz="3200" b="1" cap="none" spc="0" dirty="0" smtClean="0">
                <a:ln/>
                <a:effectLst/>
              </a:rPr>
              <a:t> zimě všechny tvrdě spí </a:t>
            </a:r>
            <a:r>
              <a:rPr lang="cs-CZ" sz="3200" b="1" cap="none" spc="0" dirty="0" smtClean="0">
                <a:ln/>
                <a:solidFill>
                  <a:srgbClr val="FF0000"/>
                </a:solidFill>
                <a:effectLst/>
              </a:rPr>
              <a:t>v</a:t>
            </a:r>
            <a:r>
              <a:rPr lang="cs-CZ" sz="3200" b="1" cap="none" spc="0" dirty="0" smtClean="0">
                <a:ln/>
                <a:effectLst/>
              </a:rPr>
              <a:t> doupátku</a:t>
            </a:r>
          </a:p>
          <a:p>
            <a:r>
              <a:rPr lang="cs-CZ" sz="3200" b="1" dirty="0">
                <a:ln/>
              </a:rPr>
              <a:t>p</a:t>
            </a:r>
            <a:r>
              <a:rPr lang="cs-CZ" sz="3200" b="1" dirty="0" smtClean="0">
                <a:ln/>
              </a:rPr>
              <a:t>od kamenem. Čekají, až </a:t>
            </a:r>
            <a:r>
              <a:rPr lang="cs-CZ" sz="3200" b="1" dirty="0" smtClean="0">
                <a:ln/>
                <a:solidFill>
                  <a:srgbClr val="FF0000"/>
                </a:solidFill>
              </a:rPr>
              <a:t>na</a:t>
            </a:r>
            <a:r>
              <a:rPr lang="cs-CZ" sz="3200" b="1" dirty="0" smtClean="0">
                <a:ln/>
              </a:rPr>
              <a:t> jaře </a:t>
            </a:r>
          </a:p>
          <a:p>
            <a:r>
              <a:rPr lang="cs-CZ" sz="3200" b="1" dirty="0">
                <a:ln/>
              </a:rPr>
              <a:t>r</a:t>
            </a:r>
            <a:r>
              <a:rPr lang="cs-CZ" sz="3200" b="1" cap="none" spc="0" dirty="0" smtClean="0">
                <a:ln/>
                <a:effectLst/>
              </a:rPr>
              <a:t>oztaje sníh. Až se teplé paprsky </a:t>
            </a:r>
            <a:endParaRPr lang="cs-CZ" sz="3200" b="1" dirty="0">
              <a:ln/>
            </a:endParaRPr>
          </a:p>
          <a:p>
            <a:r>
              <a:rPr lang="cs-CZ" sz="3200" b="1" dirty="0">
                <a:ln/>
              </a:rPr>
              <a:t>o</a:t>
            </a:r>
            <a:r>
              <a:rPr lang="cs-CZ" sz="3200" b="1" dirty="0" smtClean="0">
                <a:ln/>
              </a:rPr>
              <a:t>přou </a:t>
            </a:r>
            <a:r>
              <a:rPr lang="cs-CZ" sz="3200" b="1" dirty="0" smtClean="0">
                <a:ln/>
                <a:solidFill>
                  <a:srgbClr val="FF0000"/>
                </a:solidFill>
              </a:rPr>
              <a:t>do</a:t>
            </a:r>
            <a:r>
              <a:rPr lang="cs-CZ" sz="3200" b="1" dirty="0" smtClean="0">
                <a:ln/>
              </a:rPr>
              <a:t> kamení. Tehdy začnou </a:t>
            </a:r>
          </a:p>
          <a:p>
            <a:r>
              <a:rPr lang="cs-CZ" sz="3200" b="1" dirty="0">
                <a:ln/>
              </a:rPr>
              <a:t>j</a:t>
            </a:r>
            <a:r>
              <a:rPr lang="cs-CZ" sz="3200" b="1" dirty="0" smtClean="0">
                <a:ln/>
              </a:rPr>
              <a:t>eštěrky vylézat </a:t>
            </a:r>
            <a:r>
              <a:rPr lang="cs-CZ" sz="3200" b="1" dirty="0" smtClean="0">
                <a:ln/>
                <a:solidFill>
                  <a:srgbClr val="FF0000"/>
                </a:solidFill>
              </a:rPr>
              <a:t>z</a:t>
            </a:r>
            <a:r>
              <a:rPr lang="cs-CZ" sz="3200" b="1" dirty="0" smtClean="0">
                <a:ln/>
              </a:rPr>
              <a:t> úkrytů. Slabounké a</a:t>
            </a:r>
          </a:p>
          <a:p>
            <a:r>
              <a:rPr lang="cs-CZ" sz="3200" b="1" dirty="0">
                <a:ln/>
              </a:rPr>
              <a:t>z</a:t>
            </a:r>
            <a:r>
              <a:rPr lang="cs-CZ" sz="3200" b="1" dirty="0" smtClean="0">
                <a:ln/>
              </a:rPr>
              <a:t>křehlé se tisknou </a:t>
            </a:r>
            <a:r>
              <a:rPr lang="cs-CZ" sz="3200" b="1" dirty="0" smtClean="0">
                <a:ln/>
                <a:solidFill>
                  <a:srgbClr val="FF0000"/>
                </a:solidFill>
              </a:rPr>
              <a:t>ke</a:t>
            </a:r>
            <a:r>
              <a:rPr lang="cs-CZ" sz="3200" b="1" dirty="0" smtClean="0">
                <a:ln/>
              </a:rPr>
              <a:t> kamínku. Ale už</a:t>
            </a:r>
          </a:p>
          <a:p>
            <a:r>
              <a:rPr lang="cs-CZ" sz="3200" b="1" dirty="0">
                <a:ln/>
              </a:rPr>
              <a:t>s</a:t>
            </a:r>
            <a:r>
              <a:rPr lang="cs-CZ" sz="3200" b="1" dirty="0" smtClean="0">
                <a:ln/>
              </a:rPr>
              <a:t>e usmívají </a:t>
            </a:r>
            <a:r>
              <a:rPr lang="cs-CZ" sz="3200" b="1" dirty="0" smtClean="0">
                <a:ln/>
                <a:solidFill>
                  <a:srgbClr val="FF0000"/>
                </a:solidFill>
              </a:rPr>
              <a:t>od</a:t>
            </a:r>
            <a:r>
              <a:rPr lang="cs-CZ" sz="3200" b="1" dirty="0" smtClean="0">
                <a:ln/>
              </a:rPr>
              <a:t> ucha </a:t>
            </a:r>
            <a:r>
              <a:rPr lang="cs-CZ" sz="3200" b="1" dirty="0" smtClean="0">
                <a:ln/>
                <a:solidFill>
                  <a:srgbClr val="FF0000"/>
                </a:solidFill>
              </a:rPr>
              <a:t>k</a:t>
            </a:r>
            <a:r>
              <a:rPr lang="cs-CZ" sz="3200" b="1" dirty="0" smtClean="0">
                <a:ln/>
              </a:rPr>
              <a:t> uchu. Ať žije sluníčko! </a:t>
            </a:r>
            <a:endParaRPr lang="cs-CZ" sz="3200" b="1" cap="none" spc="0" dirty="0">
              <a:ln/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4290919"/>
      </p:ext>
    </p:extLst>
  </p:cSld>
  <p:clrMapOvr>
    <a:masterClrMapping/>
  </p:clrMapOvr>
  <p:transition spd="slow">
    <p:pull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/>
              <a:t>Dokážeš určit, před kterým slovním druhem se předložky vyskytují nejčastěji?</a:t>
            </a:r>
            <a:endParaRPr lang="cs-CZ" sz="3600" b="1" dirty="0"/>
          </a:p>
        </p:txBody>
      </p:sp>
      <p:pic>
        <p:nvPicPr>
          <p:cNvPr id="2054" name="Picture 6" descr="C:\Users\uživatel\AppData\Local\Microsoft\Windows\Temporary Internet Files\Content.IE5\900VVYZS\MC9004344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88640"/>
            <a:ext cx="1625600" cy="1828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692434" y="3530579"/>
            <a:ext cx="21371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solidFill>
                  <a:srgbClr val="FFFF00"/>
                </a:solidFill>
              </a:rPr>
              <a:t>Příd.jména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666759" y="2708920"/>
            <a:ext cx="20946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solidFill>
                  <a:srgbClr val="FFFF00"/>
                </a:solidFill>
              </a:rPr>
              <a:t>Pod.jména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684417" y="4282146"/>
            <a:ext cx="1776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Zájmena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937325" y="4869160"/>
            <a:ext cx="5677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u="sng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4" action="ppaction://hlinksldjump"/>
              </a:rPr>
              <a:t>D</a:t>
            </a:r>
            <a:endParaRPr lang="cs-CZ" sz="3600" b="1" u="sng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937325" y="2637949"/>
            <a:ext cx="54373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u="sng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5" action="ppaction://hlinksldjump"/>
              </a:rPr>
              <a:t>A</a:t>
            </a:r>
            <a:endParaRPr lang="cs-CZ" sz="3600" b="1" u="sng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918089" y="3425693"/>
            <a:ext cx="53572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u="sng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4" action="ppaction://hlinksldjump"/>
              </a:rPr>
              <a:t>B</a:t>
            </a:r>
            <a:endParaRPr lang="cs-CZ" sz="3600" b="1" u="sng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987018" y="4168502"/>
            <a:ext cx="5180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u="sng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4" action="ppaction://hlinksldjump"/>
              </a:rPr>
              <a:t>C</a:t>
            </a:r>
            <a:endParaRPr lang="cs-CZ" sz="3600" b="1" u="sng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700996" y="4992271"/>
            <a:ext cx="1672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 smtClean="0">
                <a:solidFill>
                  <a:srgbClr val="FFFF00"/>
                </a:solidFill>
              </a:rPr>
              <a:t>Číslovky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981132" y="5733256"/>
            <a:ext cx="5004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3600" b="1" u="sng" dirty="0" smtClean="0">
                <a:ln w="17780" cmpd="sng">
                  <a:solidFill>
                    <a:srgbClr val="A1B633">
                      <a:tint val="3000"/>
                    </a:srgb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4" action="ppaction://hlinksldjump"/>
              </a:rPr>
              <a:t>E</a:t>
            </a:r>
            <a:endParaRPr lang="cs-CZ" sz="3600" b="1" u="sng" dirty="0">
              <a:ln w="17780" cmpd="sng">
                <a:solidFill>
                  <a:srgbClr val="A1B633">
                    <a:tint val="3000"/>
                  </a:srgb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402302" y="2637948"/>
            <a:ext cx="19400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600" b="1" u="sng" dirty="0" smtClean="0">
                <a:ln w="17780" cmpd="sng">
                  <a:solidFill>
                    <a:srgbClr val="A1B633">
                      <a:tint val="3000"/>
                    </a:srgb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4" action="ppaction://hlinksldjump"/>
              </a:rPr>
              <a:t>F</a:t>
            </a:r>
            <a:endParaRPr lang="cs-CZ" sz="3600" b="1" u="sng" dirty="0">
              <a:ln w="17780" cmpd="sng">
                <a:solidFill>
                  <a:srgbClr val="A1B633">
                    <a:tint val="3000"/>
                  </a:srgb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5148600" y="3377342"/>
            <a:ext cx="5597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3600" b="1" u="sng" dirty="0" smtClean="0">
                <a:ln w="17780" cmpd="sng">
                  <a:solidFill>
                    <a:srgbClr val="A1B633">
                      <a:tint val="3000"/>
                    </a:srgb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4" action="ppaction://hlinksldjump"/>
              </a:rPr>
              <a:t>G</a:t>
            </a:r>
            <a:endParaRPr lang="cs-CZ" sz="3600" b="1" u="sng" dirty="0">
              <a:ln w="17780" cmpd="sng">
                <a:solidFill>
                  <a:srgbClr val="A1B633">
                    <a:tint val="3000"/>
                  </a:srgb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5159565" y="4220413"/>
            <a:ext cx="5709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3600" b="1" u="sng" dirty="0" smtClean="0">
                <a:ln w="17780" cmpd="sng">
                  <a:solidFill>
                    <a:srgbClr val="A1B633">
                      <a:tint val="3000"/>
                    </a:srgb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4" action="ppaction://hlinksldjump"/>
              </a:rPr>
              <a:t>H</a:t>
            </a:r>
            <a:endParaRPr lang="cs-CZ" sz="3600" b="1" u="sng" dirty="0">
              <a:ln w="17780" cmpd="sng">
                <a:solidFill>
                  <a:srgbClr val="A1B633">
                    <a:tint val="3000"/>
                  </a:srgb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976276" y="4975333"/>
            <a:ext cx="9044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3600" b="1" u="sng" dirty="0" smtClean="0">
                <a:ln w="17780" cmpd="sng">
                  <a:solidFill>
                    <a:srgbClr val="A1B633">
                      <a:tint val="3000"/>
                    </a:srgb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4" action="ppaction://hlinksldjump"/>
              </a:rPr>
              <a:t>CH</a:t>
            </a:r>
            <a:endParaRPr lang="cs-CZ" sz="3600" b="1" u="sng" dirty="0">
              <a:ln w="17780" cmpd="sng">
                <a:solidFill>
                  <a:srgbClr val="A1B633">
                    <a:tint val="3000"/>
                  </a:srgb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5194578" y="5661565"/>
            <a:ext cx="4363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3600" b="1" u="sng" dirty="0" smtClean="0">
                <a:ln w="17780" cmpd="sng">
                  <a:solidFill>
                    <a:srgbClr val="A1B633">
                      <a:tint val="3000"/>
                    </a:srgb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4" action="ppaction://hlinksldjump"/>
              </a:rPr>
              <a:t>I</a:t>
            </a:r>
            <a:endParaRPr lang="cs-CZ" sz="3600" b="1" u="sng" dirty="0">
              <a:ln w="17780" cmpd="sng">
                <a:solidFill>
                  <a:srgbClr val="A1B633">
                    <a:tint val="3000"/>
                  </a:srgb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1684417" y="5779929"/>
            <a:ext cx="1570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 smtClean="0">
                <a:solidFill>
                  <a:srgbClr val="FFFF00"/>
                </a:solidFill>
              </a:rPr>
              <a:t>Slovesa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5796136" y="2709673"/>
            <a:ext cx="17674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 smtClean="0">
                <a:solidFill>
                  <a:srgbClr val="FFFF00"/>
                </a:solidFill>
              </a:rPr>
              <a:t>Příslovce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835637" y="3458702"/>
            <a:ext cx="19239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 smtClean="0">
                <a:solidFill>
                  <a:srgbClr val="FFFF00"/>
                </a:solidFill>
              </a:rPr>
              <a:t>Předložky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894320" y="4291613"/>
            <a:ext cx="14221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 smtClean="0">
                <a:solidFill>
                  <a:srgbClr val="FFFF00"/>
                </a:solidFill>
              </a:rPr>
              <a:t>Spojky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924621" y="5053826"/>
            <a:ext cx="14782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 smtClean="0">
                <a:solidFill>
                  <a:srgbClr val="FFFF00"/>
                </a:solidFill>
              </a:rPr>
              <a:t>Částice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2048" name="Obdélník 2047"/>
          <p:cNvSpPr/>
          <p:nvPr/>
        </p:nvSpPr>
        <p:spPr>
          <a:xfrm>
            <a:off x="5924621" y="5733256"/>
            <a:ext cx="20062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 smtClean="0">
                <a:solidFill>
                  <a:srgbClr val="FFFF00"/>
                </a:solidFill>
              </a:rPr>
              <a:t>Citoslovce</a:t>
            </a: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96934742"/>
      </p:ext>
    </p:extLst>
  </p:cSld>
  <p:clrMapOvr>
    <a:masterClrMapping/>
  </p:clrMapOvr>
  <p:transition spd="slow">
    <p:pull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017555" y="764704"/>
            <a:ext cx="7125113" cy="924475"/>
          </a:xfrm>
        </p:spPr>
        <p:txBody>
          <a:bodyPr>
            <a:noAutofit/>
          </a:bodyPr>
          <a:lstStyle/>
          <a:p>
            <a:r>
              <a:rPr lang="cs-CZ" sz="6600" dirty="0" smtClean="0"/>
              <a:t>SPRÁVNĚ!!!</a:t>
            </a:r>
            <a:endParaRPr lang="cs-CZ" sz="6600" dirty="0"/>
          </a:p>
        </p:txBody>
      </p:sp>
      <p:pic>
        <p:nvPicPr>
          <p:cNvPr id="1027" name="Picture 3" descr="C:\Users\uživatel\AppData\Local\Microsoft\Windows\Temporary Internet Files\Content.IE5\QZW61W2X\MC900433160[1]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405" y="2996952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živatel\AppData\Local\Microsoft\Windows\Temporary Internet Files\Content.IE5\900VVYZS\MC900432671[1]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804248" y="4581128"/>
            <a:ext cx="1853666" cy="18536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86449842"/>
      </p:ext>
    </p:extLst>
  </p:cSld>
  <p:clrMapOvr>
    <a:masterClrMapping/>
  </p:clrMapOvr>
  <p:transition spd="slow">
    <p:pull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600" dirty="0" smtClean="0"/>
              <a:t>      ŠPATNĚ!!!</a:t>
            </a:r>
            <a:endParaRPr lang="cs-CZ" sz="6600" dirty="0"/>
          </a:p>
        </p:txBody>
      </p:sp>
      <p:pic>
        <p:nvPicPr>
          <p:cNvPr id="2050" name="Picture 2" descr="C:\Users\uživatel\AppData\Local\Microsoft\Windows\Temporary Internet Files\Content.IE5\SAFH5PJD\MC900433161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988840"/>
            <a:ext cx="3091185" cy="30911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živatel\AppData\Local\Microsoft\Windows\Temporary Internet Files\Content.IE5\900VVYZS\MC900432671[1]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736745"/>
            <a:ext cx="1853666" cy="18536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83768" y="5389765"/>
            <a:ext cx="43348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Zkus to znovu!!!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173898261"/>
      </p:ext>
    </p:extLst>
  </p:cSld>
  <p:clrMapOvr>
    <a:masterClrMapping/>
  </p:clrMapOvr>
  <p:transition spd="slow">
    <p:pull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82468" y="471680"/>
            <a:ext cx="7123080" cy="924475"/>
          </a:xfrm>
        </p:spPr>
        <p:txBody>
          <a:bodyPr/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Dopiš vhodné předložky 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2" name="Pěticípá hvězda 1"/>
          <p:cNvSpPr/>
          <p:nvPr/>
        </p:nvSpPr>
        <p:spPr>
          <a:xfrm>
            <a:off x="1619672" y="2872669"/>
            <a:ext cx="2592288" cy="206652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přes</a:t>
            </a:r>
            <a:endParaRPr lang="cs-CZ" sz="2800" dirty="0"/>
          </a:p>
        </p:txBody>
      </p:sp>
      <p:sp>
        <p:nvSpPr>
          <p:cNvPr id="6" name="Pěticípá hvězda 5"/>
          <p:cNvSpPr/>
          <p:nvPr/>
        </p:nvSpPr>
        <p:spPr>
          <a:xfrm>
            <a:off x="2411760" y="1124744"/>
            <a:ext cx="2232248" cy="206652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do</a:t>
            </a:r>
            <a:endParaRPr lang="cs-CZ" sz="2800" dirty="0"/>
          </a:p>
        </p:txBody>
      </p:sp>
      <p:sp>
        <p:nvSpPr>
          <p:cNvPr id="7" name="Pěticípá hvězda 6"/>
          <p:cNvSpPr/>
          <p:nvPr/>
        </p:nvSpPr>
        <p:spPr>
          <a:xfrm rot="1099573">
            <a:off x="76436" y="3191272"/>
            <a:ext cx="2232248" cy="2066528"/>
          </a:xfrm>
          <a:prstGeom prst="star5">
            <a:avLst>
              <a:gd name="adj" fmla="val 22130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od</a:t>
            </a:r>
            <a:endParaRPr lang="cs-CZ" sz="2800" dirty="0"/>
          </a:p>
        </p:txBody>
      </p:sp>
      <p:sp>
        <p:nvSpPr>
          <p:cNvPr id="8" name="Pěticípá hvězda 7"/>
          <p:cNvSpPr/>
          <p:nvPr/>
        </p:nvSpPr>
        <p:spPr>
          <a:xfrm>
            <a:off x="331912" y="1421160"/>
            <a:ext cx="2232248" cy="206652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</a:t>
            </a:r>
            <a:endParaRPr lang="cs-CZ" sz="2800" dirty="0"/>
          </a:p>
        </p:txBody>
      </p:sp>
      <p:sp>
        <p:nvSpPr>
          <p:cNvPr id="9" name="Pěticípá hvězda 8"/>
          <p:cNvSpPr/>
          <p:nvPr/>
        </p:nvSpPr>
        <p:spPr>
          <a:xfrm rot="20165676">
            <a:off x="-775" y="4653136"/>
            <a:ext cx="2232248" cy="206652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na</a:t>
            </a:r>
            <a:endParaRPr lang="cs-CZ" sz="2800" dirty="0"/>
          </a:p>
        </p:txBody>
      </p:sp>
      <p:sp>
        <p:nvSpPr>
          <p:cNvPr id="10" name="Pěticípá hvězda 9"/>
          <p:cNvSpPr/>
          <p:nvPr/>
        </p:nvSpPr>
        <p:spPr>
          <a:xfrm rot="431144">
            <a:off x="1799692" y="4653136"/>
            <a:ext cx="2232248" cy="206652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pod</a:t>
            </a:r>
            <a:endParaRPr lang="cs-CZ" sz="2800" dirty="0"/>
          </a:p>
        </p:txBody>
      </p:sp>
      <p:sp>
        <p:nvSpPr>
          <p:cNvPr id="11" name="Pěticípá hvězda 10"/>
          <p:cNvSpPr/>
          <p:nvPr/>
        </p:nvSpPr>
        <p:spPr>
          <a:xfrm>
            <a:off x="3527884" y="2455111"/>
            <a:ext cx="2232248" cy="206652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</a:t>
            </a:r>
            <a:endParaRPr lang="cs-CZ" sz="2800" dirty="0"/>
          </a:p>
        </p:txBody>
      </p:sp>
      <p:sp>
        <p:nvSpPr>
          <p:cNvPr id="12" name="Pěticípá hvězda 11"/>
          <p:cNvSpPr/>
          <p:nvPr/>
        </p:nvSpPr>
        <p:spPr>
          <a:xfrm>
            <a:off x="3527884" y="4217787"/>
            <a:ext cx="2232248" cy="206652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ke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760132" y="2276872"/>
            <a:ext cx="289021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___ maminkou</a:t>
            </a:r>
          </a:p>
          <a:p>
            <a:r>
              <a:rPr lang="cs-CZ" sz="2800" dirty="0" smtClean="0"/>
              <a:t>___ lesa</a:t>
            </a:r>
          </a:p>
          <a:p>
            <a:r>
              <a:rPr lang="cs-CZ" sz="2800" dirty="0" smtClean="0"/>
              <a:t>___ stromu</a:t>
            </a:r>
          </a:p>
          <a:p>
            <a:r>
              <a:rPr lang="cs-CZ" sz="2800" dirty="0" smtClean="0"/>
              <a:t>___ stůl</a:t>
            </a:r>
          </a:p>
          <a:p>
            <a:r>
              <a:rPr lang="cs-CZ" sz="2800" dirty="0" smtClean="0"/>
              <a:t>___ Lenky</a:t>
            </a:r>
          </a:p>
          <a:p>
            <a:r>
              <a:rPr lang="cs-CZ" sz="2800" dirty="0" smtClean="0"/>
              <a:t>___ talíři</a:t>
            </a:r>
          </a:p>
          <a:p>
            <a:r>
              <a:rPr lang="cs-CZ" sz="2800" dirty="0" smtClean="0"/>
              <a:t>___ most</a:t>
            </a:r>
          </a:p>
          <a:p>
            <a:r>
              <a:rPr lang="cs-CZ" sz="2800" dirty="0" smtClean="0"/>
              <a:t>___ babičce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523107623"/>
      </p:ext>
    </p:extLst>
  </p:cSld>
  <p:clrMapOvr>
    <a:masterClrMapping/>
  </p:clrMapOvr>
  <p:transition spd="slow">
    <p:pull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212976"/>
            <a:ext cx="7125113" cy="924475"/>
          </a:xfrm>
        </p:spPr>
        <p:txBody>
          <a:bodyPr/>
          <a:lstStyle/>
          <a:p>
            <a:r>
              <a:rPr lang="cs-CZ" sz="6000" b="1" dirty="0" smtClean="0">
                <a:solidFill>
                  <a:srgbClr val="FFFF00"/>
                </a:solidFill>
              </a:rPr>
              <a:t>Jsi jednička !!!</a:t>
            </a:r>
            <a:br>
              <a:rPr lang="cs-CZ" sz="6000" b="1" dirty="0" smtClean="0">
                <a:solidFill>
                  <a:srgbClr val="FFFF00"/>
                </a:solidFill>
              </a:rPr>
            </a:br>
            <a:r>
              <a:rPr lang="cs-CZ" sz="6000" b="1" dirty="0">
                <a:solidFill>
                  <a:srgbClr val="FFFF00"/>
                </a:solidFill>
              </a:rPr>
              <a:t/>
            </a:r>
            <a:br>
              <a:rPr lang="cs-CZ" sz="6000" b="1" dirty="0">
                <a:solidFill>
                  <a:srgbClr val="FFFF00"/>
                </a:solidFill>
              </a:rPr>
            </a:br>
            <a:r>
              <a:rPr lang="cs-CZ" sz="6000" b="1" dirty="0" smtClean="0">
                <a:solidFill>
                  <a:srgbClr val="FFFF00"/>
                </a:solidFill>
              </a:rPr>
              <a:t>    Už poznáš   </a:t>
            </a:r>
            <a:br>
              <a:rPr lang="cs-CZ" sz="6000" b="1" dirty="0" smtClean="0">
                <a:solidFill>
                  <a:srgbClr val="FFFF00"/>
                </a:solidFill>
              </a:rPr>
            </a:br>
            <a:r>
              <a:rPr lang="cs-CZ" sz="6000" b="1" dirty="0" smtClean="0">
                <a:solidFill>
                  <a:srgbClr val="FFFF00"/>
                </a:solidFill>
              </a:rPr>
              <a:t>    předložky!!!</a:t>
            </a:r>
            <a:endParaRPr lang="cs-CZ" sz="6000" b="1" dirty="0">
              <a:solidFill>
                <a:srgbClr val="FFFF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492896"/>
            <a:ext cx="2286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4096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844" y="404664"/>
            <a:ext cx="1839236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35329267"/>
      </p:ext>
    </p:extLst>
  </p:cSld>
  <p:clrMapOvr>
    <a:masterClrMapping/>
  </p:clrMapOvr>
  <p:transition spd="slow">
    <p:pull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Zdroj: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1400" dirty="0"/>
              <a:t>NOVÁKOVÁ, Zuzana; ŠVEJDOVÁ, Vlasta. </a:t>
            </a:r>
            <a:r>
              <a:rPr lang="cs-CZ" sz="1400" i="1" dirty="0"/>
              <a:t>Český jazyk pro 2.ročník</a:t>
            </a:r>
            <a:r>
              <a:rPr lang="cs-CZ" sz="1400" dirty="0"/>
              <a:t>. Praha 4 : Alter, 2004. </a:t>
            </a:r>
            <a:r>
              <a:rPr lang="cs-CZ" sz="1400" dirty="0" smtClean="0"/>
              <a:t>78 s</a:t>
            </a:r>
            <a:r>
              <a:rPr lang="cs-CZ" sz="1400" dirty="0" smtClean="0"/>
              <a:t>.</a:t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Volně </a:t>
            </a:r>
            <a:r>
              <a:rPr lang="cs-CZ" sz="1400" smtClean="0"/>
              <a:t>dostupné kliparty</a:t>
            </a:r>
            <a:endParaRPr lang="cs-CZ" sz="1400" dirty="0"/>
          </a:p>
        </p:txBody>
      </p:sp>
    </p:spTree>
    <p:extLst>
      <p:ext uri="{BB962C8B-B14F-4D97-AF65-F5344CB8AC3E}">
        <p14:creationId xmlns="" xmlns:p14="http://schemas.microsoft.com/office/powerpoint/2010/main" val="3206744340"/>
      </p:ext>
    </p:extLst>
  </p:cSld>
  <p:clrMapOvr>
    <a:masterClrMapping/>
  </p:clrMapOvr>
  <p:transition spd="slow">
    <p:pull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650</TotalTime>
  <Words>180</Words>
  <Application>Microsoft Office PowerPoint</Application>
  <PresentationFormat>Předvádění na obrazovce (4:3)</PresentationFormat>
  <Paragraphs>62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Summer</vt:lpstr>
      <vt:lpstr>Snímek 1</vt:lpstr>
      <vt:lpstr>            Předložky už známe ze čtení. Dáváme na ně důraz a čteme dohromady s následujícím slovem.                                      </vt:lpstr>
      <vt:lpstr>Dokážeš určit, před kterým slovním druhem se předložky vyskytují nejčastěji?</vt:lpstr>
      <vt:lpstr>SPRÁVNĚ!!!</vt:lpstr>
      <vt:lpstr>      ŠPATNĚ!!!</vt:lpstr>
      <vt:lpstr>Dopiš vhodné předložky </vt:lpstr>
      <vt:lpstr>Jsi jednička !!!      Už poznáš        předložky!!!</vt:lpstr>
      <vt:lpstr>    Zdroj:  NOVÁKOVÁ, Zuzana; ŠVEJDOVÁ, Vlasta. Český jazyk pro 2.ročník. Praha 4 : Alter, 2004. 78 s.  Volně dostupné kliparty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notebook</cp:lastModifiedBy>
  <cp:revision>67</cp:revision>
  <dcterms:created xsi:type="dcterms:W3CDTF">2011-03-09T18:35:00Z</dcterms:created>
  <dcterms:modified xsi:type="dcterms:W3CDTF">2012-04-08T06:21:00Z</dcterms:modified>
</cp:coreProperties>
</file>