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5" autoAdjust="0"/>
    <p:restoredTop sz="94660"/>
  </p:normalViewPr>
  <p:slideViewPr>
    <p:cSldViewPr>
      <p:cViewPr varScale="1">
        <p:scale>
          <a:sx n="69" d="100"/>
          <a:sy n="69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99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095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256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605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472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332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61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887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631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630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81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F56A9-A0B6-4CB1-A11A-28BF666CABB1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5B932-0AEC-4A91-8261-E43ED7B4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762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470720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VY_32_INOVACE_CJIIb-07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15. 05.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8.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Příslovečné určení příčiny a účelu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ke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zopakování Pu a odpovídajících vedlejších vět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47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PŘÍSLOVEČNÉ URČENÍ</a:t>
            </a:r>
            <a:endParaRPr lang="cs-CZ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endParaRPr lang="cs-CZ" smtClean="0"/>
          </a:p>
          <a:p>
            <a:r>
              <a:rPr lang="cs-CZ" sz="3600" smtClean="0">
                <a:solidFill>
                  <a:srgbClr val="FFFF00"/>
                </a:solidFill>
              </a:rPr>
              <a:t>PŘÍČINY A ÚČELU</a:t>
            </a:r>
            <a:endParaRPr lang="cs-CZ" sz="360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320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  <a:solidFill>
            <a:srgbClr val="FFFF00"/>
          </a:solidFill>
          <a:ln>
            <a:solidFill>
              <a:srgbClr val="C00000"/>
            </a:solidFill>
          </a:ln>
        </p:spPr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Doplň Pu příčiny – proč, z jakého důvodu?</a:t>
            </a:r>
            <a:br>
              <a:rPr lang="cs-CZ" smtClean="0"/>
            </a:b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  <a:ln>
            <a:solidFill>
              <a:srgbClr val="C00000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800" smtClean="0"/>
              <a:t>Hlas se mu třásl …………. .</a:t>
            </a:r>
          </a:p>
          <a:p>
            <a:pPr marL="0" indent="0">
              <a:buNone/>
            </a:pPr>
            <a:r>
              <a:rPr lang="cs-CZ" sz="4800" smtClean="0"/>
              <a:t>Koťata mňoukala ………… .</a:t>
            </a:r>
          </a:p>
          <a:p>
            <a:pPr marL="0" indent="0">
              <a:buNone/>
            </a:pPr>
            <a:r>
              <a:rPr lang="cs-CZ" sz="4800" smtClean="0"/>
              <a:t>Dovolená byla odložena pro ……………………. .</a:t>
            </a:r>
          </a:p>
          <a:p>
            <a:pPr marL="0" indent="0">
              <a:buNone/>
            </a:pPr>
            <a:r>
              <a:rPr lang="cs-CZ" sz="4800" smtClean="0"/>
              <a:t>Zameškal výuku pro ………….. .</a:t>
            </a:r>
          </a:p>
          <a:p>
            <a:pPr marL="0" indent="0">
              <a:buNone/>
            </a:pPr>
            <a:r>
              <a:rPr lang="cs-CZ" sz="4800" smtClean="0"/>
              <a:t>Pes skákal ………………… .</a:t>
            </a:r>
          </a:p>
          <a:p>
            <a:pPr marL="0" indent="0">
              <a:buNone/>
            </a:pPr>
            <a:r>
              <a:rPr lang="cs-CZ" sz="4800" smtClean="0"/>
              <a:t> 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553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  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800" smtClean="0"/>
              <a:t>Hlas se mu třásl rozčilením.</a:t>
            </a:r>
          </a:p>
          <a:p>
            <a:pPr marL="0" indent="0">
              <a:buNone/>
            </a:pPr>
            <a:r>
              <a:rPr lang="cs-CZ" sz="4800" smtClean="0"/>
              <a:t>Koťata mňoukala hlady.</a:t>
            </a:r>
          </a:p>
          <a:p>
            <a:pPr marL="0" indent="0">
              <a:buNone/>
            </a:pPr>
            <a:r>
              <a:rPr lang="cs-CZ" sz="4800" smtClean="0"/>
              <a:t>Dovolená byla odložena pro špatné počasí.</a:t>
            </a:r>
          </a:p>
          <a:p>
            <a:pPr marL="0" indent="0">
              <a:buNone/>
            </a:pPr>
            <a:r>
              <a:rPr lang="cs-CZ" sz="4800" smtClean="0"/>
              <a:t>Zameškal výuku pro nemoc.</a:t>
            </a:r>
          </a:p>
          <a:p>
            <a:pPr marL="0" indent="0">
              <a:buNone/>
            </a:pPr>
            <a:r>
              <a:rPr lang="cs-CZ" sz="4800" smtClean="0"/>
              <a:t>Pes skákal radostí.</a:t>
            </a:r>
          </a:p>
          <a:p>
            <a:pPr marL="0" indent="0">
              <a:buNone/>
            </a:pPr>
            <a:r>
              <a:rPr lang="cs-CZ" sz="4800" smtClean="0"/>
              <a:t> 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981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7"/>
            <a:ext cx="8229600" cy="922114"/>
          </a:xfrm>
          <a:solidFill>
            <a:srgbClr val="FFFF00"/>
          </a:solidFill>
        </p:spPr>
        <p:txBody>
          <a:bodyPr/>
          <a:lstStyle/>
          <a:p>
            <a:r>
              <a:rPr lang="cs-CZ" smtClean="0"/>
              <a:t>Nahraď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 smtClean="0"/>
              <a:t>Pu příčiny vedlejší větou: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62067"/>
          </a:xfrm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Hlas se mu třásl rozčilením.</a:t>
            </a:r>
          </a:p>
          <a:p>
            <a:pPr marL="0" indent="0">
              <a:buNone/>
            </a:pPr>
            <a:r>
              <a:rPr lang="cs-CZ" sz="3600" smtClean="0"/>
              <a:t>…………………………………………………………………</a:t>
            </a:r>
          </a:p>
          <a:p>
            <a:pPr marL="0" indent="0">
              <a:buNone/>
            </a:pPr>
            <a:r>
              <a:rPr lang="cs-CZ" sz="3600" smtClean="0"/>
              <a:t>Koťata mňoukala hlady.</a:t>
            </a:r>
          </a:p>
          <a:p>
            <a:pPr marL="0" indent="0">
              <a:buNone/>
            </a:pPr>
            <a:r>
              <a:rPr lang="cs-CZ" sz="3600" smtClean="0"/>
              <a:t>………………………………………………………………….</a:t>
            </a:r>
          </a:p>
          <a:p>
            <a:pPr marL="0" indent="0">
              <a:buNone/>
            </a:pPr>
            <a:r>
              <a:rPr lang="cs-CZ" sz="3600" smtClean="0"/>
              <a:t>Dovolená byla odložena pro špatné počasí.</a:t>
            </a:r>
          </a:p>
          <a:p>
            <a:pPr marL="0" indent="0">
              <a:buNone/>
            </a:pPr>
            <a:r>
              <a:rPr lang="cs-CZ" sz="3600" smtClean="0"/>
              <a:t>…………………………………………………………………</a:t>
            </a:r>
          </a:p>
          <a:p>
            <a:pPr marL="0" indent="0">
              <a:buNone/>
            </a:pPr>
            <a:r>
              <a:rPr lang="cs-CZ" sz="3600" smtClean="0"/>
              <a:t>Zameškal výuku pro nemoc</a:t>
            </a:r>
          </a:p>
          <a:p>
            <a:pPr marL="0" indent="0">
              <a:buNone/>
            </a:pPr>
            <a:r>
              <a:rPr lang="cs-CZ" sz="3600" smtClean="0"/>
              <a:t>…………………………………………………………………</a:t>
            </a:r>
          </a:p>
          <a:p>
            <a:pPr marL="0" indent="0">
              <a:buNone/>
            </a:pPr>
            <a:r>
              <a:rPr lang="cs-CZ" sz="3600" smtClean="0"/>
              <a:t> </a:t>
            </a:r>
          </a:p>
          <a:p>
            <a:pPr marL="0" indent="0">
              <a:buNone/>
            </a:pP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2093385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47"/>
            <a:ext cx="8229600" cy="922114"/>
          </a:xfrm>
          <a:solidFill>
            <a:srgbClr val="FFFF00"/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688632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Hlas se mu třásl rozčilením.Hlas se mu třásl, protože byl rozčilený.</a:t>
            </a:r>
          </a:p>
          <a:p>
            <a:pPr marL="0" indent="0">
              <a:buNone/>
            </a:pPr>
            <a:r>
              <a:rPr lang="cs-CZ" sz="3600" smtClean="0"/>
              <a:t>Koťata mňoukala hlady.</a:t>
            </a:r>
          </a:p>
          <a:p>
            <a:pPr marL="0" indent="0">
              <a:buNone/>
            </a:pPr>
            <a:r>
              <a:rPr lang="cs-CZ" sz="3600" smtClean="0"/>
              <a:t>Koťata mňoukala, protože měla hlad.</a:t>
            </a:r>
          </a:p>
          <a:p>
            <a:pPr marL="0" indent="0">
              <a:buNone/>
            </a:pPr>
            <a:r>
              <a:rPr lang="cs-CZ" sz="3600" smtClean="0"/>
              <a:t>Dovolená byla odložena pro špatné počasí.</a:t>
            </a:r>
          </a:p>
          <a:p>
            <a:pPr marL="0" indent="0">
              <a:buNone/>
            </a:pPr>
            <a:r>
              <a:rPr lang="cs-CZ" sz="3600" smtClean="0"/>
              <a:t>Dovolená byla odložena, protože bylo špatné počasí.</a:t>
            </a:r>
          </a:p>
          <a:p>
            <a:pPr marL="0" indent="0">
              <a:buNone/>
            </a:pPr>
            <a:r>
              <a:rPr lang="cs-CZ" sz="3600" smtClean="0"/>
              <a:t>Zameškal výuku pro nemoc</a:t>
            </a:r>
          </a:p>
          <a:p>
            <a:pPr marL="0" indent="0">
              <a:buNone/>
            </a:pPr>
            <a:r>
              <a:rPr lang="cs-CZ" sz="3600" smtClean="0"/>
              <a:t>Zameškal výuku, protože byl nemocný.</a:t>
            </a:r>
          </a:p>
          <a:p>
            <a:pPr marL="0" indent="0">
              <a:buNone/>
            </a:pP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2083375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Doplň Pu účelu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/>
              <a:t>Za týden pojede do lázní na ……………... .</a:t>
            </a:r>
          </a:p>
          <a:p>
            <a:pPr marL="0" indent="0">
              <a:buNone/>
            </a:pPr>
            <a:r>
              <a:rPr lang="cs-CZ" sz="3600" smtClean="0"/>
              <a:t>Maminka si vaří čaj na ………………. .</a:t>
            </a:r>
          </a:p>
          <a:p>
            <a:pPr marL="0" indent="0">
              <a:buNone/>
            </a:pPr>
            <a:r>
              <a:rPr lang="cs-CZ" sz="3600" smtClean="0"/>
              <a:t>Do lesa chodíme na ……………. .</a:t>
            </a:r>
          </a:p>
          <a:p>
            <a:pPr marL="0" indent="0">
              <a:buNone/>
            </a:pPr>
            <a:r>
              <a:rPr lang="cs-CZ" sz="3600" smtClean="0"/>
              <a:t>Karty hraje jen pro …………… .</a:t>
            </a:r>
          </a:p>
          <a:p>
            <a:pPr marL="0" indent="0">
              <a:buNone/>
            </a:pPr>
            <a:r>
              <a:rPr lang="cs-CZ" sz="3600" smtClean="0"/>
              <a:t>Vitamíny užíváme pro ………………….. .</a:t>
            </a:r>
          </a:p>
          <a:p>
            <a:pPr marL="0" indent="0">
              <a:buNone/>
            </a:pPr>
            <a:r>
              <a:rPr lang="cs-CZ" sz="3600" smtClean="0"/>
              <a:t>Oba sportují pro  ……………… 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3840878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/>
              <a:t>Za týden pojede do lázní na zotavenou.</a:t>
            </a:r>
          </a:p>
          <a:p>
            <a:pPr marL="0" indent="0">
              <a:buNone/>
            </a:pPr>
            <a:r>
              <a:rPr lang="cs-CZ" sz="3600" smtClean="0"/>
              <a:t>Maminka si vaří čaj pro zmírnění bolestí hlavy.</a:t>
            </a:r>
          </a:p>
          <a:p>
            <a:pPr marL="0" indent="0">
              <a:buNone/>
            </a:pPr>
            <a:r>
              <a:rPr lang="cs-CZ" sz="3600" smtClean="0"/>
              <a:t>Do lesa chodíme na houby.</a:t>
            </a:r>
          </a:p>
          <a:p>
            <a:pPr marL="0" indent="0">
              <a:buNone/>
            </a:pPr>
            <a:r>
              <a:rPr lang="cs-CZ" sz="3600" smtClean="0"/>
              <a:t>Karty hraje jen pro zábavu.</a:t>
            </a:r>
          </a:p>
          <a:p>
            <a:pPr marL="0" indent="0">
              <a:buNone/>
            </a:pPr>
            <a:r>
              <a:rPr lang="cs-CZ" sz="3600" smtClean="0"/>
              <a:t>Vitamíny užíváme pro posílení imunity.</a:t>
            </a:r>
          </a:p>
          <a:p>
            <a:pPr marL="0" indent="0">
              <a:buNone/>
            </a:pPr>
            <a:r>
              <a:rPr lang="cs-CZ" sz="3600" smtClean="0"/>
              <a:t>Oba sportují pro  lepší kondici.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1816182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smtClean="0"/>
              <a:t>Nahraď Pu účelu větou vedlejší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373216"/>
          </a:xfrm>
          <a:noFill/>
          <a:ln>
            <a:solidFill>
              <a:srgbClr val="C00000"/>
            </a:solidFill>
          </a:ln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4600" smtClean="0"/>
              <a:t>Za týden pojede do lázní na zotavenou.</a:t>
            </a:r>
          </a:p>
          <a:p>
            <a:pPr marL="0" indent="0">
              <a:buNone/>
            </a:pPr>
            <a:r>
              <a:rPr lang="cs-CZ" sz="4600" smtClean="0"/>
              <a:t>…………………………………………………………….</a:t>
            </a:r>
          </a:p>
          <a:p>
            <a:pPr marL="0" indent="0">
              <a:buNone/>
            </a:pPr>
            <a:r>
              <a:rPr lang="cs-CZ" sz="4600" smtClean="0"/>
              <a:t>Maminka si vaří čaj pro zmírnění bolestí hlavy.</a:t>
            </a:r>
          </a:p>
          <a:p>
            <a:pPr marL="0" indent="0">
              <a:buNone/>
            </a:pPr>
            <a:r>
              <a:rPr lang="cs-CZ" sz="4600" smtClean="0"/>
              <a:t>……………………………………………………………</a:t>
            </a:r>
          </a:p>
          <a:p>
            <a:pPr marL="0" indent="0">
              <a:buNone/>
            </a:pPr>
            <a:r>
              <a:rPr lang="cs-CZ" sz="4600" smtClean="0"/>
              <a:t>Do lesa chodíme na houby.</a:t>
            </a:r>
          </a:p>
          <a:p>
            <a:pPr marL="0" indent="0">
              <a:buNone/>
            </a:pPr>
            <a:r>
              <a:rPr lang="cs-CZ" sz="4600" smtClean="0"/>
              <a:t>…………………………………………………………….</a:t>
            </a:r>
          </a:p>
          <a:p>
            <a:pPr marL="0" indent="0">
              <a:buNone/>
            </a:pP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879280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373216"/>
          </a:xfrm>
          <a:solidFill>
            <a:srgbClr val="FFFF66"/>
          </a:solidFill>
          <a:ln>
            <a:solidFill>
              <a:srgbClr val="C0000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smtClean="0"/>
              <a:t>Za týden pojede do lázní na zotavenou.</a:t>
            </a:r>
          </a:p>
          <a:p>
            <a:pPr marL="0" indent="0">
              <a:buNone/>
            </a:pPr>
            <a:r>
              <a:rPr lang="cs-CZ" sz="3600" smtClean="0"/>
              <a:t>Za týden pojede do lázní, aby se zotavil.</a:t>
            </a:r>
          </a:p>
          <a:p>
            <a:pPr marL="0" indent="0">
              <a:buNone/>
            </a:pPr>
            <a:r>
              <a:rPr lang="cs-CZ" sz="3600" smtClean="0"/>
              <a:t>Maminka si vaří čaj pro zmírnění bolestí hlavy.</a:t>
            </a:r>
          </a:p>
          <a:p>
            <a:pPr marL="0" indent="0">
              <a:buNone/>
            </a:pPr>
            <a:r>
              <a:rPr lang="cs-CZ" sz="3600" smtClean="0"/>
              <a:t>Maminka si vaří čaj, aby jí zmírnil bolesti hlavy.</a:t>
            </a:r>
          </a:p>
          <a:p>
            <a:pPr marL="0" indent="0">
              <a:buNone/>
            </a:pPr>
            <a:r>
              <a:rPr lang="cs-CZ" sz="3600" smtClean="0"/>
              <a:t>Do lesa chodíme na houby.</a:t>
            </a:r>
          </a:p>
          <a:p>
            <a:pPr marL="0" indent="0">
              <a:buNone/>
            </a:pPr>
            <a:r>
              <a:rPr lang="cs-CZ" sz="3600" smtClean="0"/>
              <a:t>Do lesa chodíme, abychom našli houby.</a:t>
            </a:r>
          </a:p>
          <a:p>
            <a:pPr marL="0" indent="0">
              <a:buNone/>
            </a:pP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196773057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374</Words>
  <Application>Microsoft Office PowerPoint</Application>
  <PresentationFormat>Předvádění na obrazovce (4:3)</PresentationFormat>
  <Paragraphs>92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PŘÍSLOVEČNÉ URČENÍ</vt:lpstr>
      <vt:lpstr> Doplň Pu příčiny – proč, z jakého důvodu? </vt:lpstr>
      <vt:lpstr>ŘEŠENÍ    </vt:lpstr>
      <vt:lpstr>Nahraď Pu příčiny vedlejší větou:</vt:lpstr>
      <vt:lpstr>ŘEŠENÍ </vt:lpstr>
      <vt:lpstr>Doplň Pu účelu</vt:lpstr>
      <vt:lpstr>ŘEŠENÍ</vt:lpstr>
      <vt:lpstr>Nahraď Pu účelu větou vedlejší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PŘÍSLOVEČNÉ URČENÍ</dc:title>
  <dc:creator>Blanka Halíková</dc:creator>
  <cp:lastModifiedBy>Blanka Halíková</cp:lastModifiedBy>
  <cp:revision>11</cp:revision>
  <dcterms:created xsi:type="dcterms:W3CDTF">2014-05-18T18:42:06Z</dcterms:created>
  <dcterms:modified xsi:type="dcterms:W3CDTF">2014-05-30T06:27:04Z</dcterms:modified>
</cp:coreProperties>
</file>