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09" autoAdjust="0"/>
    <p:restoredTop sz="94660"/>
  </p:normalViewPr>
  <p:slideViewPr>
    <p:cSldViewPr>
      <p:cViewPr varScale="1">
        <p:scale>
          <a:sx n="69" d="100"/>
          <a:sy n="69" d="100"/>
        </p:scale>
        <p:origin x="-121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04A01-766A-41EF-B31C-5279D49B333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929E-97C7-44E5-82E7-5CD120729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557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04A01-766A-41EF-B31C-5279D49B333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929E-97C7-44E5-82E7-5CD120729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471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04A01-766A-41EF-B31C-5279D49B333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929E-97C7-44E5-82E7-5CD120729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8778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04A01-766A-41EF-B31C-5279D49B333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929E-97C7-44E5-82E7-5CD120729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8816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04A01-766A-41EF-B31C-5279D49B333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929E-97C7-44E5-82E7-5CD120729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1025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04A01-766A-41EF-B31C-5279D49B333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929E-97C7-44E5-82E7-5CD120729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833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04A01-766A-41EF-B31C-5279D49B333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929E-97C7-44E5-82E7-5CD120729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000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04A01-766A-41EF-B31C-5279D49B333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929E-97C7-44E5-82E7-5CD120729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530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04A01-766A-41EF-B31C-5279D49B333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929E-97C7-44E5-82E7-5CD120729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323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04A01-766A-41EF-B31C-5279D49B333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929E-97C7-44E5-82E7-5CD120729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57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704A01-766A-41EF-B31C-5279D49B333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C0929E-97C7-44E5-82E7-5CD120729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7564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704A01-766A-41EF-B31C-5279D49B333E}" type="datetimeFigureOut">
              <a:rPr lang="cs-CZ" smtClean="0"/>
              <a:t>30. 5. 2014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C0929E-97C7-44E5-82E7-5CD120729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313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4128204"/>
              </p:ext>
            </p:extLst>
          </p:nvPr>
        </p:nvGraphicFramePr>
        <p:xfrm>
          <a:off x="1907704" y="260648"/>
          <a:ext cx="5616000" cy="6437376"/>
        </p:xfrm>
        <a:graphic>
          <a:graphicData uri="http://schemas.openxmlformats.org/drawingml/2006/table">
            <a:tbl>
              <a:tblPr firstRow="1" firstCol="1" bandRow="1"/>
              <a:tblGrid>
                <a:gridCol w="1363443"/>
                <a:gridCol w="4252557"/>
              </a:tblGrid>
              <a:tr h="90036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Základní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škola Jablonec nad Nisou – Mšeno, Mozartova 24, příspěvková 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organizace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8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VY_32_INOVACE_CJIIb-10</a:t>
                      </a:r>
                      <a:endParaRPr lang="cs-CZ" sz="1800" b="1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137160" marR="137160" marT="137160" marB="13716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projektu: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Mgr. Blanka Halíková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15. 15.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2014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Český jazyk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8.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Skladba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Věta hlavní,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vedlejší, psaní čárek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effectLst/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slouží k procvičení VH, VV a psaní čárek mezi větami.</a:t>
                      </a:r>
                      <a:r>
                        <a:rPr lang="cs-CZ" sz="1200" baseline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Je </a:t>
                      </a:r>
                      <a:r>
                        <a:rPr lang="cs-CZ" sz="1200">
                          <a:effectLst/>
                          <a:latin typeface="Arial"/>
                          <a:ea typeface="Calibri"/>
                          <a:cs typeface="Times New Roman"/>
                        </a:rPr>
                        <a:t>určen pro použití na interaktivní tabuli.</a:t>
                      </a:r>
                      <a:r>
                        <a:rPr lang="cs-CZ" sz="1200">
                          <a:solidFill>
                            <a:srgbClr val="FF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 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80000"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  <a:latin typeface="Arial"/>
                          <a:ea typeface="Calibri"/>
                          <a:cs typeface="Times New Roman"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>
                          <a:effectLst/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</a:t>
                      </a:r>
                      <a:r>
                        <a:rPr lang="cs-CZ" sz="110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186" marR="5118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060" y="4751431"/>
            <a:ext cx="5580000" cy="1217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0221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smtClean="0"/>
              <a:t>Procvičování VH, VV, psaní čárek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VH – VŽDY VĚTA ŘÍDÍCÍ</a:t>
            </a:r>
          </a:p>
          <a:p>
            <a:r>
              <a:rPr lang="cs-CZ" smtClean="0">
                <a:solidFill>
                  <a:schemeClr val="tx1"/>
                </a:solidFill>
              </a:rPr>
              <a:t>VV – VĚTA ZÁVISLÁ I ŘÍDÍCÍ</a:t>
            </a:r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95222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4000" smtClean="0"/>
              <a:t>Urči VH, VV, druh VV významový poměr:</a:t>
            </a:r>
            <a:endParaRPr lang="cs-CZ" sz="40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smtClean="0"/>
              <a:t>Šel tam, kde je dobrá nálada.</a:t>
            </a:r>
          </a:p>
          <a:p>
            <a:pPr marL="0" indent="0">
              <a:buNone/>
            </a:pPr>
            <a:endParaRPr lang="cs-CZ" sz="3600" smtClean="0"/>
          </a:p>
          <a:p>
            <a:pPr marL="0" indent="0">
              <a:buNone/>
            </a:pPr>
            <a:r>
              <a:rPr lang="cs-CZ" sz="3600" smtClean="0"/>
              <a:t>Šel tam, protože tam je dobrá nálada.</a:t>
            </a:r>
          </a:p>
          <a:p>
            <a:pPr marL="0" indent="0">
              <a:buNone/>
            </a:pPr>
            <a:endParaRPr lang="cs-CZ" sz="3600" smtClean="0"/>
          </a:p>
          <a:p>
            <a:pPr marL="0" indent="0">
              <a:buNone/>
            </a:pPr>
            <a:r>
              <a:rPr lang="cs-CZ" sz="3600" smtClean="0"/>
              <a:t>Šel tam, neboť tam je dobrá nálada.</a:t>
            </a:r>
          </a:p>
          <a:p>
            <a:pPr marL="0" indent="0">
              <a:buNone/>
            </a:pPr>
            <a:endParaRPr lang="cs-CZ" sz="3600" smtClean="0"/>
          </a:p>
          <a:p>
            <a:pPr marL="0" indent="0">
              <a:buNone/>
            </a:pPr>
            <a:r>
              <a:rPr lang="cs-CZ" sz="3600" smtClean="0"/>
              <a:t>Šel tam, aby přispěl k dobré náladě</a:t>
            </a:r>
            <a:r>
              <a:rPr lang="cs-CZ" smtClean="0"/>
              <a:t>.</a:t>
            </a:r>
          </a:p>
          <a:p>
            <a:pPr marL="0" indent="0">
              <a:buNone/>
            </a:pPr>
            <a:endParaRPr lang="cs-CZ"/>
          </a:p>
        </p:txBody>
      </p:sp>
      <p:pic>
        <p:nvPicPr>
          <p:cNvPr id="1027" name="Picture 3" descr="C:\Users\blanka.halikova\AppData\Local\Microsoft\Windows\INetCache\IE\04I7YEA4\MP9004424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772816"/>
            <a:ext cx="1569714" cy="1091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.halikova\AppData\Local\Microsoft\Windows\INetCache\IE\M5SRL2HZ\MP90043128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1848" y="4365104"/>
            <a:ext cx="1224227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812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>
            <a:noAutofit/>
          </a:bodyPr>
          <a:lstStyle/>
          <a:p>
            <a:r>
              <a:rPr lang="cs-CZ" sz="4000" smtClean="0"/>
              <a:t>Urči VH, VV, druh VV významový poměr:</a:t>
            </a:r>
            <a:endParaRPr lang="cs-CZ" sz="40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600" smtClean="0"/>
              <a:t>Šel tam</a:t>
            </a:r>
            <a:r>
              <a:rPr lang="cs-CZ" sz="3600" smtClean="0">
                <a:solidFill>
                  <a:srgbClr val="FF0000"/>
                </a:solidFill>
              </a:rPr>
              <a:t> VH</a:t>
            </a:r>
            <a:r>
              <a:rPr lang="cs-CZ" sz="3600" smtClean="0"/>
              <a:t>, kde je dobrá nálada </a:t>
            </a:r>
            <a:r>
              <a:rPr lang="cs-CZ" sz="3600" smtClean="0">
                <a:solidFill>
                  <a:srgbClr val="FF0000"/>
                </a:solidFill>
              </a:rPr>
              <a:t>VV místní</a:t>
            </a:r>
            <a:r>
              <a:rPr lang="cs-CZ" sz="3600" smtClean="0"/>
              <a:t>.</a:t>
            </a:r>
            <a:endParaRPr lang="cs-CZ" sz="360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3600" smtClean="0"/>
          </a:p>
          <a:p>
            <a:pPr marL="0" indent="0">
              <a:buNone/>
            </a:pPr>
            <a:r>
              <a:rPr lang="cs-CZ" sz="3600" smtClean="0"/>
              <a:t>Šel tam </a:t>
            </a:r>
            <a:r>
              <a:rPr lang="cs-CZ" sz="3600" smtClean="0">
                <a:solidFill>
                  <a:srgbClr val="FF0000"/>
                </a:solidFill>
              </a:rPr>
              <a:t>VH</a:t>
            </a:r>
            <a:r>
              <a:rPr lang="cs-CZ" sz="3600" smtClean="0"/>
              <a:t>, protože tam je dobrá nálada </a:t>
            </a:r>
            <a:r>
              <a:rPr lang="cs-CZ" sz="3600" smtClean="0">
                <a:solidFill>
                  <a:srgbClr val="FF0000"/>
                </a:solidFill>
              </a:rPr>
              <a:t>VV PŘÍČINNÁ</a:t>
            </a:r>
            <a:r>
              <a:rPr lang="cs-CZ" sz="3600" smtClean="0"/>
              <a:t>.</a:t>
            </a:r>
          </a:p>
          <a:p>
            <a:pPr marL="0" indent="0">
              <a:buNone/>
            </a:pPr>
            <a:endParaRPr lang="cs-CZ" sz="3600" smtClean="0"/>
          </a:p>
          <a:p>
            <a:pPr marL="0" indent="0">
              <a:buNone/>
            </a:pPr>
            <a:r>
              <a:rPr lang="cs-CZ" sz="3600" smtClean="0"/>
              <a:t>Šel tam </a:t>
            </a:r>
            <a:r>
              <a:rPr lang="cs-CZ" sz="3600" smtClean="0">
                <a:solidFill>
                  <a:srgbClr val="FF0000"/>
                </a:solidFill>
              </a:rPr>
              <a:t>VH</a:t>
            </a:r>
            <a:r>
              <a:rPr lang="cs-CZ" sz="3600" smtClean="0"/>
              <a:t>, neboť tam je dobrá nálada </a:t>
            </a:r>
            <a:r>
              <a:rPr lang="cs-CZ" sz="3600" smtClean="0">
                <a:solidFill>
                  <a:srgbClr val="FF0000"/>
                </a:solidFill>
              </a:rPr>
              <a:t>VH-POMĚR PŘÍČINNÝ</a:t>
            </a:r>
            <a:r>
              <a:rPr lang="cs-CZ" sz="3600" smtClean="0"/>
              <a:t>.</a:t>
            </a:r>
          </a:p>
          <a:p>
            <a:pPr marL="0" indent="0">
              <a:buNone/>
            </a:pPr>
            <a:endParaRPr lang="cs-CZ" sz="3600" smtClean="0"/>
          </a:p>
          <a:p>
            <a:pPr marL="0" indent="0">
              <a:buNone/>
            </a:pPr>
            <a:r>
              <a:rPr lang="cs-CZ" sz="3600" smtClean="0"/>
              <a:t>Šel tam </a:t>
            </a:r>
            <a:r>
              <a:rPr lang="cs-CZ" sz="3600" smtClean="0">
                <a:solidFill>
                  <a:srgbClr val="FF0000"/>
                </a:solidFill>
              </a:rPr>
              <a:t>VH</a:t>
            </a:r>
            <a:r>
              <a:rPr lang="cs-CZ" sz="3600" smtClean="0"/>
              <a:t>, aby přispěl k dobré náladě </a:t>
            </a:r>
            <a:r>
              <a:rPr lang="cs-CZ" sz="3600" smtClean="0">
                <a:solidFill>
                  <a:srgbClr val="FF0000"/>
                </a:solidFill>
              </a:rPr>
              <a:t>VV ÚČELOVÁ</a:t>
            </a:r>
            <a:r>
              <a:rPr lang="cs-CZ" smtClean="0"/>
              <a:t>.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8995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smtClean="0"/>
              <a:t>Doplň různé spojovací výrazy tak, aby každá věta byla jiná:</a:t>
            </a:r>
            <a:endParaRPr lang="cs-CZ" sz="36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smtClean="0"/>
              <a:t>Neslyšel mě, ……………. byl zabrán do čtení.</a:t>
            </a:r>
          </a:p>
          <a:p>
            <a:pPr marL="0" indent="0">
              <a:buNone/>
            </a:pPr>
            <a:r>
              <a:rPr lang="cs-CZ" sz="4000" smtClean="0"/>
              <a:t>Neslyšel mě, ……………. byl zabrán do čtení.</a:t>
            </a:r>
          </a:p>
          <a:p>
            <a:pPr marL="0" indent="0">
              <a:buNone/>
            </a:pPr>
            <a:r>
              <a:rPr lang="cs-CZ" sz="4000" smtClean="0"/>
              <a:t>Neslyšel mě, ……………. byl zabrán do čtení.</a:t>
            </a:r>
            <a:endParaRPr lang="cs-CZ" sz="4000"/>
          </a:p>
        </p:txBody>
      </p:sp>
      <p:pic>
        <p:nvPicPr>
          <p:cNvPr id="2050" name="Picture 2" descr="C:\Users\blanka.halikova\AppData\Local\Microsoft\Windows\INetCache\IE\04I7YEA4\MP9004485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157192"/>
            <a:ext cx="2339751" cy="1566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46973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rgbClr val="7030A0"/>
            </a:solidFill>
          </a:ln>
        </p:spPr>
        <p:txBody>
          <a:bodyPr>
            <a:normAutofit fontScale="90000"/>
          </a:bodyPr>
          <a:lstStyle/>
          <a:p>
            <a:r>
              <a:rPr lang="cs-CZ" sz="3600" smtClean="0"/>
              <a:t>Doplň různé spojovací výrazy tak, aby každá věta byla jiná:</a:t>
            </a:r>
            <a:endParaRPr lang="cs-CZ" sz="36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smtClean="0"/>
              <a:t>Neslyšel mě, </a:t>
            </a:r>
            <a:r>
              <a:rPr lang="cs-CZ" sz="4000" smtClean="0">
                <a:solidFill>
                  <a:srgbClr val="FF0000"/>
                </a:solidFill>
              </a:rPr>
              <a:t>neboť</a:t>
            </a:r>
            <a:r>
              <a:rPr lang="cs-CZ" sz="4000" smtClean="0"/>
              <a:t> byl zabrán do čtení.</a:t>
            </a:r>
          </a:p>
          <a:p>
            <a:pPr marL="0" indent="0">
              <a:buNone/>
            </a:pPr>
            <a:r>
              <a:rPr lang="cs-CZ" sz="4000" smtClean="0"/>
              <a:t>Neslyšel mě, </a:t>
            </a:r>
            <a:r>
              <a:rPr lang="cs-CZ" sz="4000" smtClean="0">
                <a:solidFill>
                  <a:srgbClr val="FF0000"/>
                </a:solidFill>
              </a:rPr>
              <a:t>protože</a:t>
            </a:r>
            <a:r>
              <a:rPr lang="cs-CZ" sz="4000" smtClean="0"/>
              <a:t> byl zabrán do čtení.</a:t>
            </a:r>
          </a:p>
          <a:p>
            <a:pPr marL="0" indent="0">
              <a:buNone/>
            </a:pPr>
            <a:r>
              <a:rPr lang="cs-CZ" sz="4000" smtClean="0"/>
              <a:t>Neslyšel mě, </a:t>
            </a:r>
            <a:r>
              <a:rPr lang="cs-CZ" sz="4000" smtClean="0">
                <a:solidFill>
                  <a:srgbClr val="FF0000"/>
                </a:solidFill>
              </a:rPr>
              <a:t>jakmile</a:t>
            </a:r>
            <a:r>
              <a:rPr lang="cs-CZ" sz="4000" smtClean="0"/>
              <a:t> byl zabrán do čtení.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val="12519478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smtClean="0"/>
              <a:t>Doplň správně čárky: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smtClean="0"/>
              <a:t>Auto na němž vezli nábytek se převrátilo.</a:t>
            </a:r>
          </a:p>
          <a:p>
            <a:pPr marL="0" indent="0">
              <a:buNone/>
            </a:pPr>
            <a:r>
              <a:rPr lang="cs-CZ" sz="3600" smtClean="0"/>
              <a:t>Otočil se a když jsem ho pozdravil šel dál.</a:t>
            </a:r>
          </a:p>
          <a:p>
            <a:pPr marL="0" indent="0">
              <a:buNone/>
            </a:pPr>
            <a:r>
              <a:rPr lang="cs-CZ" sz="3600" smtClean="0"/>
              <a:t>Řekl co nikdy říci nechtěl.</a:t>
            </a:r>
          </a:p>
          <a:p>
            <a:pPr marL="0" indent="0">
              <a:buNone/>
            </a:pPr>
            <a:r>
              <a:rPr lang="cs-CZ" sz="3600" smtClean="0"/>
              <a:t>Pozoroval veverku jak šplhá po stromě a skáče na zídku.</a:t>
            </a:r>
          </a:p>
          <a:p>
            <a:pPr marL="0" indent="0">
              <a:buNone/>
            </a:pPr>
            <a:r>
              <a:rPr lang="cs-CZ" sz="3600" smtClean="0"/>
              <a:t>Bylo už poledne a přece všichni ještě spali.</a:t>
            </a:r>
          </a:p>
          <a:p>
            <a:pPr marL="0" indent="0">
              <a:buNone/>
            </a:pPr>
            <a:endParaRPr lang="cs-CZ" sz="3600"/>
          </a:p>
        </p:txBody>
      </p:sp>
      <p:pic>
        <p:nvPicPr>
          <p:cNvPr id="3076" name="Picture 4" descr="C:\Users\blanka.halikova\AppData\Local\Microsoft\Windows\INetCache\IE\04I7YEA4\MM900236412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373216"/>
            <a:ext cx="1803656" cy="996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079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</a:schemeClr>
          </a:solidFill>
        </p:spPr>
        <p:txBody>
          <a:bodyPr/>
          <a:lstStyle/>
          <a:p>
            <a:r>
              <a:rPr lang="cs-CZ" smtClean="0"/>
              <a:t>Doplň správně čárky: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2">
              <a:lumMod val="75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smtClean="0"/>
              <a:t>Auto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na němž vezli nábytek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se převrátilo.</a:t>
            </a:r>
          </a:p>
          <a:p>
            <a:pPr marL="0" indent="0">
              <a:buNone/>
            </a:pPr>
            <a:r>
              <a:rPr lang="cs-CZ" sz="3600" smtClean="0"/>
              <a:t>Otočil se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a když jsem ho pozdravil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šel dál.</a:t>
            </a:r>
          </a:p>
          <a:p>
            <a:pPr marL="0" indent="0">
              <a:buNone/>
            </a:pPr>
            <a:r>
              <a:rPr lang="cs-CZ" sz="3600" smtClean="0"/>
              <a:t>Řekl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co nikdy říci nechtěl.</a:t>
            </a:r>
          </a:p>
          <a:p>
            <a:pPr marL="0" indent="0">
              <a:buNone/>
            </a:pPr>
            <a:r>
              <a:rPr lang="cs-CZ" sz="3600" smtClean="0"/>
              <a:t>Pozoroval veverku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jak šplhá po stromě a skáče na zídku.</a:t>
            </a:r>
          </a:p>
          <a:p>
            <a:pPr marL="0" indent="0">
              <a:buNone/>
            </a:pPr>
            <a:r>
              <a:rPr lang="cs-CZ" sz="3600" smtClean="0"/>
              <a:t>Bylo už poledne</a:t>
            </a:r>
            <a:r>
              <a:rPr lang="cs-CZ" sz="3600" smtClean="0">
                <a:solidFill>
                  <a:srgbClr val="FF0000"/>
                </a:solidFill>
              </a:rPr>
              <a:t>,</a:t>
            </a:r>
            <a:r>
              <a:rPr lang="cs-CZ" sz="3600" smtClean="0"/>
              <a:t> a přece všichni ještě spali.</a:t>
            </a:r>
          </a:p>
          <a:p>
            <a:pPr marL="0" indent="0">
              <a:buNone/>
            </a:pP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22198225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92696"/>
            <a:ext cx="5759450" cy="91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426580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371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Procvičování VH, VV, psaní čárek</vt:lpstr>
      <vt:lpstr>Urči VH, VV, druh VV významový poměr:</vt:lpstr>
      <vt:lpstr>Urči VH, VV, druh VV významový poměr:</vt:lpstr>
      <vt:lpstr>Doplň různé spojovací výrazy tak, aby každá věta byla jiná:</vt:lpstr>
      <vt:lpstr>Doplň různé spojovací výrazy tak, aby každá věta byla jiná:</vt:lpstr>
      <vt:lpstr>Doplň správně čárky:</vt:lpstr>
      <vt:lpstr>Doplň správně čárky: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Procvičování určování VH, VV</dc:title>
  <dc:creator>Blanka Halíková</dc:creator>
  <cp:lastModifiedBy>Blanka Halíková</cp:lastModifiedBy>
  <cp:revision>5</cp:revision>
  <dcterms:created xsi:type="dcterms:W3CDTF">2014-05-21T19:20:50Z</dcterms:created>
  <dcterms:modified xsi:type="dcterms:W3CDTF">2014-05-30T06:29:34Z</dcterms:modified>
</cp:coreProperties>
</file>