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801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686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737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399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460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339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787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472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617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41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691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46535-181B-42CE-BDF0-A0C017495463}" type="datetimeFigureOut">
              <a:rPr lang="cs-CZ" smtClean="0"/>
              <a:t>29. 5. 2014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F4E7C2-F696-4A0A-99DD-BE14DF32BD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622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6321591"/>
              </p:ext>
            </p:extLst>
          </p:nvPr>
        </p:nvGraphicFramePr>
        <p:xfrm>
          <a:off x="1764000" y="189000"/>
          <a:ext cx="5616000" cy="6521400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0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VY_32_INOVACE_CJIIb-11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02. 04. 2014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9.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Věty jednočlenné, dvojčlenné a větné ekvivalenty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911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k vyvození a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procvičení učiva o větách jednočlenných, dvojčlenných a větných ekvivalentech.  </a:t>
                      </a:r>
                      <a:r>
                        <a:rPr lang="cs-CZ" sz="1200" smtClean="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492" y="4797152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691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.halikova\AppData\Local\Microsoft\Windows\Temporary Internet Files\Content.IE5\WEGCW1LG\MC9002817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249" y="2454202"/>
            <a:ext cx="895198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B5YDZTI1\MC9002817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713" y="2492896"/>
            <a:ext cx="836676" cy="176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36XF9YUH\MC9002817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717" y="2572974"/>
            <a:ext cx="1318565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3912717" y="257297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114800" y="2971800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×</m:t>
                      </m:r>
                    </m:oMath>
                  </m:oMathPara>
                </a14:m>
                <a:endParaRPr lang="cs-CZ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971800"/>
                <a:ext cx="40267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114800" y="2590462"/>
            <a:ext cx="7524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smtClean="0">
                <a:solidFill>
                  <a:srgbClr val="FF0000"/>
                </a:solidFill>
              </a:rPr>
              <a:t>X</a:t>
            </a:r>
            <a:endParaRPr lang="cs-CZ" sz="960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4726676"/>
            <a:ext cx="31456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Kluci hrají karty.</a:t>
            </a:r>
            <a:endParaRPr lang="cs-CZ" sz="360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4726885"/>
            <a:ext cx="18421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Chumelí.</a:t>
            </a:r>
            <a:endParaRPr lang="cs-CZ" sz="3600"/>
          </a:p>
        </p:txBody>
      </p:sp>
      <p:sp>
        <p:nvSpPr>
          <p:cNvPr id="11" name="TextovéPole 10"/>
          <p:cNvSpPr txBox="1"/>
          <p:nvPr/>
        </p:nvSpPr>
        <p:spPr>
          <a:xfrm>
            <a:off x="3912717" y="4699992"/>
            <a:ext cx="18807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Výborně.</a:t>
            </a:r>
            <a:endParaRPr lang="cs-CZ" sz="3600"/>
          </a:p>
        </p:txBody>
      </p:sp>
      <p:sp>
        <p:nvSpPr>
          <p:cNvPr id="12" name="TextovéPole 11"/>
          <p:cNvSpPr txBox="1"/>
          <p:nvPr/>
        </p:nvSpPr>
        <p:spPr>
          <a:xfrm>
            <a:off x="4104393" y="692696"/>
            <a:ext cx="12330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FF0000"/>
                </a:solidFill>
              </a:rPr>
              <a:t>VĚTA</a:t>
            </a:r>
            <a:endParaRPr lang="cs-CZ" sz="400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6381328"/>
            <a:ext cx="1611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VYLUŠTI RÉBUS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098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.halikova\AppData\Local\Microsoft\Windows\Temporary Internet Files\Content.IE5\WEGCW1LG\MC9002817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249" y="2454202"/>
            <a:ext cx="895198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B5YDZTI1\MC9002817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713" y="2492896"/>
            <a:ext cx="836676" cy="176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36XF9YUH\MC9002817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717" y="2572974"/>
            <a:ext cx="1318565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3912717" y="257297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114800" y="2971800"/>
                <a:ext cx="402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×</m:t>
                      </m:r>
                    </m:oMath>
                  </m:oMathPara>
                </a14:m>
                <a:endParaRPr lang="cs-CZ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971800"/>
                <a:ext cx="40267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114800" y="2590462"/>
            <a:ext cx="7524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smtClean="0">
                <a:solidFill>
                  <a:srgbClr val="FF0000"/>
                </a:solidFill>
              </a:rPr>
              <a:t>X</a:t>
            </a:r>
            <a:endParaRPr lang="cs-CZ" sz="960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11654" y="4726676"/>
            <a:ext cx="31456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>
                <a:solidFill>
                  <a:srgbClr val="FF0000"/>
                </a:solidFill>
              </a:rPr>
              <a:t>d</a:t>
            </a:r>
            <a:r>
              <a:rPr lang="cs-CZ" sz="3600" smtClean="0">
                <a:solidFill>
                  <a:srgbClr val="FF0000"/>
                </a:solidFill>
              </a:rPr>
              <a:t>vojčlenná</a:t>
            </a:r>
          </a:p>
          <a:p>
            <a:r>
              <a:rPr lang="cs-CZ" sz="3600" smtClean="0"/>
              <a:t>Kluci hrají karty.</a:t>
            </a:r>
            <a:endParaRPr lang="cs-CZ" sz="3600"/>
          </a:p>
        </p:txBody>
      </p:sp>
      <p:sp>
        <p:nvSpPr>
          <p:cNvPr id="10" name="TextovéPole 9"/>
          <p:cNvSpPr txBox="1"/>
          <p:nvPr/>
        </p:nvSpPr>
        <p:spPr>
          <a:xfrm>
            <a:off x="3089210" y="4726675"/>
            <a:ext cx="32181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>
                <a:solidFill>
                  <a:srgbClr val="FF0000"/>
                </a:solidFill>
              </a:rPr>
              <a:t>v</a:t>
            </a:r>
            <a:r>
              <a:rPr lang="cs-CZ" sz="3600" smtClean="0">
                <a:solidFill>
                  <a:srgbClr val="FF0000"/>
                </a:solidFill>
              </a:rPr>
              <a:t>ětný ekvivalent</a:t>
            </a:r>
          </a:p>
          <a:p>
            <a:pPr algn="ctr"/>
            <a:r>
              <a:rPr lang="cs-CZ" sz="3600"/>
              <a:t>Výborně</a:t>
            </a:r>
            <a:r>
              <a:rPr lang="cs-CZ" sz="3600" smtClean="0"/>
              <a:t>.</a:t>
            </a:r>
            <a:endParaRPr lang="cs-CZ" sz="3600"/>
          </a:p>
        </p:txBody>
      </p:sp>
      <p:sp>
        <p:nvSpPr>
          <p:cNvPr id="11" name="TextovéPole 10"/>
          <p:cNvSpPr txBox="1"/>
          <p:nvPr/>
        </p:nvSpPr>
        <p:spPr>
          <a:xfrm>
            <a:off x="6654421" y="4739680"/>
            <a:ext cx="24881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>
                <a:solidFill>
                  <a:srgbClr val="FF0000"/>
                </a:solidFill>
              </a:rPr>
              <a:t>j</a:t>
            </a:r>
            <a:r>
              <a:rPr lang="cs-CZ" sz="3600" smtClean="0">
                <a:solidFill>
                  <a:srgbClr val="FF0000"/>
                </a:solidFill>
              </a:rPr>
              <a:t>ednočlenná</a:t>
            </a:r>
          </a:p>
          <a:p>
            <a:pPr algn="ctr"/>
            <a:r>
              <a:rPr lang="cs-CZ" sz="3600"/>
              <a:t>Chumelí</a:t>
            </a:r>
            <a:r>
              <a:rPr lang="cs-CZ" sz="3600" smtClean="0"/>
              <a:t>.</a:t>
            </a:r>
            <a:endParaRPr lang="cs-CZ" sz="3600"/>
          </a:p>
        </p:txBody>
      </p:sp>
      <p:sp>
        <p:nvSpPr>
          <p:cNvPr id="12" name="TextovéPole 11"/>
          <p:cNvSpPr txBox="1"/>
          <p:nvPr/>
        </p:nvSpPr>
        <p:spPr>
          <a:xfrm>
            <a:off x="4104393" y="692696"/>
            <a:ext cx="12330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FF0000"/>
                </a:solidFill>
              </a:rPr>
              <a:t>VĚTA</a:t>
            </a:r>
            <a:endParaRPr lang="cs-CZ" sz="400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6381328"/>
            <a:ext cx="844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358389" y="4394459"/>
            <a:ext cx="517867" cy="3322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051720" y="4394459"/>
            <a:ext cx="704529" cy="332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491045" y="4560567"/>
            <a:ext cx="0" cy="3085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633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Věta dvojčlenná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smtClean="0"/>
              <a:t>Věta má dva …………………  ………….  …………….  .</a:t>
            </a:r>
          </a:p>
          <a:p>
            <a:r>
              <a:rPr lang="cs-CZ" sz="4000" smtClean="0"/>
              <a:t>Podmět může být : ……………………,  ………………….. , ………………………..  .</a:t>
            </a:r>
          </a:p>
          <a:p>
            <a:r>
              <a:rPr lang="cs-CZ" sz="4000" smtClean="0"/>
              <a:t>Můžeme ji rozdělit na část …………………. a …………………….  .</a:t>
            </a:r>
          </a:p>
          <a:p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819598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Věta dvojčlenná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 sz="4000" smtClean="0"/>
              <a:t>Věta má dva základní větné členy.</a:t>
            </a:r>
          </a:p>
          <a:p>
            <a:endParaRPr lang="cs-CZ" sz="4000" smtClean="0"/>
          </a:p>
          <a:p>
            <a:r>
              <a:rPr lang="cs-CZ" sz="4000" smtClean="0"/>
              <a:t>Podmět může být : vyjádřený, nevyjádřený a všeobecný.</a:t>
            </a:r>
          </a:p>
          <a:p>
            <a:endParaRPr lang="cs-CZ" sz="4000" smtClean="0"/>
          </a:p>
          <a:p>
            <a:r>
              <a:rPr lang="cs-CZ" sz="4000" smtClean="0"/>
              <a:t>Můžeme ji rozdělit na část podmětovou a přísudkovou.</a:t>
            </a:r>
          </a:p>
          <a:p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669092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/>
              <a:t>VĚTA JEDNOČLENNÁ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cs-CZ" sz="3600" smtClean="0"/>
              <a:t>Má jeden základní větný člen, je jím ………………  ………………  ……….. .</a:t>
            </a:r>
          </a:p>
          <a:p>
            <a:endParaRPr lang="cs-CZ" sz="3600" smtClean="0"/>
          </a:p>
          <a:p>
            <a:r>
              <a:rPr lang="cs-CZ" sz="3600" smtClean="0"/>
              <a:t>Nemá tedy ani ……………. ani …………………. </a:t>
            </a:r>
          </a:p>
          <a:p>
            <a:endParaRPr lang="cs-CZ" sz="3600" smtClean="0"/>
          </a:p>
          <a:p>
            <a:r>
              <a:rPr lang="cs-CZ" sz="3600" smtClean="0"/>
              <a:t>Sloveso má tvar …. ………….. …………… ………….  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2948292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smtClean="0"/>
              <a:t>VĚTA JEDNOČLENNÁ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3600" smtClean="0"/>
              <a:t>Má jeden základní větný člen, je jím slovesný tvar určitý.</a:t>
            </a:r>
          </a:p>
          <a:p>
            <a:endParaRPr lang="cs-CZ" sz="3600" smtClean="0"/>
          </a:p>
          <a:p>
            <a:r>
              <a:rPr lang="cs-CZ" sz="3600" smtClean="0"/>
              <a:t>Nemá tedy ani podmět ani přísudek.</a:t>
            </a:r>
          </a:p>
          <a:p>
            <a:endParaRPr lang="cs-CZ" sz="3600" smtClean="0"/>
          </a:p>
          <a:p>
            <a:r>
              <a:rPr lang="cs-CZ" sz="3600" smtClean="0"/>
              <a:t>Sloveso má tvar 3. os. čísla jednotného.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1610645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smtClean="0">
                <a:solidFill>
                  <a:srgbClr val="FF0000"/>
                </a:solidFill>
              </a:rPr>
              <a:t>ROZLIŠ VĚTY DVOJČLENNÉ, JEDNOČLENNÉ A EKVIVALENTY</a:t>
            </a:r>
            <a:endParaRPr lang="cs-CZ" sz="480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 Petrovi bylo lépe. …… </a:t>
            </a:r>
          </a:p>
          <a:p>
            <a:pPr marL="0" indent="0">
              <a:buNone/>
            </a:pPr>
            <a:r>
              <a:rPr lang="cs-CZ" smtClean="0"/>
              <a:t> Někdy se mi stýská.  …….</a:t>
            </a:r>
          </a:p>
          <a:p>
            <a:pPr marL="0" indent="0">
              <a:buNone/>
            </a:pPr>
            <a:r>
              <a:rPr lang="cs-CZ" smtClean="0"/>
              <a:t> Nešlapat po trávníku. …… </a:t>
            </a:r>
          </a:p>
          <a:p>
            <a:pPr marL="0" indent="0">
              <a:buNone/>
            </a:pPr>
            <a:r>
              <a:rPr lang="cs-CZ" smtClean="0"/>
              <a:t> Napadlo sněhu po kolena. …….</a:t>
            </a:r>
          </a:p>
          <a:p>
            <a:pPr marL="0" indent="0">
              <a:buNone/>
            </a:pPr>
            <a:r>
              <a:rPr lang="cs-CZ" smtClean="0"/>
              <a:t> Proudy vody ničily krajinu. …….</a:t>
            </a:r>
          </a:p>
          <a:p>
            <a:pPr marL="0" indent="0">
              <a:buNone/>
            </a:pPr>
            <a:r>
              <a:rPr lang="cs-CZ" smtClean="0"/>
              <a:t> Spí se tam dobře. …….  </a:t>
            </a:r>
          </a:p>
          <a:p>
            <a:pPr marL="0" indent="0">
              <a:buNone/>
            </a:pPr>
            <a:r>
              <a:rPr lang="cs-CZ" smtClean="0"/>
              <a:t> Pro samé řeči nemá čas na práci. …….        </a:t>
            </a:r>
          </a:p>
          <a:p>
            <a:pPr marL="0" indent="0">
              <a:buNone/>
            </a:pPr>
            <a:r>
              <a:rPr lang="cs-CZ" smtClean="0"/>
              <a:t> Nevstupovat. …….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1085681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sz="4800" smtClean="0">
                <a:solidFill>
                  <a:srgbClr val="FF0000"/>
                </a:solidFill>
              </a:rPr>
              <a:t>VĚTY DVOJČLENNÉ, JEDNOČLENNÉ A EKVIVALENTY</a:t>
            </a:r>
            <a:endParaRPr lang="cs-CZ" sz="480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accent4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 Petrovi bylo lépe. </a:t>
            </a:r>
            <a:r>
              <a:rPr lang="cs-CZ" smtClean="0">
                <a:solidFill>
                  <a:srgbClr val="FF0000"/>
                </a:solidFill>
              </a:rPr>
              <a:t>jednočlenná</a:t>
            </a:r>
            <a:r>
              <a:rPr lang="cs-CZ" smtClean="0"/>
              <a:t> </a:t>
            </a:r>
          </a:p>
          <a:p>
            <a:pPr marL="0" indent="0">
              <a:buNone/>
            </a:pPr>
            <a:r>
              <a:rPr lang="cs-CZ" smtClean="0"/>
              <a:t> Někdy se mi stýská.  </a:t>
            </a:r>
            <a:r>
              <a:rPr lang="cs-CZ" smtClean="0">
                <a:solidFill>
                  <a:srgbClr val="FF0000"/>
                </a:solidFill>
              </a:rPr>
              <a:t>jednočlenná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 Nešlapat po trávníku. </a:t>
            </a:r>
            <a:r>
              <a:rPr lang="cs-CZ" smtClean="0">
                <a:solidFill>
                  <a:srgbClr val="FF0000"/>
                </a:solidFill>
              </a:rPr>
              <a:t>ekvivalent</a:t>
            </a:r>
            <a:r>
              <a:rPr lang="cs-CZ" smtClean="0"/>
              <a:t> </a:t>
            </a:r>
          </a:p>
          <a:p>
            <a:pPr marL="0" indent="0">
              <a:buNone/>
            </a:pPr>
            <a:r>
              <a:rPr lang="cs-CZ" smtClean="0"/>
              <a:t> Napadlo sněhu po kolena. </a:t>
            </a:r>
            <a:r>
              <a:rPr lang="cs-CZ" smtClean="0">
                <a:solidFill>
                  <a:srgbClr val="FF0000"/>
                </a:solidFill>
              </a:rPr>
              <a:t>jednočlenná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 Proudy vody ničily krajinu. </a:t>
            </a:r>
            <a:r>
              <a:rPr lang="cs-CZ" smtClean="0">
                <a:solidFill>
                  <a:srgbClr val="FF0000"/>
                </a:solidFill>
              </a:rPr>
              <a:t>dvojčlenná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 Spí se tam dobře. </a:t>
            </a:r>
            <a:r>
              <a:rPr lang="cs-CZ" smtClean="0">
                <a:solidFill>
                  <a:srgbClr val="FF0000"/>
                </a:solidFill>
              </a:rPr>
              <a:t>jednočlenná</a:t>
            </a:r>
            <a:r>
              <a:rPr lang="cs-CZ" smtClean="0"/>
              <a:t>  </a:t>
            </a:r>
          </a:p>
          <a:p>
            <a:pPr marL="0" indent="0">
              <a:buNone/>
            </a:pPr>
            <a:r>
              <a:rPr lang="cs-CZ" smtClean="0"/>
              <a:t> Pro samé řeči nemá čas na práci. </a:t>
            </a:r>
            <a:r>
              <a:rPr lang="cs-CZ" smtClean="0">
                <a:solidFill>
                  <a:srgbClr val="FF0000"/>
                </a:solidFill>
              </a:rPr>
              <a:t>dvojčlenná</a:t>
            </a:r>
            <a:r>
              <a:rPr lang="cs-CZ" smtClean="0"/>
              <a:t>        </a:t>
            </a:r>
          </a:p>
          <a:p>
            <a:pPr marL="0" indent="0">
              <a:buNone/>
            </a:pPr>
            <a:r>
              <a:rPr lang="cs-CZ" smtClean="0"/>
              <a:t> Nevstupovat. </a:t>
            </a:r>
            <a:r>
              <a:rPr lang="cs-CZ" smtClean="0">
                <a:solidFill>
                  <a:srgbClr val="FF0000"/>
                </a:solidFill>
              </a:rPr>
              <a:t>ekvivalent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538008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594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02835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316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Věta dvojčlenná</vt:lpstr>
      <vt:lpstr>Věta dvojčlenná</vt:lpstr>
      <vt:lpstr>VĚTA JEDNOČLENNÁ</vt:lpstr>
      <vt:lpstr>VĚTA JEDNOČLENNÁ</vt:lpstr>
      <vt:lpstr>ROZLIŠ VĚTY DVOJČLENNÉ, JEDNOČLENNÉ A EKVIVALENTY</vt:lpstr>
      <vt:lpstr>VĚTY DVOJČLENNÉ, JEDNOČLENNÉ A EKVIVALENTY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Halíková</dc:creator>
  <cp:lastModifiedBy>Blanka Halíková</cp:lastModifiedBy>
  <cp:revision>11</cp:revision>
  <dcterms:created xsi:type="dcterms:W3CDTF">2014-04-02T07:26:46Z</dcterms:created>
  <dcterms:modified xsi:type="dcterms:W3CDTF">2014-05-29T17:36:22Z</dcterms:modified>
</cp:coreProperties>
</file>