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Default Extension="wav" ContentType="audio/wav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notesMasterIdLst>
    <p:notesMasterId r:id="rId11"/>
  </p:notesMasterIdLst>
  <p:sldIdLst>
    <p:sldId id="266" r:id="rId2"/>
    <p:sldId id="258" r:id="rId3"/>
    <p:sldId id="261" r:id="rId4"/>
    <p:sldId id="262" r:id="rId5"/>
    <p:sldId id="263" r:id="rId6"/>
    <p:sldId id="264" r:id="rId7"/>
    <p:sldId id="267" r:id="rId8"/>
    <p:sldId id="265" r:id="rId9"/>
    <p:sldId id="259" r:id="rId10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>
      <p:cViewPr>
        <p:scale>
          <a:sx n="76" d="100"/>
          <a:sy n="76" d="100"/>
        </p:scale>
        <p:origin x="-1194" y="-72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notesMaster" Target="notesMasters/notesMaster1.xml"/><Relationship Id="rId5" Type="http://schemas.openxmlformats.org/officeDocument/2006/relationships/slide" Target="slides/slide4.xml"/><Relationship Id="rId15" Type="http://schemas.openxmlformats.org/officeDocument/2006/relationships/tableStyles" Target="tableStyle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heme" Target="theme/theme1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D6476C-69CC-4C0F-9631-E378F0D25E51}" type="datetimeFigureOut">
              <a:rPr lang="cs-CZ" smtClean="0"/>
              <a:t>8.4.2012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F30044A7-1922-47FB-8481-79B5961D592A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314554644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30044A7-1922-47FB-8481-79B5961D592A}" type="slidenum">
              <a:rPr lang="cs-CZ" smtClean="0"/>
              <a:t>1</a:t>
            </a:fld>
            <a:endParaRPr lang="cs-CZ"/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_rels/slideLayout2.xml.rels><?xml version="1.0" encoding="UTF-8" standalone="yes"?>
<Relationships xmlns="http://schemas.openxmlformats.org/package/2006/relationships"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_rels/slideLayout3.xml.rels><?xml version="1.0" encoding="UTF-8" standalone="yes"?>
<Relationships xmlns="http://schemas.openxmlformats.org/package/2006/relationships"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_rels/slideLayout4.xml.rels><?xml version="1.0" encoding="UTF-8" standalone="yes"?>
<Relationships xmlns="http://schemas.openxmlformats.org/package/2006/relationships"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_rels/slideLayout5.xml.rels><?xml version="1.0" encoding="UTF-8" standalone="yes"?>
<Relationships xmlns="http://schemas.openxmlformats.org/package/2006/relationships"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_rels/slideLayout6.xml.rels><?xml version="1.0" encoding="UTF-8" standalone="yes"?>
<Relationships xmlns="http://schemas.openxmlformats.org/package/2006/relationships"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_rels/slideLayout7.xml.rels><?xml version="1.0" encoding="UTF-8" standalone="yes"?>
<Relationships xmlns="http://schemas.openxmlformats.org/package/2006/relationships"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_rels/slideLayout8.xml.rels><?xml version="1.0" encoding="UTF-8" standalone="yes"?>
<Relationships xmlns="http://schemas.openxmlformats.org/package/2006/relationships"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_rels/slideLayout9.xml.rels><?xml version="1.0" encoding="UTF-8" standalone="yes"?>
<Relationships xmlns="http://schemas.openxmlformats.org/package/2006/relationships"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_rels/slideLayout10.xml.rels><?xml version="1.0" encoding="UTF-8" standalone="yes"?>
<Relationships xmlns="http://schemas.openxmlformats.org/package/2006/relationships"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_rels/slideLayout11.xml.rels><?xml version="1.0" encoding="UTF-8" standalone="yes"?>
<Relationships xmlns="http://schemas.openxmlformats.org/package/2006/relationships"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609601"/>
            <a:ext cx="7772400" cy="4267200"/>
          </a:xfrm>
        </p:spPr>
        <p:txBody>
          <a:bodyPr anchor="b">
            <a:noAutofit/>
          </a:bodyPr>
          <a:lstStyle>
            <a:lvl1pPr>
              <a:lnSpc>
                <a:spcPct val="100000"/>
              </a:lnSpc>
              <a:defRPr sz="800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4953000"/>
            <a:ext cx="6400800" cy="1219200"/>
          </a:xfrm>
        </p:spPr>
        <p:txBody>
          <a:bodyPr>
            <a:normAutofit/>
          </a:bodyPr>
          <a:lstStyle>
            <a:lvl1pPr marL="0" indent="0" algn="ctr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DE30D0F-26C5-4883-A0CC-4BB5C37B114C}" type="datetimeFigureOut">
              <a:rPr lang="cs-CZ" smtClean="0"/>
              <a:pPr/>
              <a:t>8.4.2012</a:t>
            </a:fld>
            <a:endParaRPr lang="cs-CZ"/>
          </a:p>
        </p:txBody>
      </p:sp>
      <p:sp>
        <p:nvSpPr>
          <p:cNvPr id="8" name="Slide Number Placeholder 7"/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fld id="{A97A24CC-2828-45F8-BCE7-565010F4D646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9" name="Footer Placeholder 8"/>
          <p:cNvSpPr>
            <a:spLocks noGrp="1"/>
          </p:cNvSpPr>
          <p:nvPr>
            <p:ph type="ftr" sz="quarter" idx="12"/>
          </p:nvPr>
        </p:nvSpPr>
        <p:spPr/>
        <p:txBody>
          <a:bodyPr/>
          <a:lstStyle/>
          <a:p>
            <a:endParaRPr lang="cs-CZ"/>
          </a:p>
        </p:txBody>
      </p:sp>
    </p:spTree>
  </p:cSld>
  <p:clrMapOvr>
    <a:masterClrMapping/>
  </p:clrMapOvr>
  <p:transition spd="slow">
    <p:pull/>
    <p:sndAc>
      <p:stSnd>
        <p:snd r:embed="rId1" name="camera.wav"/>
      </p:stSnd>
    </p:sndAc>
  </p:transition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>
            <a:lvl5pPr>
              <a:defRPr/>
            </a:lvl5pPr>
            <a:lvl6pPr>
              <a:defRPr/>
            </a:lvl6pPr>
            <a:lvl7pPr>
              <a:defRPr/>
            </a:lvl7pPr>
            <a:lvl8pPr>
              <a:defRPr/>
            </a:lvl8pPr>
            <a:lvl9pPr>
              <a:buFont typeface="Arial" pitchFamily="34" charset="0"/>
              <a:buChar char="•"/>
              <a:defRPr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 smtClean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DE30D0F-26C5-4883-A0CC-4BB5C37B114C}" type="datetimeFigureOut">
              <a:rPr lang="cs-CZ" smtClean="0"/>
              <a:pPr/>
              <a:t>8.4.2012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97A24CC-2828-45F8-BCE7-565010F4D646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>
    <p:pull/>
    <p:sndAc>
      <p:stSnd>
        <p:snd r:embed="rId1" name="camera.wav"/>
      </p:stSnd>
    </p:sndAc>
  </p:transition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1371600"/>
            <a:ext cx="7772400" cy="2505075"/>
          </a:xfrm>
        </p:spPr>
        <p:txBody>
          <a:bodyPr anchor="b"/>
          <a:lstStyle>
            <a:lvl1pPr algn="ctr" defTabSz="914400" rtl="0" eaLnBrk="1" latinLnBrk="0" hangingPunct="1">
              <a:lnSpc>
                <a:spcPct val="100000"/>
              </a:lnSpc>
              <a:spcBef>
                <a:spcPct val="0"/>
              </a:spcBef>
              <a:buNone/>
              <a:defRPr lang="en-US" sz="4800" kern="1200" dirty="0" smtClean="0">
                <a:solidFill>
                  <a:schemeClr val="tx2"/>
                </a:solidFill>
                <a:effectLst>
                  <a:outerShdw blurRad="63500" dist="38100" dir="5400000" algn="t" rotWithShape="0">
                    <a:prstClr val="black">
                      <a:alpha val="25000"/>
                    </a:prstClr>
                  </a:outerShdw>
                </a:effectLst>
                <a:latin typeface="+mn-lt"/>
                <a:ea typeface="+mj-ea"/>
                <a:cs typeface="+mj-cs"/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4068763"/>
            <a:ext cx="7772400" cy="1131887"/>
          </a:xfrm>
        </p:spPr>
        <p:txBody>
          <a:bodyPr anchor="t"/>
          <a:lstStyle>
            <a:lvl1pPr marL="0" indent="0" algn="ctr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DE30D0F-26C5-4883-A0CC-4BB5C37B114C}" type="datetimeFigureOut">
              <a:rPr lang="cs-CZ" smtClean="0"/>
              <a:pPr/>
              <a:t>8.4.2012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97A24CC-2828-45F8-BCE7-565010F4D646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7" name="Oval 6"/>
          <p:cNvSpPr/>
          <p:nvPr/>
        </p:nvSpPr>
        <p:spPr>
          <a:xfrm>
            <a:off x="4495800" y="3924300"/>
            <a:ext cx="84772" cy="84772"/>
          </a:xfrm>
          <a:prstGeom prst="ellipse">
            <a:avLst/>
          </a:prstGeom>
          <a:solidFill>
            <a:schemeClr val="tx1">
              <a:lumMod val="50000"/>
              <a:lumOff val="50000"/>
            </a:schemeClr>
          </a:solidFill>
          <a:ln w="12700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8" name="Oval 7"/>
          <p:cNvSpPr/>
          <p:nvPr/>
        </p:nvSpPr>
        <p:spPr>
          <a:xfrm>
            <a:off x="4695825" y="3924300"/>
            <a:ext cx="84772" cy="84772"/>
          </a:xfrm>
          <a:prstGeom prst="ellipse">
            <a:avLst/>
          </a:prstGeom>
          <a:solidFill>
            <a:schemeClr val="tx1">
              <a:lumMod val="50000"/>
              <a:lumOff val="50000"/>
            </a:schemeClr>
          </a:solidFill>
          <a:ln w="12700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9" name="Oval 8"/>
          <p:cNvSpPr/>
          <p:nvPr/>
        </p:nvSpPr>
        <p:spPr>
          <a:xfrm>
            <a:off x="4296728" y="3924300"/>
            <a:ext cx="84772" cy="84772"/>
          </a:xfrm>
          <a:prstGeom prst="ellipse">
            <a:avLst/>
          </a:prstGeom>
          <a:solidFill>
            <a:schemeClr val="tx1">
              <a:lumMod val="50000"/>
              <a:lumOff val="50000"/>
            </a:schemeClr>
          </a:solidFill>
          <a:ln w="12700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</p:cSld>
  <p:clrMapOvr>
    <a:masterClrMapping/>
  </p:clrMapOvr>
  <p:transition spd="slow">
    <p:pull/>
    <p:sndAc>
      <p:stSnd>
        <p:snd r:embed="rId1" name="camera.wav"/>
      </p:stSnd>
    </p:sndAc>
  </p:transition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400"/>
            </a:lvl1pPr>
            <a:lvl2pPr>
              <a:defRPr sz="1600"/>
            </a:lvl2pPr>
            <a:lvl3pPr>
              <a:defRPr sz="16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 smtClean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DE30D0F-26C5-4883-A0CC-4BB5C37B114C}" type="datetimeFigureOut">
              <a:rPr lang="cs-CZ" smtClean="0"/>
              <a:pPr/>
              <a:t>8.4.2012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97A24CC-2828-45F8-BCE7-565010F4D646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9" name="Content Placeholder 8"/>
          <p:cNvSpPr>
            <a:spLocks noGrp="1"/>
          </p:cNvSpPr>
          <p:nvPr>
            <p:ph sz="quarter" idx="13"/>
          </p:nvPr>
        </p:nvSpPr>
        <p:spPr>
          <a:xfrm>
            <a:off x="365760" y="1600200"/>
            <a:ext cx="4041648" cy="4526280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</p:spTree>
  </p:cSld>
  <p:clrMapOvr>
    <a:masterClrMapping/>
  </p:clrMapOvr>
  <p:transition spd="slow">
    <p:pull/>
    <p:sndAc>
      <p:stSnd>
        <p:snd r:embed="rId1" name="camera.wav"/>
      </p:stSnd>
    </p:sndAc>
  </p:transition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4040188" cy="609600"/>
          </a:xfrm>
        </p:spPr>
        <p:txBody>
          <a:bodyPr anchor="b">
            <a:noAutofit/>
          </a:bodyPr>
          <a:lstStyle>
            <a:lvl1pPr marL="0" indent="0" algn="ctr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8200" y="1600200"/>
            <a:ext cx="4041775" cy="609600"/>
          </a:xfrm>
        </p:spPr>
        <p:txBody>
          <a:bodyPr anchor="b">
            <a:noAutofit/>
          </a:bodyPr>
          <a:lstStyle>
            <a:lvl1pPr marL="0" indent="0" algn="ctr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DE30D0F-26C5-4883-A0CC-4BB5C37B114C}" type="datetimeFigureOut">
              <a:rPr lang="cs-CZ" smtClean="0"/>
              <a:pPr/>
              <a:t>8.4.2012</a:t>
            </a:fld>
            <a:endParaRPr lang="cs-CZ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97A24CC-2828-45F8-BCE7-565010F4D646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1" name="Content Placeholder 10"/>
          <p:cNvSpPr>
            <a:spLocks noGrp="1"/>
          </p:cNvSpPr>
          <p:nvPr>
            <p:ph sz="quarter" idx="13"/>
          </p:nvPr>
        </p:nvSpPr>
        <p:spPr>
          <a:xfrm>
            <a:off x="457200" y="2212848"/>
            <a:ext cx="4041648" cy="3913632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13" name="Content Placeholder 12"/>
          <p:cNvSpPr>
            <a:spLocks noGrp="1"/>
          </p:cNvSpPr>
          <p:nvPr>
            <p:ph sz="quarter" idx="14"/>
          </p:nvPr>
        </p:nvSpPr>
        <p:spPr>
          <a:xfrm>
            <a:off x="4672584" y="2212848"/>
            <a:ext cx="4041648" cy="3913187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</p:spTree>
  </p:cSld>
  <p:clrMapOvr>
    <a:masterClrMapping/>
  </p:clrMapOvr>
  <p:transition spd="slow">
    <p:pull/>
    <p:sndAc>
      <p:stSnd>
        <p:snd r:embed="rId1" name="camera.wav"/>
      </p:stSnd>
    </p:sndAc>
  </p:transition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DE30D0F-26C5-4883-A0CC-4BB5C37B114C}" type="datetimeFigureOut">
              <a:rPr lang="cs-CZ" smtClean="0"/>
              <a:pPr/>
              <a:t>8.4.2012</a:t>
            </a:fld>
            <a:endParaRPr lang="cs-CZ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97A24CC-2828-45F8-BCE7-565010F4D646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>
    <p:pull/>
    <p:sndAc>
      <p:stSnd>
        <p:snd r:embed="rId1" name="camera.wav"/>
      </p:stSnd>
    </p:sndAc>
  </p:transition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DE30D0F-26C5-4883-A0CC-4BB5C37B114C}" type="datetimeFigureOut">
              <a:rPr lang="cs-CZ" smtClean="0"/>
              <a:pPr/>
              <a:t>8.4.2012</a:t>
            </a:fld>
            <a:endParaRPr lang="cs-CZ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97A24CC-2828-45F8-BCE7-565010F4D646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>
    <p:pull/>
    <p:sndAc>
      <p:stSnd>
        <p:snd r:embed="rId1" name="camera.wav"/>
      </p:stSnd>
    </p:sndAc>
  </p:transition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907087" y="266700"/>
            <a:ext cx="3008313" cy="2095500"/>
          </a:xfrm>
        </p:spPr>
        <p:txBody>
          <a:bodyPr anchor="b"/>
          <a:lstStyle>
            <a:lvl1pPr algn="ctr">
              <a:lnSpc>
                <a:spcPct val="100000"/>
              </a:lnSpc>
              <a:defRPr sz="2800" b="0">
                <a:effectLst>
                  <a:outerShdw blurRad="50800" dist="25400" dir="5400000" algn="t" rotWithShape="0">
                    <a:prstClr val="black">
                      <a:alpha val="25000"/>
                    </a:prstClr>
                  </a:outerShdw>
                </a:effectLst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719137" y="273050"/>
            <a:ext cx="4995863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5907087" y="2438400"/>
            <a:ext cx="3008313" cy="3687763"/>
          </a:xfrm>
        </p:spPr>
        <p:txBody>
          <a:bodyPr>
            <a:normAutofit/>
          </a:bodyPr>
          <a:lstStyle>
            <a:lvl1pPr marL="0" indent="0" algn="ctr">
              <a:lnSpc>
                <a:spcPct val="125000"/>
              </a:lnSpc>
              <a:buNone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DE30D0F-26C5-4883-A0CC-4BB5C37B114C}" type="datetimeFigureOut">
              <a:rPr lang="cs-CZ" smtClean="0"/>
              <a:pPr/>
              <a:t>8.4.2012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97A24CC-2828-45F8-BCE7-565010F4D646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>
    <p:pull/>
    <p:sndAc>
      <p:stSnd>
        <p:snd r:embed="rId1" name="camera.wav"/>
      </p:stSnd>
    </p:sndAc>
  </p:transition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679576" y="228600"/>
            <a:ext cx="5711824" cy="895350"/>
          </a:xfrm>
        </p:spPr>
        <p:txBody>
          <a:bodyPr anchor="b"/>
          <a:lstStyle>
            <a:lvl1pPr algn="ctr">
              <a:lnSpc>
                <a:spcPct val="100000"/>
              </a:lnSpc>
              <a:defRPr sz="2800" b="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508126" y="1143000"/>
            <a:ext cx="6054724" cy="4541044"/>
          </a:xfrm>
          <a:ln w="76200">
            <a:solidFill>
              <a:schemeClr val="bg1"/>
            </a:solidFill>
          </a:ln>
          <a:effectLst>
            <a:outerShdw blurRad="88900" dist="50800" dir="5400000" algn="ctr" rotWithShape="0">
              <a:srgbClr val="000000">
                <a:alpha val="25000"/>
              </a:srgbClr>
            </a:outerShdw>
          </a:effectLst>
        </p:spPr>
        <p:txBody>
          <a:bodyPr anchor="t"/>
          <a:lstStyle>
            <a:lvl1pPr marL="0" indent="0" algn="ctr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smtClean="0"/>
              <a:t>Kliknutím na ikonu přidáte obrázek.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679576" y="5810250"/>
            <a:ext cx="5711824" cy="533400"/>
          </a:xfrm>
        </p:spPr>
        <p:txBody>
          <a:bodyPr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DE30D0F-26C5-4883-A0CC-4BB5C37B114C}" type="datetimeFigureOut">
              <a:rPr lang="cs-CZ" smtClean="0"/>
              <a:pPr/>
              <a:t>8.4.2012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97A24CC-2828-45F8-BCE7-565010F4D646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>
    <p:pull/>
    <p:sndAc>
      <p:stSnd>
        <p:snd r:embed="rId1" name="camera.wav"/>
      </p:stSnd>
    </p:sndAc>
  </p:transition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DE30D0F-26C5-4883-A0CC-4BB5C37B114C}" type="datetimeFigureOut">
              <a:rPr lang="cs-CZ" smtClean="0"/>
              <a:pPr/>
              <a:t>8.4.2012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97A24CC-2828-45F8-BCE7-565010F4D646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>
    <p:pull/>
    <p:sndAc>
      <p:stSnd>
        <p:snd r:embed="rId1" name="camera.wav"/>
      </p:stSnd>
    </p:sndAc>
  </p:transition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DE30D0F-26C5-4883-A0CC-4BB5C37B114C}" type="datetimeFigureOut">
              <a:rPr lang="cs-CZ" smtClean="0"/>
              <a:pPr/>
              <a:t>8.4.2012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97A24CC-2828-45F8-BCE7-565010F4D646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>
    <p:pull/>
    <p:sndAc>
      <p:stSnd>
        <p:snd r:embed="rId1" name="camera.wav"/>
      </p:stSnd>
    </p:sndAc>
  </p:transition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audio" Target="../media/audio1.wav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0"/>
            <a:ext cx="8229600" cy="1600200"/>
          </a:xfrm>
          <a:prstGeom prst="rect">
            <a:avLst/>
          </a:prstGeom>
        </p:spPr>
        <p:txBody>
          <a:bodyPr vert="horz" lIns="91440" tIns="45720" rIns="91440" bIns="45720" rtlCol="0" anchor="b">
            <a:noAutofit/>
          </a:bodyPr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 smtClean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6363347" y="6356350"/>
            <a:ext cx="2085975" cy="365125"/>
          </a:xfrm>
          <a:prstGeom prst="rect">
            <a:avLst/>
          </a:prstGeom>
        </p:spPr>
        <p:txBody>
          <a:bodyPr vert="horz" lIns="91440" tIns="45720" rIns="45720" bIns="45720" rtlCol="0" anchor="ctr"/>
          <a:lstStyle>
            <a:lvl1pPr algn="r">
              <a:defRPr sz="1200">
                <a:solidFill>
                  <a:schemeClr val="tx1">
                    <a:lumMod val="65000"/>
                    <a:lumOff val="35000"/>
                  </a:schemeClr>
                </a:solidFill>
                <a:latin typeface="Century Gothic" pitchFamily="34" charset="0"/>
              </a:defRPr>
            </a:lvl1pPr>
          </a:lstStyle>
          <a:p>
            <a:fld id="{9DE30D0F-26C5-4883-A0CC-4BB5C37B114C}" type="datetimeFigureOut">
              <a:rPr lang="cs-CZ" smtClean="0"/>
              <a:pPr/>
              <a:t>8.4.2012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659165" y="6356350"/>
            <a:ext cx="2847975" cy="365125"/>
          </a:xfrm>
          <a:prstGeom prst="rect">
            <a:avLst/>
          </a:prstGeom>
        </p:spPr>
        <p:txBody>
          <a:bodyPr vert="horz" lIns="45720" tIns="45720" rIns="91440" bIns="45720" rtlCol="0" anchor="ctr"/>
          <a:lstStyle>
            <a:lvl1pPr algn="l">
              <a:defRPr sz="1200">
                <a:solidFill>
                  <a:schemeClr val="tx1">
                    <a:lumMod val="65000"/>
                    <a:lumOff val="35000"/>
                  </a:schemeClr>
                </a:solidFill>
                <a:latin typeface="Century Gothic" pitchFamily="34" charset="0"/>
              </a:defRPr>
            </a:lvl1pPr>
          </a:lstStyle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543278" y="6356350"/>
            <a:ext cx="561975" cy="365125"/>
          </a:xfrm>
          <a:prstGeom prst="rect">
            <a:avLst/>
          </a:prstGeom>
        </p:spPr>
        <p:txBody>
          <a:bodyPr vert="horz" lIns="27432" tIns="45720" rIns="45720" bIns="45720" rtlCol="0" anchor="ctr"/>
          <a:lstStyle>
            <a:lvl1pPr algn="l">
              <a:defRPr sz="1200">
                <a:solidFill>
                  <a:schemeClr val="tx1">
                    <a:lumMod val="65000"/>
                    <a:lumOff val="35000"/>
                  </a:schemeClr>
                </a:solidFill>
                <a:latin typeface="Century Gothic" pitchFamily="34" charset="0"/>
              </a:defRPr>
            </a:lvl1pPr>
          </a:lstStyle>
          <a:p>
            <a:fld id="{A97A24CC-2828-45F8-BCE7-565010F4D646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7" name="Oval 6"/>
          <p:cNvSpPr/>
          <p:nvPr/>
        </p:nvSpPr>
        <p:spPr>
          <a:xfrm>
            <a:off x="8457760" y="6499384"/>
            <a:ext cx="84772" cy="84772"/>
          </a:xfrm>
          <a:prstGeom prst="ellipse">
            <a:avLst/>
          </a:prstGeom>
          <a:solidFill>
            <a:schemeClr val="tx1">
              <a:lumMod val="50000"/>
              <a:lumOff val="50000"/>
            </a:schemeClr>
          </a:solidFill>
          <a:ln w="12700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algn="ctr" defTabSz="914400" rtl="0" eaLnBrk="1" latinLnBrk="0" hangingPunct="1"/>
            <a:endParaRPr lang="en-US" sz="1800" kern="1200">
              <a:solidFill>
                <a:schemeClr val="lt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8" name="Oval 7"/>
          <p:cNvSpPr/>
          <p:nvPr/>
        </p:nvSpPr>
        <p:spPr>
          <a:xfrm>
            <a:off x="569119" y="6499384"/>
            <a:ext cx="84772" cy="84772"/>
          </a:xfrm>
          <a:prstGeom prst="ellipse">
            <a:avLst/>
          </a:prstGeom>
          <a:solidFill>
            <a:schemeClr val="tx1">
              <a:lumMod val="50000"/>
              <a:lumOff val="50000"/>
            </a:schemeClr>
          </a:solidFill>
          <a:ln w="12700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ransition spd="slow">
    <p:pull/>
    <p:sndAc>
      <p:stSnd>
        <p:snd r:embed="rId13" name="camera.wav"/>
      </p:stSnd>
    </p:sndAc>
  </p:transition>
  <p:txStyles>
    <p:titleStyle>
      <a:lvl1pPr algn="ctr" defTabSz="914400" rtl="0" eaLnBrk="1" latinLnBrk="0" hangingPunct="1">
        <a:lnSpc>
          <a:spcPts val="5800"/>
        </a:lnSpc>
        <a:spcBef>
          <a:spcPct val="0"/>
        </a:spcBef>
        <a:buNone/>
        <a:defRPr sz="5400" kern="1200">
          <a:solidFill>
            <a:schemeClr val="tx2"/>
          </a:solidFill>
          <a:effectLst>
            <a:outerShdw blurRad="63500" dist="38100" dir="5400000" algn="t" rotWithShape="0">
              <a:prstClr val="black">
                <a:alpha val="25000"/>
              </a:prstClr>
            </a:outerShdw>
          </a:effectLst>
          <a:latin typeface="+mn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Courier New" pitchFamily="49" charset="0"/>
        <a:buChar char="o"/>
        <a:defRPr sz="16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16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Courier New" pitchFamily="49" charset="0"/>
        <a:buChar char="o"/>
        <a:defRPr sz="16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16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Courier New" pitchFamily="49" charset="0"/>
        <a:buChar char="o"/>
        <a:defRPr sz="16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16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Courier New" pitchFamily="49" charset="0"/>
        <a:buChar char="o"/>
        <a:defRPr sz="16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16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audio" Target="../media/audio2.wav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Relationship Id="rId5" Type="http://schemas.openxmlformats.org/officeDocument/2006/relationships/audio" Target="NULL"/><Relationship Id="rId4" Type="http://schemas.openxmlformats.org/officeDocument/2006/relationships/image" Target="../media/image2.png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7" Type="http://schemas.openxmlformats.org/officeDocument/2006/relationships/image" Target="../media/image7.png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1.xml"/><Relationship Id="rId6" Type="http://schemas.openxmlformats.org/officeDocument/2006/relationships/image" Target="../media/image6.png"/><Relationship Id="rId5" Type="http://schemas.openxmlformats.org/officeDocument/2006/relationships/image" Target="../media/image5.png"/><Relationship Id="rId4" Type="http://schemas.openxmlformats.org/officeDocument/2006/relationships/image" Target="../media/image4.png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png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5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5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5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5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png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5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png"/><Relationship Id="rId7" Type="http://schemas.openxmlformats.org/officeDocument/2006/relationships/image" Target="../media/image13.png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6.xml"/><Relationship Id="rId6" Type="http://schemas.openxmlformats.org/officeDocument/2006/relationships/image" Target="../media/image12.png"/><Relationship Id="rId5" Type="http://schemas.openxmlformats.org/officeDocument/2006/relationships/image" Target="../media/image11.png"/><Relationship Id="rId4" Type="http://schemas.openxmlformats.org/officeDocument/2006/relationships/image" Target="../media/image10.png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audio" Target="../media/audio3.wav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539552" y="1999805"/>
            <a:ext cx="8229600" cy="4389120"/>
          </a:xfrm>
        </p:spPr>
        <p:txBody>
          <a:bodyPr/>
          <a:lstStyle/>
          <a:p>
            <a:pPr marL="0" indent="0" algn="ctr">
              <a:buNone/>
            </a:pPr>
            <a:r>
              <a:rPr lang="cs-CZ" sz="2000" dirty="0" smtClean="0"/>
              <a:t>   </a:t>
            </a:r>
            <a:r>
              <a:rPr lang="cs-CZ" sz="2000" dirty="0" smtClean="0">
                <a:latin typeface="Times New Roman" pitchFamily="18" charset="0"/>
                <a:cs typeface="Times New Roman" pitchFamily="18" charset="0"/>
              </a:rPr>
              <a:t>OP VK Peníze školám </a:t>
            </a:r>
            <a:r>
              <a:rPr lang="cs-CZ" sz="2000" dirty="0" err="1" smtClean="0">
                <a:latin typeface="Times New Roman" pitchFamily="18" charset="0"/>
                <a:cs typeface="Times New Roman" pitchFamily="18" charset="0"/>
              </a:rPr>
              <a:t>reg.č</a:t>
            </a:r>
            <a:r>
              <a:rPr lang="cs-CZ" sz="2000" dirty="0" smtClean="0">
                <a:latin typeface="Times New Roman" pitchFamily="18" charset="0"/>
                <a:cs typeface="Times New Roman" pitchFamily="18" charset="0"/>
              </a:rPr>
              <a:t>. CZ.1.07/1.4.00/21.0385 </a:t>
            </a:r>
            <a:endParaRPr lang="cs-CZ" sz="2000" dirty="0">
              <a:latin typeface="Times New Roman" pitchFamily="18" charset="0"/>
              <a:cs typeface="Times New Roman" pitchFamily="18" charset="0"/>
            </a:endParaRPr>
          </a:p>
          <a:p>
            <a:pPr marL="0" indent="0" algn="ctr">
              <a:buNone/>
            </a:pPr>
            <a:r>
              <a:rPr lang="cs-CZ" sz="2000" dirty="0" smtClean="0">
                <a:latin typeface="Times New Roman" pitchFamily="18" charset="0"/>
                <a:cs typeface="Times New Roman" pitchFamily="18" charset="0"/>
              </a:rPr>
              <a:t>III/2 Inovace a zkvalitnění výuky prostřednictvím ICT</a:t>
            </a:r>
            <a:endParaRPr lang="cs-CZ" sz="2000" dirty="0">
              <a:latin typeface="Times New Roman" pitchFamily="18" charset="0"/>
              <a:cs typeface="Times New Roman" pitchFamily="18" charset="0"/>
            </a:endParaRPr>
          </a:p>
          <a:p>
            <a:pPr marL="0" indent="0" algn="ctr">
              <a:buNone/>
            </a:pPr>
            <a:endParaRPr lang="cs-CZ" sz="2400" b="1" dirty="0" smtClean="0">
              <a:latin typeface="Times New Roman" pitchFamily="18" charset="0"/>
              <a:cs typeface="Times New Roman" pitchFamily="18" charset="0"/>
            </a:endParaRPr>
          </a:p>
          <a:p>
            <a:pPr marL="0" indent="0" algn="ctr">
              <a:buNone/>
            </a:pPr>
            <a:r>
              <a:rPr lang="cs-CZ" sz="2000" b="1" dirty="0" smtClean="0">
                <a:latin typeface="Times New Roman" pitchFamily="18" charset="0"/>
                <a:cs typeface="Times New Roman" pitchFamily="18" charset="0"/>
              </a:rPr>
              <a:t>VY_32_INOVACE_07_ HRADY MORAVSKOSLEZSKÉHO KRAJE</a:t>
            </a:r>
            <a:r>
              <a:rPr lang="cs-CZ" sz="2000" dirty="0" smtClean="0">
                <a:latin typeface="Times New Roman" pitchFamily="18" charset="0"/>
                <a:cs typeface="Times New Roman" pitchFamily="18" charset="0"/>
              </a:rPr>
              <a:t>  </a:t>
            </a:r>
            <a:endParaRPr lang="cs-CZ" sz="2000" dirty="0">
              <a:latin typeface="Times New Roman" pitchFamily="18" charset="0"/>
              <a:cs typeface="Times New Roman" pitchFamily="18" charset="0"/>
            </a:endParaRPr>
          </a:p>
        </p:txBody>
      </p:sp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907704" y="620688"/>
            <a:ext cx="5772150" cy="14478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4" name="TextovéPole 3"/>
          <p:cNvSpPr txBox="1"/>
          <p:nvPr/>
        </p:nvSpPr>
        <p:spPr>
          <a:xfrm>
            <a:off x="1518070" y="3994310"/>
            <a:ext cx="6555192" cy="4001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algn="ctr"/>
            <a:r>
              <a:rPr lang="cs-CZ" sz="2000" dirty="0" smtClean="0">
                <a:latin typeface="Times New Roman" pitchFamily="18" charset="0"/>
                <a:cs typeface="Times New Roman" pitchFamily="18" charset="0"/>
              </a:rPr>
              <a:t>ZŠ Hladké Životice okres Nový Jičín, příspěvková organizace</a:t>
            </a:r>
            <a:endParaRPr lang="cs-CZ" sz="2000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1259632" y="4581128"/>
            <a:ext cx="4993675" cy="132343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000" dirty="0" smtClean="0">
                <a:latin typeface="Times New Roman" pitchFamily="18" charset="0"/>
                <a:cs typeface="Times New Roman" pitchFamily="18" charset="0"/>
              </a:rPr>
              <a:t>Téma hodiny: Hrady Moravskoslezského kraje</a:t>
            </a:r>
          </a:p>
          <a:p>
            <a:r>
              <a:rPr lang="cs-CZ" sz="2000" dirty="0" smtClean="0">
                <a:latin typeface="Times New Roman" pitchFamily="18" charset="0"/>
                <a:cs typeface="Times New Roman" pitchFamily="18" charset="0"/>
              </a:rPr>
              <a:t>Doporučeno pro: 1</a:t>
            </a:r>
            <a:r>
              <a:rPr lang="cs-CZ" sz="2000" dirty="0" smtClean="0">
                <a:latin typeface="Times New Roman" pitchFamily="18" charset="0"/>
                <a:cs typeface="Times New Roman" pitchFamily="18" charset="0"/>
              </a:rPr>
              <a:t>. - 5</a:t>
            </a:r>
            <a:r>
              <a:rPr lang="cs-CZ" sz="2000" dirty="0" smtClean="0">
                <a:latin typeface="Times New Roman" pitchFamily="18" charset="0"/>
                <a:cs typeface="Times New Roman" pitchFamily="18" charset="0"/>
              </a:rPr>
              <a:t>. ročník ZŠ</a:t>
            </a:r>
          </a:p>
          <a:p>
            <a:r>
              <a:rPr lang="cs-CZ" sz="2000" dirty="0" smtClean="0">
                <a:latin typeface="Times New Roman" pitchFamily="18" charset="0"/>
                <a:cs typeface="Times New Roman" pitchFamily="18" charset="0"/>
              </a:rPr>
              <a:t>Předmět: </a:t>
            </a:r>
            <a:r>
              <a:rPr lang="cs-CZ" sz="2000" dirty="0" smtClean="0">
                <a:latin typeface="Times New Roman" pitchFamily="18" charset="0"/>
                <a:cs typeface="Times New Roman" pitchFamily="18" charset="0"/>
              </a:rPr>
              <a:t>Český jazyk, Prvouka</a:t>
            </a:r>
            <a:r>
              <a:rPr lang="cs-CZ" sz="2000" dirty="0" smtClean="0">
                <a:latin typeface="Times New Roman" pitchFamily="18" charset="0"/>
                <a:cs typeface="Times New Roman" pitchFamily="18" charset="0"/>
              </a:rPr>
              <a:t>, Vlastivěda</a:t>
            </a:r>
          </a:p>
          <a:p>
            <a:r>
              <a:rPr lang="cs-CZ" sz="2000" dirty="0" smtClean="0">
                <a:latin typeface="Times New Roman" pitchFamily="18" charset="0"/>
                <a:cs typeface="Times New Roman" pitchFamily="18" charset="0"/>
              </a:rPr>
              <a:t>Autor: Mgr. Věra Tomšů</a:t>
            </a:r>
            <a:endParaRPr lang="cs-CZ" sz="2000" dirty="0">
              <a:latin typeface="Times New Roman" pitchFamily="18" charset="0"/>
              <a:cs typeface="Times New Roman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414925622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>
        <p:sndAc>
          <p:stSnd>
            <p:snd r:embed="rId3" name="chimes.wav"/>
          </p:stSnd>
        </p:sndAc>
      </p:transition>
    </mc:Choice>
    <mc:Fallback xmlns="">
      <p:transition spd="slow">
        <p:sndAc>
          <p:stSnd>
            <p:snd r:embed="rId5" name="chimes.wav"/>
          </p:stSnd>
        </p:sndAc>
      </p:transition>
    </mc:Fallback>
  </mc:AlternateContent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50543" y="116632"/>
            <a:ext cx="7772400" cy="1235223"/>
          </a:xfrm>
        </p:spPr>
        <p:txBody>
          <a:bodyPr/>
          <a:lstStyle/>
          <a:p>
            <a:r>
              <a:rPr lang="cs-CZ" sz="4000" dirty="0" smtClean="0"/>
              <a:t>Hrady Moravskoslezského kraje</a:t>
            </a:r>
            <a:endParaRPr lang="cs-CZ" sz="4000" dirty="0"/>
          </a:p>
        </p:txBody>
      </p:sp>
      <p:pic>
        <p:nvPicPr>
          <p:cNvPr id="1028" name="Picture 4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940152" y="1452698"/>
            <a:ext cx="2593036" cy="1944777"/>
          </a:xfrm>
          <a:prstGeom prst="rect">
            <a:avLst/>
          </a:prstGeom>
          <a:noFill/>
          <a:ln w="57150">
            <a:solidFill>
              <a:srgbClr val="0070C0"/>
            </a:solidFill>
            <a:miter lim="800000"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029" name="Picture 5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078864" y="4341228"/>
            <a:ext cx="2737799" cy="2053349"/>
          </a:xfrm>
          <a:prstGeom prst="rect">
            <a:avLst/>
          </a:prstGeom>
          <a:noFill/>
          <a:ln w="57150">
            <a:solidFill>
              <a:srgbClr val="0070C0"/>
            </a:solidFill>
            <a:miter lim="800000"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032" name="Picture 8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02222" y="1470246"/>
            <a:ext cx="3240360" cy="2430270"/>
          </a:xfrm>
          <a:prstGeom prst="rect">
            <a:avLst/>
          </a:prstGeom>
          <a:noFill/>
          <a:ln w="57150">
            <a:solidFill>
              <a:srgbClr val="0070C0"/>
            </a:solidFill>
            <a:miter lim="800000"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031" name="Picture 7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436096" y="4081203"/>
            <a:ext cx="3247628" cy="2435721"/>
          </a:xfrm>
          <a:prstGeom prst="rect">
            <a:avLst/>
          </a:prstGeom>
          <a:noFill/>
          <a:ln w="57150">
            <a:solidFill>
              <a:srgbClr val="0070C0"/>
            </a:solidFill>
            <a:miter lim="800000"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381375" y="1843088"/>
            <a:ext cx="2381250" cy="3171825"/>
          </a:xfrm>
          <a:prstGeom prst="rect">
            <a:avLst/>
          </a:prstGeom>
          <a:noFill/>
          <a:ln w="57150">
            <a:solidFill>
              <a:srgbClr val="0070C0"/>
            </a:solidFill>
            <a:miter lim="800000"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2029360124"/>
      </p:ext>
    </p:extLst>
  </p:cSld>
  <p:clrMapOvr>
    <a:masterClrMapping/>
  </p:clrMapOvr>
  <p:transition spd="slow">
    <p:pull/>
    <p:sndAc>
      <p:stSnd>
        <p:snd r:embed="rId2" name="camera.wav"/>
      </p:stSnd>
    </p:sndAc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3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7" dur="2000"/>
                                        <p:tgtEl>
                                          <p:spTgt spid="103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2" dur="2000"/>
                                        <p:tgtEl>
                                          <p:spTgt spid="102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7" dur="2000"/>
                                        <p:tgtEl>
                                          <p:spTgt spid="102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3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22" dur="2000"/>
                                        <p:tgtEl>
                                          <p:spTgt spid="103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27" dur="2000"/>
                                        <p:tgtEl>
                                          <p:spTgt spid="10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Hrad Starý Jičín</a:t>
            </a:r>
            <a:endParaRPr lang="cs-CZ" dirty="0"/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14"/>
          </p:nvPr>
        </p:nvSpPr>
        <p:spPr/>
        <p:txBody>
          <a:bodyPr/>
          <a:lstStyle/>
          <a:p>
            <a:r>
              <a:rPr lang="cs-CZ" dirty="0" smtClean="0"/>
              <a:t>Zřícenina hradu nad obcí Starý Jičín</a:t>
            </a:r>
          </a:p>
          <a:p>
            <a:r>
              <a:rPr lang="cs-CZ" dirty="0" smtClean="0"/>
              <a:t>Vznikl na konci 12. nebo počátku 13. století</a:t>
            </a:r>
          </a:p>
          <a:p>
            <a:r>
              <a:rPr lang="cs-CZ" dirty="0" smtClean="0"/>
              <a:t>Postaven na místě původní dřevěné tvrze</a:t>
            </a:r>
          </a:p>
          <a:p>
            <a:r>
              <a:rPr lang="cs-CZ" dirty="0" smtClean="0"/>
              <a:t>Původně chránil cestu vedoucí do Polska</a:t>
            </a:r>
          </a:p>
          <a:p>
            <a:endParaRPr lang="cs-CZ" dirty="0"/>
          </a:p>
        </p:txBody>
      </p:sp>
      <p:pic>
        <p:nvPicPr>
          <p:cNvPr id="3074" name="Picture 2"/>
          <p:cNvPicPr>
            <a:picLocks noGrp="1" noChangeAspect="1" noChangeArrowheads="1"/>
          </p:cNvPicPr>
          <p:nvPr>
            <p:ph sz="quarter" idx="13"/>
          </p:nvPr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39552" y="2348880"/>
            <a:ext cx="3840813" cy="2877561"/>
          </a:xfrm>
          <a:prstGeom prst="rect">
            <a:avLst/>
          </a:prstGeom>
          <a:ln>
            <a:noFill/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1218076334"/>
      </p:ext>
    </p:extLst>
  </p:cSld>
  <p:clrMapOvr>
    <a:masterClrMapping/>
  </p:clrMapOvr>
  <p:transition spd="slow">
    <p:pull/>
    <p:sndAc>
      <p:stSnd>
        <p:snd r:embed="rId2" name="camera.wav"/>
      </p:stSnd>
    </p:sndAc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7" dur="2000"/>
                                        <p:tgtEl>
                                          <p:spTgt spid="307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>
                      <p:stCondLst>
                        <p:cond delay="indefinite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8" dur="500" fill="hold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0" fill="hold">
                      <p:stCondLst>
                        <p:cond delay="indefinite"/>
                      </p:stCondLst>
                      <p:childTnLst>
                        <p:par>
                          <p:cTn id="21" fill="hold">
                            <p:stCondLst>
                              <p:cond delay="0"/>
                            </p:stCondLst>
                            <p:childTnLst>
                              <p:par>
                                <p:cTn id="22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4" dur="500" fill="hold"/>
                                        <p:tgtEl>
                                          <p:spTgt spid="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6" fill="hold">
                      <p:stCondLst>
                        <p:cond delay="indefinite"/>
                      </p:stCondLst>
                      <p:childTnLst>
                        <p:par>
                          <p:cTn id="27" fill="hold">
                            <p:stCondLst>
                              <p:cond delay="0"/>
                            </p:stCondLst>
                            <p:childTnLst>
                              <p:par>
                                <p:cTn id="28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0" dur="500" fill="hold"/>
                                        <p:tgtEl>
                                          <p:spTgt spid="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2" fill="hold">
                      <p:stCondLst>
                        <p:cond delay="indefinite"/>
                      </p:stCondLst>
                      <p:childTnLst>
                        <p:par>
                          <p:cTn id="33" fill="hold">
                            <p:stCondLst>
                              <p:cond delay="0"/>
                            </p:stCondLst>
                            <p:childTnLst>
                              <p:par>
                                <p:cTn id="34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6" dur="500" fill="hold"/>
                                        <p:tgtEl>
                                          <p:spTgt spid="6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6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6" grpId="0" build="p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Hrad Hukvaldy</a:t>
            </a:r>
            <a:endParaRPr lang="cs-CZ" dirty="0"/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14"/>
          </p:nvPr>
        </p:nvSpPr>
        <p:spPr/>
        <p:txBody>
          <a:bodyPr/>
          <a:lstStyle/>
          <a:p>
            <a:r>
              <a:rPr lang="cs-CZ" dirty="0" smtClean="0"/>
              <a:t>Zřícenina hradu ve stejnojmenné obci</a:t>
            </a:r>
          </a:p>
          <a:p>
            <a:r>
              <a:rPr lang="cs-CZ" dirty="0" smtClean="0"/>
              <a:t>První písemné zmínky z  r. 1285</a:t>
            </a:r>
          </a:p>
          <a:p>
            <a:r>
              <a:rPr lang="cs-CZ" dirty="0" smtClean="0"/>
              <a:t>Nejčastější vládci – olomoučtí biskupové</a:t>
            </a:r>
          </a:p>
          <a:p>
            <a:r>
              <a:rPr lang="cs-CZ" dirty="0" smtClean="0"/>
              <a:t>R. 1465 získal hrad na krátkou dobu český král Jiří z Poděbrad</a:t>
            </a:r>
          </a:p>
          <a:p>
            <a:endParaRPr lang="cs-CZ" dirty="0"/>
          </a:p>
        </p:txBody>
      </p:sp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75524" y="2204864"/>
            <a:ext cx="4128458" cy="3096344"/>
          </a:xfrm>
          <a:prstGeom prst="rect">
            <a:avLst/>
          </a:prstGeom>
          <a:ln>
            <a:noFill/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3921109449"/>
      </p:ext>
    </p:extLst>
  </p:cSld>
  <p:clrMapOvr>
    <a:masterClrMapping/>
  </p:clrMapOvr>
  <p:transition spd="slow">
    <p:pull/>
    <p:sndAc>
      <p:stSnd>
        <p:snd r:embed="rId2" name="camera.wav"/>
      </p:stSnd>
    </p:sndAc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7" dur="2000"/>
                                        <p:tgtEl>
                                          <p:spTgt spid="10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>
                      <p:stCondLst>
                        <p:cond delay="indefinite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8" dur="500" fill="hold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0" fill="hold">
                      <p:stCondLst>
                        <p:cond delay="indefinite"/>
                      </p:stCondLst>
                      <p:childTnLst>
                        <p:par>
                          <p:cTn id="21" fill="hold">
                            <p:stCondLst>
                              <p:cond delay="0"/>
                            </p:stCondLst>
                            <p:childTnLst>
                              <p:par>
                                <p:cTn id="22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4" dur="500" fill="hold"/>
                                        <p:tgtEl>
                                          <p:spTgt spid="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6" fill="hold">
                      <p:stCondLst>
                        <p:cond delay="indefinite"/>
                      </p:stCondLst>
                      <p:childTnLst>
                        <p:par>
                          <p:cTn id="27" fill="hold">
                            <p:stCondLst>
                              <p:cond delay="0"/>
                            </p:stCondLst>
                            <p:childTnLst>
                              <p:par>
                                <p:cTn id="28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0" dur="500" fill="hold"/>
                                        <p:tgtEl>
                                          <p:spTgt spid="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2" fill="hold">
                      <p:stCondLst>
                        <p:cond delay="indefinite"/>
                      </p:stCondLst>
                      <p:childTnLst>
                        <p:par>
                          <p:cTn id="33" fill="hold">
                            <p:stCondLst>
                              <p:cond delay="0"/>
                            </p:stCondLst>
                            <p:childTnLst>
                              <p:par>
                                <p:cTn id="34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6" dur="500" fill="hold"/>
                                        <p:tgtEl>
                                          <p:spTgt spid="6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6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6" grpId="0" build="p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Hrad Sovinec</a:t>
            </a:r>
            <a:endParaRPr lang="cs-CZ" dirty="0"/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14"/>
          </p:nvPr>
        </p:nvSpPr>
        <p:spPr/>
        <p:txBody>
          <a:bodyPr>
            <a:normAutofit lnSpcReduction="10000"/>
          </a:bodyPr>
          <a:lstStyle/>
          <a:p>
            <a:r>
              <a:rPr lang="cs-CZ" dirty="0" smtClean="0"/>
              <a:t>Zřícenina z konce 13. století</a:t>
            </a:r>
          </a:p>
          <a:p>
            <a:r>
              <a:rPr lang="cs-CZ" dirty="0" smtClean="0"/>
              <a:t>Nachází se ve stejnojmenné obci v Nízkých Jeseníkách</a:t>
            </a:r>
          </a:p>
          <a:p>
            <a:r>
              <a:rPr lang="cs-CZ" dirty="0" smtClean="0"/>
              <a:t>Rozšiřovaný pozdně goticky a renesančně, později přestavby raně barokní  </a:t>
            </a:r>
          </a:p>
          <a:p>
            <a:r>
              <a:rPr lang="cs-CZ" dirty="0" smtClean="0"/>
              <a:t>R. 1945 vyhořel</a:t>
            </a:r>
          </a:p>
          <a:p>
            <a:endParaRPr lang="cs-CZ" dirty="0" smtClean="0"/>
          </a:p>
          <a:p>
            <a:endParaRPr lang="cs-CZ" dirty="0"/>
          </a:p>
        </p:txBody>
      </p:sp>
      <p:pic>
        <p:nvPicPr>
          <p:cNvPr id="3" name="Picture 2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11560" y="2564904"/>
            <a:ext cx="3928069" cy="2946052"/>
          </a:xfrm>
          <a:prstGeom prst="rect">
            <a:avLst/>
          </a:prstGeom>
          <a:ln>
            <a:noFill/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2434684718"/>
      </p:ext>
    </p:extLst>
  </p:cSld>
  <p:clrMapOvr>
    <a:masterClrMapping/>
  </p:clrMapOvr>
  <p:transition spd="slow">
    <p:pull/>
    <p:sndAc>
      <p:stSnd>
        <p:snd r:embed="rId2" name="camera.wav"/>
      </p:stSnd>
    </p:sndAc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7" dur="2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>
                      <p:stCondLst>
                        <p:cond delay="indefinite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8" dur="500" fill="hold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0" fill="hold">
                      <p:stCondLst>
                        <p:cond delay="indefinite"/>
                      </p:stCondLst>
                      <p:childTnLst>
                        <p:par>
                          <p:cTn id="21" fill="hold">
                            <p:stCondLst>
                              <p:cond delay="0"/>
                            </p:stCondLst>
                            <p:childTnLst>
                              <p:par>
                                <p:cTn id="22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4" dur="500" fill="hold"/>
                                        <p:tgtEl>
                                          <p:spTgt spid="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6" fill="hold">
                      <p:stCondLst>
                        <p:cond delay="indefinite"/>
                      </p:stCondLst>
                      <p:childTnLst>
                        <p:par>
                          <p:cTn id="27" fill="hold">
                            <p:stCondLst>
                              <p:cond delay="0"/>
                            </p:stCondLst>
                            <p:childTnLst>
                              <p:par>
                                <p:cTn id="28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0" dur="500" fill="hold"/>
                                        <p:tgtEl>
                                          <p:spTgt spid="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2" fill="hold">
                      <p:stCondLst>
                        <p:cond delay="indefinite"/>
                      </p:stCondLst>
                      <p:childTnLst>
                        <p:par>
                          <p:cTn id="33" fill="hold">
                            <p:stCondLst>
                              <p:cond delay="0"/>
                            </p:stCondLst>
                            <p:childTnLst>
                              <p:par>
                                <p:cTn id="34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6" dur="500" fill="hold"/>
                                        <p:tgtEl>
                                          <p:spTgt spid="6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6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6" grpId="0" build="p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Slezskoostravský hrad</a:t>
            </a:r>
            <a:endParaRPr lang="cs-CZ" dirty="0"/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14"/>
          </p:nvPr>
        </p:nvSpPr>
        <p:spPr/>
        <p:txBody>
          <a:bodyPr>
            <a:normAutofit/>
          </a:bodyPr>
          <a:lstStyle/>
          <a:p>
            <a:r>
              <a:rPr lang="cs-CZ" dirty="0" smtClean="0"/>
              <a:t>Postaven ve 2. pol. 13. století</a:t>
            </a:r>
          </a:p>
          <a:p>
            <a:r>
              <a:rPr lang="cs-CZ" dirty="0" smtClean="0"/>
              <a:t>Původně byl hraniční pevností – chránil stezku z Opavy do </a:t>
            </a:r>
            <a:r>
              <a:rPr lang="cs-CZ" dirty="0" err="1" smtClean="0"/>
              <a:t>Krakowa</a:t>
            </a:r>
            <a:endParaRPr lang="cs-CZ" dirty="0" smtClean="0"/>
          </a:p>
          <a:p>
            <a:r>
              <a:rPr lang="cs-CZ" dirty="0" smtClean="0"/>
              <a:t>Těžbou uhlí v okolí zničen, určen k demolici</a:t>
            </a:r>
          </a:p>
          <a:p>
            <a:endParaRPr lang="cs-CZ" dirty="0"/>
          </a:p>
        </p:txBody>
      </p:sp>
      <p:pic>
        <p:nvPicPr>
          <p:cNvPr id="2050" name="Picture 2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95536" y="2276872"/>
            <a:ext cx="4224469" cy="3168352"/>
          </a:xfrm>
          <a:prstGeom prst="rect">
            <a:avLst/>
          </a:prstGeom>
          <a:ln>
            <a:noFill/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3276516146"/>
      </p:ext>
    </p:extLst>
  </p:cSld>
  <p:clrMapOvr>
    <a:masterClrMapping/>
  </p:clrMapOvr>
  <p:transition spd="slow">
    <p:pull/>
    <p:sndAc>
      <p:stSnd>
        <p:snd r:embed="rId2" name="camera.wav"/>
      </p:stSnd>
    </p:sndAc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7" dur="2000"/>
                                        <p:tgtEl>
                                          <p:spTgt spid="205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>
                      <p:stCondLst>
                        <p:cond delay="indefinite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8" dur="500" fill="hold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0" fill="hold">
                      <p:stCondLst>
                        <p:cond delay="indefinite"/>
                      </p:stCondLst>
                      <p:childTnLst>
                        <p:par>
                          <p:cTn id="21" fill="hold">
                            <p:stCondLst>
                              <p:cond delay="0"/>
                            </p:stCondLst>
                            <p:childTnLst>
                              <p:par>
                                <p:cTn id="22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4" dur="500" fill="hold"/>
                                        <p:tgtEl>
                                          <p:spTgt spid="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6" fill="hold">
                      <p:stCondLst>
                        <p:cond delay="indefinite"/>
                      </p:stCondLst>
                      <p:childTnLst>
                        <p:par>
                          <p:cTn id="27" fill="hold">
                            <p:stCondLst>
                              <p:cond delay="0"/>
                            </p:stCondLst>
                            <p:childTnLst>
                              <p:par>
                                <p:cTn id="28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0" dur="500" fill="hold"/>
                                        <p:tgtEl>
                                          <p:spTgt spid="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6" grpId="0" build="p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Hrad Štramberk - </a:t>
            </a:r>
            <a:r>
              <a:rPr lang="cs-CZ" dirty="0" err="1" smtClean="0"/>
              <a:t>Trúba</a:t>
            </a:r>
            <a:endParaRPr lang="cs-CZ" dirty="0"/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14"/>
          </p:nvPr>
        </p:nvSpPr>
        <p:spPr>
          <a:xfrm>
            <a:off x="4672584" y="2212848"/>
            <a:ext cx="4471416" cy="3913187"/>
          </a:xfrm>
        </p:spPr>
        <p:txBody>
          <a:bodyPr>
            <a:normAutofit/>
          </a:bodyPr>
          <a:lstStyle/>
          <a:p>
            <a:r>
              <a:rPr lang="cs-CZ" dirty="0" smtClean="0"/>
              <a:t>Zřícenina hradu</a:t>
            </a:r>
          </a:p>
          <a:p>
            <a:r>
              <a:rPr lang="cs-CZ" dirty="0" smtClean="0"/>
              <a:t>Věž původního hradu – </a:t>
            </a:r>
            <a:r>
              <a:rPr lang="cs-CZ" dirty="0" err="1" smtClean="0"/>
              <a:t>Trúba</a:t>
            </a:r>
            <a:r>
              <a:rPr lang="cs-CZ" dirty="0" smtClean="0"/>
              <a:t> –  od r. 1903 slouží jako rozhledna</a:t>
            </a:r>
          </a:p>
          <a:p>
            <a:r>
              <a:rPr lang="cs-CZ" dirty="0" smtClean="0"/>
              <a:t>Podle pověsti měl stát na protějším kopci – Kotouči, stavbu však překazili trpaslíci z jeskyně Čertova díra</a:t>
            </a:r>
          </a:p>
          <a:p>
            <a:endParaRPr lang="cs-CZ" dirty="0"/>
          </a:p>
        </p:txBody>
      </p:sp>
      <p:pic>
        <p:nvPicPr>
          <p:cNvPr id="3075" name="Picture 3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187624" y="2060848"/>
            <a:ext cx="3024336" cy="4028416"/>
          </a:xfrm>
          <a:prstGeom prst="rect">
            <a:avLst/>
          </a:prstGeom>
          <a:ln>
            <a:noFill/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299842500"/>
      </p:ext>
    </p:extLst>
  </p:cSld>
  <p:clrMapOvr>
    <a:masterClrMapping/>
  </p:clrMapOvr>
  <p:transition spd="slow">
    <p:pull/>
    <p:sndAc>
      <p:stSnd>
        <p:snd r:embed="rId2" name="camera.wav"/>
      </p:stSnd>
    </p:sndAc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7" dur="2000"/>
                                        <p:tgtEl>
                                          <p:spTgt spid="307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>
                      <p:stCondLst>
                        <p:cond delay="indefinite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8" dur="500" fill="hold"/>
                                        <p:tgtEl>
                                          <p:spTgt spid="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0" fill="hold">
                      <p:stCondLst>
                        <p:cond delay="indefinite"/>
                      </p:stCondLst>
                      <p:childTnLst>
                        <p:par>
                          <p:cTn id="21" fill="hold">
                            <p:stCondLst>
                              <p:cond delay="0"/>
                            </p:stCondLst>
                            <p:childTnLst>
                              <p:par>
                                <p:cTn id="22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4" dur="500" fill="hold"/>
                                        <p:tgtEl>
                                          <p:spTgt spid="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 build="p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67544" y="404664"/>
            <a:ext cx="8229600" cy="1600200"/>
          </a:xfrm>
        </p:spPr>
        <p:txBody>
          <a:bodyPr/>
          <a:lstStyle/>
          <a:p>
            <a:r>
              <a:rPr lang="cs-CZ" dirty="0" smtClean="0"/>
              <a:t>Dokážeš pojmenovat tyto hrady?</a:t>
            </a:r>
            <a:endParaRPr lang="cs-CZ" dirty="0"/>
          </a:p>
        </p:txBody>
      </p:sp>
      <p:pic>
        <p:nvPicPr>
          <p:cNvPr id="3074" name="Picture 2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843808" y="4904183"/>
            <a:ext cx="2175914" cy="1629687"/>
          </a:xfrm>
          <a:prstGeom prst="rect">
            <a:avLst/>
          </a:prstGeom>
          <a:ln>
            <a:noFill/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3075" name="Picture 3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482888" y="2361199"/>
            <a:ext cx="2217957" cy="1664322"/>
          </a:xfrm>
          <a:prstGeom prst="rect">
            <a:avLst/>
          </a:prstGeom>
          <a:ln>
            <a:noFill/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3076" name="Picture 4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83567" y="1432978"/>
            <a:ext cx="2275424" cy="1704042"/>
          </a:xfrm>
          <a:prstGeom prst="rect">
            <a:avLst/>
          </a:prstGeom>
          <a:ln>
            <a:noFill/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3077" name="Picture 5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209542" y="2296765"/>
            <a:ext cx="2263041" cy="1696111"/>
          </a:xfrm>
          <a:prstGeom prst="rect">
            <a:avLst/>
          </a:prstGeom>
          <a:ln>
            <a:noFill/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4098" name="Picture 2"/>
          <p:cNvPicPr>
            <a:picLocks noChangeAspect="1" noChangeArrowheads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45340" y="3890665"/>
            <a:ext cx="1373836" cy="1829949"/>
          </a:xfrm>
          <a:prstGeom prst="rect">
            <a:avLst/>
          </a:prstGeom>
          <a:ln>
            <a:noFill/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14" name="Obdélník 13"/>
          <p:cNvSpPr/>
          <p:nvPr/>
        </p:nvSpPr>
        <p:spPr>
          <a:xfrm>
            <a:off x="2672741" y="2967335"/>
            <a:ext cx="3838252" cy="923330"/>
          </a:xfrm>
          <a:prstGeom prst="rect">
            <a:avLst/>
          </a:prstGeom>
          <a:noFill/>
        </p:spPr>
        <p:txBody>
          <a:bodyPr wrap="square" lIns="91440" tIns="45720" rIns="91440" bIns="45720">
            <a:spAutoFit/>
          </a:bodyPr>
          <a:lstStyle/>
          <a:p>
            <a:pPr algn="ctr"/>
            <a:endParaRPr lang="cs-CZ" sz="5400" b="1" cap="none" spc="300" dirty="0">
              <a:ln w="11430" cmpd="sng">
                <a:solidFill>
                  <a:schemeClr val="accent1">
                    <a:tint val="10000"/>
                  </a:schemeClr>
                </a:solidFill>
                <a:prstDash val="solid"/>
                <a:miter lim="800000"/>
              </a:ln>
              <a:gradFill>
                <a:gsLst>
                  <a:gs pos="10000">
                    <a:schemeClr val="accent1">
                      <a:tint val="83000"/>
                      <a:shade val="100000"/>
                      <a:satMod val="200000"/>
                    </a:schemeClr>
                  </a:gs>
                  <a:gs pos="75000">
                    <a:schemeClr val="accent1">
                      <a:tint val="100000"/>
                      <a:shade val="50000"/>
                      <a:satMod val="150000"/>
                    </a:schemeClr>
                  </a:gs>
                </a:gsLst>
                <a:lin ang="5400000"/>
              </a:gradFill>
              <a:effectLst>
                <a:glow rad="45500">
                  <a:schemeClr val="accent1">
                    <a:satMod val="220000"/>
                    <a:alpha val="35000"/>
                  </a:schemeClr>
                </a:glow>
              </a:effectLst>
            </a:endParaRPr>
          </a:p>
        </p:txBody>
      </p:sp>
      <p:sp>
        <p:nvSpPr>
          <p:cNvPr id="18" name="Obdélník 17"/>
          <p:cNvSpPr/>
          <p:nvPr/>
        </p:nvSpPr>
        <p:spPr>
          <a:xfrm>
            <a:off x="179512" y="5838135"/>
            <a:ext cx="2664295" cy="461665"/>
          </a:xfrm>
          <a:prstGeom prst="rect">
            <a:avLst/>
          </a:prstGeom>
          <a:noFill/>
        </p:spPr>
        <p:txBody>
          <a:bodyPr wrap="square" lIns="91440" tIns="45720" rIns="91440" bIns="45720">
            <a:spAutoFit/>
            <a:scene3d>
              <a:camera prst="orthographicFront">
                <a:rot lat="0" lon="0" rev="0"/>
              </a:camera>
              <a:lightRig rig="contrasting" dir="t">
                <a:rot lat="0" lon="0" rev="4500000"/>
              </a:lightRig>
            </a:scene3d>
            <a:sp3d contourW="6350" prstMaterial="metal">
              <a:bevelT w="127000" h="31750" prst="relaxedInset"/>
              <a:contourClr>
                <a:schemeClr val="accent1">
                  <a:shade val="75000"/>
                </a:schemeClr>
              </a:contourClr>
            </a:sp3d>
          </a:bodyPr>
          <a:lstStyle/>
          <a:p>
            <a:pPr algn="ctr"/>
            <a:r>
              <a:rPr lang="cs-CZ" sz="2400" b="1" cap="all" spc="0" dirty="0" smtClean="0">
                <a:ln w="0"/>
                <a:gradFill flip="none">
                  <a:gsLst>
                    <a:gs pos="0">
                      <a:schemeClr val="accent1">
                        <a:tint val="75000"/>
                        <a:shade val="75000"/>
                        <a:satMod val="170000"/>
                      </a:schemeClr>
                    </a:gs>
                    <a:gs pos="49000">
                      <a:schemeClr val="accent1">
                        <a:tint val="88000"/>
                        <a:shade val="65000"/>
                        <a:satMod val="172000"/>
                      </a:schemeClr>
                    </a:gs>
                    <a:gs pos="50000">
                      <a:schemeClr val="accent1">
                        <a:shade val="65000"/>
                        <a:satMod val="130000"/>
                      </a:schemeClr>
                    </a:gs>
                    <a:gs pos="92000">
                      <a:schemeClr val="accent1">
                        <a:shade val="50000"/>
                        <a:satMod val="120000"/>
                      </a:schemeClr>
                    </a:gs>
                    <a:gs pos="100000">
                      <a:schemeClr val="accent1">
                        <a:shade val="48000"/>
                        <a:satMod val="120000"/>
                      </a:schemeClr>
                    </a:gs>
                  </a:gsLst>
                  <a:lin ang="5400000"/>
                </a:gradFill>
                <a:effectLst>
                  <a:reflection blurRad="12700" stA="50000" endPos="50000" dist="5000" dir="5400000" sy="-100000" rotWithShape="0"/>
                </a:effectLst>
              </a:rPr>
              <a:t>Štramberk</a:t>
            </a:r>
            <a:endParaRPr lang="cs-CZ" sz="2400" b="1" cap="all" spc="0" dirty="0">
              <a:ln w="0"/>
              <a:gradFill flip="none">
                <a:gsLst>
                  <a:gs pos="0">
                    <a:schemeClr val="accent1">
                      <a:tint val="75000"/>
                      <a:shade val="75000"/>
                      <a:satMod val="170000"/>
                    </a:schemeClr>
                  </a:gs>
                  <a:gs pos="49000">
                    <a:schemeClr val="accent1">
                      <a:tint val="88000"/>
                      <a:shade val="65000"/>
                      <a:satMod val="172000"/>
                    </a:schemeClr>
                  </a:gs>
                  <a:gs pos="50000">
                    <a:schemeClr val="accent1">
                      <a:shade val="65000"/>
                      <a:satMod val="130000"/>
                    </a:schemeClr>
                  </a:gs>
                  <a:gs pos="92000">
                    <a:schemeClr val="accent1">
                      <a:shade val="50000"/>
                      <a:satMod val="120000"/>
                    </a:schemeClr>
                  </a:gs>
                  <a:gs pos="100000">
                    <a:schemeClr val="accent1">
                      <a:shade val="48000"/>
                      <a:satMod val="120000"/>
                    </a:schemeClr>
                  </a:gs>
                </a:gsLst>
                <a:lin ang="5400000"/>
              </a:gradFill>
              <a:effectLst>
                <a:reflection blurRad="12700" stA="50000" endPos="50000" dist="5000" dir="5400000" sy="-100000" rotWithShape="0"/>
              </a:effectLst>
            </a:endParaRPr>
          </a:p>
        </p:txBody>
      </p:sp>
      <p:sp>
        <p:nvSpPr>
          <p:cNvPr id="19" name="Obdélník 18"/>
          <p:cNvSpPr/>
          <p:nvPr/>
        </p:nvSpPr>
        <p:spPr>
          <a:xfrm>
            <a:off x="845340" y="3213398"/>
            <a:ext cx="2113651" cy="461665"/>
          </a:xfrm>
          <a:prstGeom prst="rect">
            <a:avLst/>
          </a:prstGeom>
          <a:noFill/>
        </p:spPr>
        <p:txBody>
          <a:bodyPr wrap="square" lIns="91440" tIns="45720" rIns="91440" bIns="45720">
            <a:spAutoFit/>
            <a:scene3d>
              <a:camera prst="orthographicFront">
                <a:rot lat="0" lon="0" rev="0"/>
              </a:camera>
              <a:lightRig rig="contrasting" dir="t">
                <a:rot lat="0" lon="0" rev="4500000"/>
              </a:lightRig>
            </a:scene3d>
            <a:sp3d contourW="6350" prstMaterial="metal">
              <a:bevelT w="127000" h="31750" prst="relaxedInset"/>
              <a:contourClr>
                <a:schemeClr val="accent1">
                  <a:shade val="75000"/>
                </a:schemeClr>
              </a:contourClr>
            </a:sp3d>
          </a:bodyPr>
          <a:lstStyle/>
          <a:p>
            <a:pPr algn="ctr"/>
            <a:r>
              <a:rPr lang="cs-CZ" sz="2400" b="1" cap="all" spc="0" dirty="0" smtClean="0">
                <a:ln w="0"/>
                <a:gradFill flip="none">
                  <a:gsLst>
                    <a:gs pos="0">
                      <a:schemeClr val="accent1">
                        <a:tint val="75000"/>
                        <a:shade val="75000"/>
                        <a:satMod val="170000"/>
                      </a:schemeClr>
                    </a:gs>
                    <a:gs pos="49000">
                      <a:schemeClr val="accent1">
                        <a:tint val="88000"/>
                        <a:shade val="65000"/>
                        <a:satMod val="172000"/>
                      </a:schemeClr>
                    </a:gs>
                    <a:gs pos="50000">
                      <a:schemeClr val="accent1">
                        <a:shade val="65000"/>
                        <a:satMod val="130000"/>
                      </a:schemeClr>
                    </a:gs>
                    <a:gs pos="92000">
                      <a:schemeClr val="accent1">
                        <a:shade val="50000"/>
                        <a:satMod val="120000"/>
                      </a:schemeClr>
                    </a:gs>
                    <a:gs pos="100000">
                      <a:schemeClr val="accent1">
                        <a:shade val="48000"/>
                        <a:satMod val="120000"/>
                      </a:schemeClr>
                    </a:gs>
                  </a:gsLst>
                  <a:lin ang="5400000"/>
                </a:gradFill>
                <a:effectLst>
                  <a:reflection blurRad="12700" stA="50000" endPos="50000" dist="5000" dir="5400000" sy="-100000" rotWithShape="0"/>
                </a:effectLst>
              </a:rPr>
              <a:t>SOVINEC</a:t>
            </a:r>
            <a:endParaRPr lang="cs-CZ" sz="2400" b="1" cap="all" spc="0" dirty="0">
              <a:ln w="0"/>
              <a:gradFill flip="none">
                <a:gsLst>
                  <a:gs pos="0">
                    <a:schemeClr val="accent1">
                      <a:tint val="75000"/>
                      <a:shade val="75000"/>
                      <a:satMod val="170000"/>
                    </a:schemeClr>
                  </a:gs>
                  <a:gs pos="49000">
                    <a:schemeClr val="accent1">
                      <a:tint val="88000"/>
                      <a:shade val="65000"/>
                      <a:satMod val="172000"/>
                    </a:schemeClr>
                  </a:gs>
                  <a:gs pos="50000">
                    <a:schemeClr val="accent1">
                      <a:shade val="65000"/>
                      <a:satMod val="130000"/>
                    </a:schemeClr>
                  </a:gs>
                  <a:gs pos="92000">
                    <a:schemeClr val="accent1">
                      <a:shade val="50000"/>
                      <a:satMod val="120000"/>
                    </a:schemeClr>
                  </a:gs>
                  <a:gs pos="100000">
                    <a:schemeClr val="accent1">
                      <a:shade val="48000"/>
                      <a:satMod val="120000"/>
                    </a:schemeClr>
                  </a:gs>
                </a:gsLst>
                <a:lin ang="5400000"/>
              </a:gradFill>
              <a:effectLst>
                <a:reflection blurRad="12700" stA="50000" endPos="50000" dist="5000" dir="5400000" sy="-100000" rotWithShape="0"/>
              </a:effectLst>
            </a:endParaRPr>
          </a:p>
        </p:txBody>
      </p:sp>
      <p:sp>
        <p:nvSpPr>
          <p:cNvPr id="20" name="Obdélník 19"/>
          <p:cNvSpPr/>
          <p:nvPr/>
        </p:nvSpPr>
        <p:spPr>
          <a:xfrm>
            <a:off x="3590439" y="4159531"/>
            <a:ext cx="2002856" cy="461665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  <a:scene3d>
              <a:camera prst="orthographicFront">
                <a:rot lat="0" lon="0" rev="0"/>
              </a:camera>
              <a:lightRig rig="contrasting" dir="t">
                <a:rot lat="0" lon="0" rev="4500000"/>
              </a:lightRig>
            </a:scene3d>
            <a:sp3d contourW="6350" prstMaterial="metal">
              <a:bevelT w="127000" h="31750" prst="relaxedInset"/>
              <a:contourClr>
                <a:schemeClr val="accent1">
                  <a:shade val="75000"/>
                </a:schemeClr>
              </a:contourClr>
            </a:sp3d>
          </a:bodyPr>
          <a:lstStyle/>
          <a:p>
            <a:pPr algn="ctr"/>
            <a:r>
              <a:rPr lang="cs-CZ" sz="2400" b="1" cap="all" spc="0" dirty="0" smtClean="0">
                <a:ln w="0"/>
                <a:gradFill flip="none">
                  <a:gsLst>
                    <a:gs pos="0">
                      <a:schemeClr val="accent1">
                        <a:tint val="75000"/>
                        <a:shade val="75000"/>
                        <a:satMod val="170000"/>
                      </a:schemeClr>
                    </a:gs>
                    <a:gs pos="49000">
                      <a:schemeClr val="accent1">
                        <a:tint val="88000"/>
                        <a:shade val="65000"/>
                        <a:satMod val="172000"/>
                      </a:schemeClr>
                    </a:gs>
                    <a:gs pos="50000">
                      <a:schemeClr val="accent1">
                        <a:shade val="65000"/>
                        <a:satMod val="130000"/>
                      </a:schemeClr>
                    </a:gs>
                    <a:gs pos="92000">
                      <a:schemeClr val="accent1">
                        <a:shade val="50000"/>
                        <a:satMod val="120000"/>
                      </a:schemeClr>
                    </a:gs>
                    <a:gs pos="100000">
                      <a:schemeClr val="accent1">
                        <a:shade val="48000"/>
                        <a:satMod val="120000"/>
                      </a:schemeClr>
                    </a:gs>
                  </a:gsLst>
                  <a:lin ang="5400000"/>
                </a:gradFill>
                <a:effectLst>
                  <a:reflection blurRad="12700" stA="50000" endPos="50000" dist="5000" dir="5400000" sy="-100000" rotWithShape="0"/>
                </a:effectLst>
              </a:rPr>
              <a:t>Hukvaldy</a:t>
            </a:r>
            <a:endParaRPr lang="cs-CZ" sz="2400" b="1" cap="all" spc="0" dirty="0">
              <a:ln w="0"/>
              <a:gradFill flip="none">
                <a:gsLst>
                  <a:gs pos="0">
                    <a:schemeClr val="accent1">
                      <a:tint val="75000"/>
                      <a:shade val="75000"/>
                      <a:satMod val="170000"/>
                    </a:schemeClr>
                  </a:gs>
                  <a:gs pos="49000">
                    <a:schemeClr val="accent1">
                      <a:tint val="88000"/>
                      <a:shade val="65000"/>
                      <a:satMod val="172000"/>
                    </a:schemeClr>
                  </a:gs>
                  <a:gs pos="50000">
                    <a:schemeClr val="accent1">
                      <a:shade val="65000"/>
                      <a:satMod val="130000"/>
                    </a:schemeClr>
                  </a:gs>
                  <a:gs pos="92000">
                    <a:schemeClr val="accent1">
                      <a:shade val="50000"/>
                      <a:satMod val="120000"/>
                    </a:schemeClr>
                  </a:gs>
                  <a:gs pos="100000">
                    <a:schemeClr val="accent1">
                      <a:shade val="48000"/>
                      <a:satMod val="120000"/>
                    </a:schemeClr>
                  </a:gs>
                </a:gsLst>
                <a:lin ang="5400000"/>
              </a:gradFill>
              <a:effectLst>
                <a:reflection blurRad="12700" stA="50000" endPos="50000" dist="5000" dir="5400000" sy="-100000" rotWithShape="0"/>
              </a:effectLst>
            </a:endParaRPr>
          </a:p>
        </p:txBody>
      </p:sp>
      <p:sp>
        <p:nvSpPr>
          <p:cNvPr id="22" name="Obdélník 21"/>
          <p:cNvSpPr/>
          <p:nvPr/>
        </p:nvSpPr>
        <p:spPr>
          <a:xfrm>
            <a:off x="6276218" y="4159531"/>
            <a:ext cx="2129686" cy="461665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  <a:scene3d>
              <a:camera prst="orthographicFront">
                <a:rot lat="0" lon="0" rev="0"/>
              </a:camera>
              <a:lightRig rig="contrasting" dir="t">
                <a:rot lat="0" lon="0" rev="4500000"/>
              </a:lightRig>
            </a:scene3d>
            <a:sp3d contourW="6350" prstMaterial="metal">
              <a:bevelT w="127000" h="31750" prst="relaxedInset"/>
              <a:contourClr>
                <a:schemeClr val="accent1">
                  <a:shade val="75000"/>
                </a:schemeClr>
              </a:contourClr>
            </a:sp3d>
          </a:bodyPr>
          <a:lstStyle/>
          <a:p>
            <a:pPr algn="ctr"/>
            <a:r>
              <a:rPr lang="cs-CZ" sz="2400" b="1" cap="all" spc="0" dirty="0" smtClean="0">
                <a:ln w="0"/>
                <a:gradFill flip="none">
                  <a:gsLst>
                    <a:gs pos="0">
                      <a:schemeClr val="accent1">
                        <a:tint val="75000"/>
                        <a:shade val="75000"/>
                        <a:satMod val="170000"/>
                      </a:schemeClr>
                    </a:gs>
                    <a:gs pos="49000">
                      <a:schemeClr val="accent1">
                        <a:tint val="88000"/>
                        <a:shade val="65000"/>
                        <a:satMod val="172000"/>
                      </a:schemeClr>
                    </a:gs>
                    <a:gs pos="50000">
                      <a:schemeClr val="accent1">
                        <a:shade val="65000"/>
                        <a:satMod val="130000"/>
                      </a:schemeClr>
                    </a:gs>
                    <a:gs pos="92000">
                      <a:schemeClr val="accent1">
                        <a:shade val="50000"/>
                        <a:satMod val="120000"/>
                      </a:schemeClr>
                    </a:gs>
                    <a:gs pos="100000">
                      <a:schemeClr val="accent1">
                        <a:shade val="48000"/>
                        <a:satMod val="120000"/>
                      </a:schemeClr>
                    </a:gs>
                  </a:gsLst>
                  <a:lin ang="5400000"/>
                </a:gradFill>
                <a:effectLst>
                  <a:reflection blurRad="12700" stA="50000" endPos="50000" dist="5000" dir="5400000" sy="-100000" rotWithShape="0"/>
                </a:effectLst>
              </a:rPr>
              <a:t>STARÝ JIČÍN</a:t>
            </a:r>
            <a:endParaRPr lang="cs-CZ" sz="2400" b="1" cap="all" spc="0" dirty="0">
              <a:ln w="0"/>
              <a:gradFill flip="none">
                <a:gsLst>
                  <a:gs pos="0">
                    <a:schemeClr val="accent1">
                      <a:tint val="75000"/>
                      <a:shade val="75000"/>
                      <a:satMod val="170000"/>
                    </a:schemeClr>
                  </a:gs>
                  <a:gs pos="49000">
                    <a:schemeClr val="accent1">
                      <a:tint val="88000"/>
                      <a:shade val="65000"/>
                      <a:satMod val="172000"/>
                    </a:schemeClr>
                  </a:gs>
                  <a:gs pos="50000">
                    <a:schemeClr val="accent1">
                      <a:shade val="65000"/>
                      <a:satMod val="130000"/>
                    </a:schemeClr>
                  </a:gs>
                  <a:gs pos="92000">
                    <a:schemeClr val="accent1">
                      <a:shade val="50000"/>
                      <a:satMod val="120000"/>
                    </a:schemeClr>
                  </a:gs>
                  <a:gs pos="100000">
                    <a:schemeClr val="accent1">
                      <a:shade val="48000"/>
                      <a:satMod val="120000"/>
                    </a:schemeClr>
                  </a:gs>
                </a:gsLst>
                <a:lin ang="5400000"/>
              </a:gradFill>
              <a:effectLst>
                <a:reflection blurRad="12700" stA="50000" endPos="50000" dist="5000" dir="5400000" sy="-100000" rotWithShape="0"/>
              </a:effectLst>
            </a:endParaRPr>
          </a:p>
        </p:txBody>
      </p:sp>
      <p:sp>
        <p:nvSpPr>
          <p:cNvPr id="23" name="Obdélník 22"/>
          <p:cNvSpPr/>
          <p:nvPr/>
        </p:nvSpPr>
        <p:spPr>
          <a:xfrm>
            <a:off x="5339614" y="5246897"/>
            <a:ext cx="3567387" cy="830997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  <a:scene3d>
              <a:camera prst="orthographicFront">
                <a:rot lat="0" lon="0" rev="0"/>
              </a:camera>
              <a:lightRig rig="contrasting" dir="t">
                <a:rot lat="0" lon="0" rev="4500000"/>
              </a:lightRig>
            </a:scene3d>
            <a:sp3d contourW="6350" prstMaterial="metal">
              <a:bevelT w="127000" h="31750" prst="relaxedInset"/>
              <a:contourClr>
                <a:schemeClr val="accent1">
                  <a:shade val="75000"/>
                </a:schemeClr>
              </a:contourClr>
            </a:sp3d>
          </a:bodyPr>
          <a:lstStyle/>
          <a:p>
            <a:pPr algn="ctr"/>
            <a:r>
              <a:rPr lang="cs-CZ" sz="2400" b="1" cap="all" dirty="0" smtClean="0">
                <a:ln w="0"/>
                <a:gradFill flip="none">
                  <a:gsLst>
                    <a:gs pos="0">
                      <a:schemeClr val="accent1">
                        <a:tint val="75000"/>
                        <a:shade val="75000"/>
                        <a:satMod val="170000"/>
                      </a:schemeClr>
                    </a:gs>
                    <a:gs pos="49000">
                      <a:schemeClr val="accent1">
                        <a:tint val="88000"/>
                        <a:shade val="65000"/>
                        <a:satMod val="172000"/>
                      </a:schemeClr>
                    </a:gs>
                    <a:gs pos="50000">
                      <a:schemeClr val="accent1">
                        <a:shade val="65000"/>
                        <a:satMod val="130000"/>
                      </a:schemeClr>
                    </a:gs>
                    <a:gs pos="92000">
                      <a:schemeClr val="accent1">
                        <a:shade val="50000"/>
                        <a:satMod val="120000"/>
                      </a:schemeClr>
                    </a:gs>
                    <a:gs pos="100000">
                      <a:schemeClr val="accent1">
                        <a:shade val="48000"/>
                        <a:satMod val="120000"/>
                      </a:schemeClr>
                    </a:gs>
                  </a:gsLst>
                  <a:lin ang="5400000"/>
                </a:gradFill>
                <a:effectLst>
                  <a:reflection blurRad="12700" stA="50000" endPos="50000" dist="5000" dir="5400000" sy="-100000" rotWithShape="0"/>
                </a:effectLst>
              </a:rPr>
              <a:t>SLEZSKOOSTRAVSKÝ</a:t>
            </a:r>
          </a:p>
          <a:p>
            <a:pPr algn="ctr"/>
            <a:r>
              <a:rPr lang="cs-CZ" sz="2400" b="1" cap="all" spc="0" dirty="0" smtClean="0">
                <a:ln w="0"/>
                <a:gradFill flip="none">
                  <a:gsLst>
                    <a:gs pos="0">
                      <a:schemeClr val="accent1">
                        <a:tint val="75000"/>
                        <a:shade val="75000"/>
                        <a:satMod val="170000"/>
                      </a:schemeClr>
                    </a:gs>
                    <a:gs pos="49000">
                      <a:schemeClr val="accent1">
                        <a:tint val="88000"/>
                        <a:shade val="65000"/>
                        <a:satMod val="172000"/>
                      </a:schemeClr>
                    </a:gs>
                    <a:gs pos="50000">
                      <a:schemeClr val="accent1">
                        <a:shade val="65000"/>
                        <a:satMod val="130000"/>
                      </a:schemeClr>
                    </a:gs>
                    <a:gs pos="92000">
                      <a:schemeClr val="accent1">
                        <a:shade val="50000"/>
                        <a:satMod val="120000"/>
                      </a:schemeClr>
                    </a:gs>
                    <a:gs pos="100000">
                      <a:schemeClr val="accent1">
                        <a:shade val="48000"/>
                        <a:satMod val="120000"/>
                      </a:schemeClr>
                    </a:gs>
                  </a:gsLst>
                  <a:lin ang="5400000"/>
                </a:gradFill>
                <a:effectLst>
                  <a:reflection blurRad="12700" stA="50000" endPos="50000" dist="5000" dir="5400000" sy="-100000" rotWithShape="0"/>
                </a:effectLst>
              </a:rPr>
              <a:t>HRAD</a:t>
            </a:r>
            <a:endParaRPr lang="cs-CZ" sz="2400" b="1" cap="all" spc="0" dirty="0">
              <a:ln w="0"/>
              <a:gradFill flip="none">
                <a:gsLst>
                  <a:gs pos="0">
                    <a:schemeClr val="accent1">
                      <a:tint val="75000"/>
                      <a:shade val="75000"/>
                      <a:satMod val="170000"/>
                    </a:schemeClr>
                  </a:gs>
                  <a:gs pos="49000">
                    <a:schemeClr val="accent1">
                      <a:tint val="88000"/>
                      <a:shade val="65000"/>
                      <a:satMod val="172000"/>
                    </a:schemeClr>
                  </a:gs>
                  <a:gs pos="50000">
                    <a:schemeClr val="accent1">
                      <a:shade val="65000"/>
                      <a:satMod val="130000"/>
                    </a:schemeClr>
                  </a:gs>
                  <a:gs pos="92000">
                    <a:schemeClr val="accent1">
                      <a:shade val="50000"/>
                      <a:satMod val="120000"/>
                    </a:schemeClr>
                  </a:gs>
                  <a:gs pos="100000">
                    <a:schemeClr val="accent1">
                      <a:shade val="48000"/>
                      <a:satMod val="120000"/>
                    </a:schemeClr>
                  </a:gs>
                </a:gsLst>
                <a:lin ang="5400000"/>
              </a:gradFill>
              <a:effectLst>
                <a:reflection blurRad="12700" stA="50000" endPos="50000" dist="5000" dir="5400000" sy="-100000" rotWithShape="0"/>
              </a:effectLst>
            </a:endParaRPr>
          </a:p>
        </p:txBody>
      </p:sp>
      <p:sp>
        <p:nvSpPr>
          <p:cNvPr id="4" name="Zaoblený obdélník 3"/>
          <p:cNvSpPr/>
          <p:nvPr/>
        </p:nvSpPr>
        <p:spPr>
          <a:xfrm>
            <a:off x="683567" y="3213398"/>
            <a:ext cx="2275424" cy="461665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" name="Zaoblený obdélník 4"/>
          <p:cNvSpPr/>
          <p:nvPr/>
        </p:nvSpPr>
        <p:spPr>
          <a:xfrm>
            <a:off x="3482888" y="4159531"/>
            <a:ext cx="2110407" cy="461665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" name="Zaoblený obdélník 6"/>
          <p:cNvSpPr/>
          <p:nvPr/>
        </p:nvSpPr>
        <p:spPr>
          <a:xfrm>
            <a:off x="6276218" y="4159531"/>
            <a:ext cx="2196365" cy="461665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8" name="Zaoblený obdélník 7"/>
          <p:cNvSpPr/>
          <p:nvPr/>
        </p:nvSpPr>
        <p:spPr>
          <a:xfrm>
            <a:off x="467544" y="5838135"/>
            <a:ext cx="2205197" cy="461665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1" name="Zaoblený obdélník 10"/>
          <p:cNvSpPr/>
          <p:nvPr/>
        </p:nvSpPr>
        <p:spPr>
          <a:xfrm>
            <a:off x="5436096" y="5246897"/>
            <a:ext cx="3470905" cy="918407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079413165"/>
      </p:ext>
    </p:extLst>
  </p:cSld>
  <p:clrMapOvr>
    <a:masterClrMapping/>
  </p:clrMapOvr>
  <p:transition spd="slow">
    <p:pull/>
    <p:sndAc>
      <p:stSnd>
        <p:snd r:embed="rId2" name="camera.wav"/>
      </p:stSnd>
    </p:sndAc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6" dur="1000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" dur="1000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/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9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9" dur="1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3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14" dur="1000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1000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/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9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17" dur="1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3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22" dur="1000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4" dur="1000"/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9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25" dur="1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3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30" dur="1000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1" dur="1000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2" dur="1000"/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9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33" dur="1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5" fill="hold">
                      <p:stCondLst>
                        <p:cond delay="indefinite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3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38" dur="1000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9" dur="1000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0" dur="1000"/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9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41" dur="10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animBg="1"/>
      <p:bldP spid="5" grpId="0" animBg="1"/>
      <p:bldP spid="7" grpId="0" animBg="1"/>
      <p:bldP spid="8" grpId="0" animBg="1"/>
      <p:bldP spid="11" grpId="0" animBg="1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l"/>
            <a:r>
              <a:rPr lang="cs-CZ" sz="2000" dirty="0" smtClean="0"/>
              <a:t>Zdroj:</a:t>
            </a:r>
            <a:endParaRPr lang="cs-CZ" sz="20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sz="1400" dirty="0" smtClean="0"/>
              <a:t>PODZEMNIK, -. </a:t>
            </a:r>
            <a:r>
              <a:rPr lang="cs-CZ" sz="1400" i="1" dirty="0" smtClean="0"/>
              <a:t>Wikipedie</a:t>
            </a:r>
            <a:r>
              <a:rPr lang="cs-CZ" sz="1400" dirty="0" smtClean="0"/>
              <a:t> [online]. jaro 2008 [cit. 2011-03-05]. Slezskoostravský hrad. Dostupné z WWW: &lt;http://cs.wikipedia.org/wiki/Slezskoostravsk%C3%BD_hrad&gt;.</a:t>
            </a:r>
          </a:p>
          <a:p>
            <a:r>
              <a:rPr lang="cs-CZ" sz="1400" dirty="0"/>
              <a:t>BARTOŠ, Radek . </a:t>
            </a:r>
            <a:r>
              <a:rPr lang="cs-CZ" sz="1400" i="1" dirty="0"/>
              <a:t>Wikipedie</a:t>
            </a:r>
            <a:r>
              <a:rPr lang="cs-CZ" sz="1400" dirty="0"/>
              <a:t> [online]. 2007-06-24 [cit. 2011-03-05]. Hrad Sovinec. Dostupné z WWW: &lt;http://cs.wikipedia.org/wiki/Soubor:Castle Sovinec.jpg&gt;.</a:t>
            </a:r>
          </a:p>
          <a:p>
            <a:r>
              <a:rPr lang="cs-CZ" sz="1400" dirty="0"/>
              <a:t>TEDMEK, -. Wikipedie [online]. 18.května 2007 [cit. 2011-03-05]. Hrad Hukvaldy. Dostupné z WWW: &lt;http://</a:t>
            </a:r>
            <a:r>
              <a:rPr lang="cs-CZ" sz="1400" dirty="0" smtClean="0"/>
              <a:t>cs.wikipedia.org/wiki/Soubor:Hukv09.JPG</a:t>
            </a:r>
            <a:r>
              <a:rPr lang="cs-CZ" sz="1400" dirty="0"/>
              <a:t>&gt;.</a:t>
            </a:r>
          </a:p>
          <a:p>
            <a:r>
              <a:rPr lang="cs-CZ" sz="1400" dirty="0"/>
              <a:t>TEDMEK, -. </a:t>
            </a:r>
            <a:r>
              <a:rPr lang="cs-CZ" sz="1400" i="1" dirty="0"/>
              <a:t>Wikipedie</a:t>
            </a:r>
            <a:r>
              <a:rPr lang="cs-CZ" sz="1400" dirty="0"/>
              <a:t> [online]. 20078-05-06 [cit. 2011-03-05]. Hrad Starý Jičín. Dostupné z WWW: &lt;http://cs.wikipedia.org/wiki/Soubor:Stary_Jicin_Castle03.JPG</a:t>
            </a:r>
            <a:r>
              <a:rPr lang="cs-CZ" sz="1400" dirty="0" smtClean="0"/>
              <a:t>&gt;.</a:t>
            </a:r>
            <a:r>
              <a:rPr lang="cs-CZ" sz="1400" dirty="0"/>
              <a:t> </a:t>
            </a:r>
            <a:endParaRPr lang="cs-CZ" sz="1400" dirty="0" smtClean="0"/>
          </a:p>
          <a:p>
            <a:r>
              <a:rPr lang="cs-CZ" sz="1400" dirty="0" smtClean="0"/>
              <a:t>MAŇAS</a:t>
            </a:r>
            <a:r>
              <a:rPr lang="cs-CZ" sz="1400" dirty="0"/>
              <a:t>, Michal. </a:t>
            </a:r>
            <a:r>
              <a:rPr lang="cs-CZ" sz="1400" i="1" dirty="0"/>
              <a:t>Wikipedie</a:t>
            </a:r>
            <a:r>
              <a:rPr lang="cs-CZ" sz="1400" dirty="0"/>
              <a:t> [online]. 8.1.2006 [cit. 2011-03-07]. Štramberská </a:t>
            </a:r>
            <a:r>
              <a:rPr lang="cs-CZ" sz="1400" dirty="0" err="1"/>
              <a:t>Trúba</a:t>
            </a:r>
            <a:r>
              <a:rPr lang="cs-CZ" sz="1400" dirty="0"/>
              <a:t>. Dostupné z WWW: &lt;http://cs.wikipedia.org/wiki/Soubor:Stramberk-2.jpg&gt;.</a:t>
            </a:r>
          </a:p>
          <a:p>
            <a:endParaRPr lang="cs-CZ" sz="1400" dirty="0" smtClean="0"/>
          </a:p>
          <a:p>
            <a:endParaRPr lang="cs-CZ" sz="1400" dirty="0"/>
          </a:p>
          <a:p>
            <a:endParaRPr lang="cs-CZ" sz="1400" dirty="0" smtClean="0"/>
          </a:p>
          <a:p>
            <a:endParaRPr lang="cs-CZ" sz="1400" dirty="0"/>
          </a:p>
          <a:p>
            <a:endParaRPr lang="cs-CZ" sz="1400" dirty="0" smtClean="0">
              <a:effectLst/>
            </a:endParaRPr>
          </a:p>
          <a:p>
            <a:endParaRPr lang="cs-CZ" sz="1400" dirty="0">
              <a:effectLst/>
            </a:endParaRPr>
          </a:p>
          <a:p>
            <a:endParaRPr lang="cs-CZ" sz="1400" dirty="0">
              <a:effectLst/>
            </a:endParaRPr>
          </a:p>
        </p:txBody>
      </p:sp>
    </p:spTree>
    <p:extLst>
      <p:ext uri="{BB962C8B-B14F-4D97-AF65-F5344CB8AC3E}">
        <p14:creationId xmlns:p14="http://schemas.microsoft.com/office/powerpoint/2010/main" val="4099904194"/>
      </p:ext>
    </p:extLst>
  </p:cSld>
  <p:clrMapOvr>
    <a:masterClrMapping/>
  </p:clrMapOvr>
  <p:transition spd="slow">
    <p:pull/>
    <p:sndAc>
      <p:stSnd>
        <p:snd r:embed="rId2" name="applause.wav"/>
      </p:stSnd>
    </p:sndAc>
  </p:transition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Exekutivní">
  <a:themeElements>
    <a:clrScheme name="Exekutivní">
      <a:dk1>
        <a:sysClr val="windowText" lastClr="000000"/>
      </a:dk1>
      <a:lt1>
        <a:sysClr val="window" lastClr="FFFFFF"/>
      </a:lt1>
      <a:dk2>
        <a:srgbClr val="2F5897"/>
      </a:dk2>
      <a:lt2>
        <a:srgbClr val="E4E9EF"/>
      </a:lt2>
      <a:accent1>
        <a:srgbClr val="6076B4"/>
      </a:accent1>
      <a:accent2>
        <a:srgbClr val="9C5252"/>
      </a:accent2>
      <a:accent3>
        <a:srgbClr val="E68422"/>
      </a:accent3>
      <a:accent4>
        <a:srgbClr val="846648"/>
      </a:accent4>
      <a:accent5>
        <a:srgbClr val="63891F"/>
      </a:accent5>
      <a:accent6>
        <a:srgbClr val="758085"/>
      </a:accent6>
      <a:hlink>
        <a:srgbClr val="3399FF"/>
      </a:hlink>
      <a:folHlink>
        <a:srgbClr val="B2B2B2"/>
      </a:folHlink>
    </a:clrScheme>
    <a:fontScheme name="Exekutivní">
      <a:majorFont>
        <a:latin typeface="Century Gothic"/>
        <a:ea typeface=""/>
        <a:cs typeface=""/>
        <a:font script="Jpan" typeface="HGｺﾞｼｯｸM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Palatino Linotype"/>
        <a:ea typeface=""/>
        <a:cs typeface=""/>
        <a:font script="Jpan" typeface="HGS明朝E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Browalli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inorFont>
    </a:fontScheme>
    <a:fmtScheme name="Exekutivní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8575" cap="flat" cmpd="sng" algn="ctr">
          <a:solidFill>
            <a:schemeClr val="phClr"/>
          </a:solidFill>
          <a:prstDash val="solid"/>
        </a:ln>
        <a:ln w="508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50000">
              <a:schemeClr val="phClr">
                <a:tint val="80000"/>
                <a:satMod val="250000"/>
              </a:schemeClr>
            </a:gs>
            <a:gs pos="76000">
              <a:schemeClr val="phClr">
                <a:tint val="90000"/>
                <a:shade val="90000"/>
                <a:satMod val="200000"/>
              </a:schemeClr>
            </a:gs>
            <a:gs pos="92000">
              <a:schemeClr val="phClr">
                <a:tint val="90000"/>
                <a:shade val="70000"/>
                <a:satMod val="250000"/>
              </a:schemeClr>
            </a:gs>
          </a:gsLst>
          <a:path path="circle">
            <a:fillToRect l="50000" t="50000" r="50000" b="50000"/>
          </a:path>
        </a:gradFill>
        <a:blipFill>
          <a:blip xmlns:r="http://schemas.openxmlformats.org/officeDocument/2006/relationships" r:embed="rId1">
            <a:duotone>
              <a:schemeClr val="phClr">
                <a:tint val="95000"/>
              </a:schemeClr>
              <a:schemeClr val="phClr">
                <a:shade val="90000"/>
              </a:schemeClr>
            </a:duotone>
          </a:blip>
          <a:tile tx="0" ty="0" sx="100000" sy="100000" flip="none" algn="tl"/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Executive</Template>
  <TotalTime>270</TotalTime>
  <Words>369</Words>
  <Application>Microsoft Office PowerPoint</Application>
  <PresentationFormat>Předvádění na obrazovce (4:3)</PresentationFormat>
  <Paragraphs>52</Paragraphs>
  <Slides>9</Slides>
  <Notes>1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9</vt:i4>
      </vt:variant>
    </vt:vector>
  </HeadingPairs>
  <TitlesOfParts>
    <vt:vector size="10" baseType="lpstr">
      <vt:lpstr>Exekutivní</vt:lpstr>
      <vt:lpstr>Prezentace aplikace PowerPoint</vt:lpstr>
      <vt:lpstr>Hrady Moravskoslezského kraje</vt:lpstr>
      <vt:lpstr>Hrad Starý Jičín</vt:lpstr>
      <vt:lpstr>Hrad Hukvaldy</vt:lpstr>
      <vt:lpstr>Hrad Sovinec</vt:lpstr>
      <vt:lpstr>Slezskoostravský hrad</vt:lpstr>
      <vt:lpstr>Hrad Štramberk - Trúba</vt:lpstr>
      <vt:lpstr>Dokážeš pojmenovat tyto hrady?</vt:lpstr>
      <vt:lpstr>Zdroj:</vt:lpstr>
    </vt:vector>
  </TitlesOfParts>
  <Company>HP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uživatel</dc:creator>
  <cp:lastModifiedBy>Učitel</cp:lastModifiedBy>
  <cp:revision>30</cp:revision>
  <dcterms:created xsi:type="dcterms:W3CDTF">2011-03-05T18:50:59Z</dcterms:created>
  <dcterms:modified xsi:type="dcterms:W3CDTF">2012-04-08T06:33:53Z</dcterms:modified>
</cp:coreProperties>
</file>