
<file path=[Content_Types].xml><?xml version="1.0" encoding="utf-8"?>
<Types xmlns="http://schemas.openxmlformats.org/package/2006/content-types">
  <Default Extension="png" ContentType="image/png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420E1-13B2-48FF-9D80-1193ABEEA759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75A54-D73C-4D5D-911B-0A906D8B15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2311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420E1-13B2-48FF-9D80-1193ABEEA759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75A54-D73C-4D5D-911B-0A906D8B15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67122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420E1-13B2-48FF-9D80-1193ABEEA759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75A54-D73C-4D5D-911B-0A906D8B15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6274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420E1-13B2-48FF-9D80-1193ABEEA759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75A54-D73C-4D5D-911B-0A906D8B15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06595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420E1-13B2-48FF-9D80-1193ABEEA759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75A54-D73C-4D5D-911B-0A906D8B15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55907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420E1-13B2-48FF-9D80-1193ABEEA759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75A54-D73C-4D5D-911B-0A906D8B15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7279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420E1-13B2-48FF-9D80-1193ABEEA759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75A54-D73C-4D5D-911B-0A906D8B15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67714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420E1-13B2-48FF-9D80-1193ABEEA759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75A54-D73C-4D5D-911B-0A906D8B15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48631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420E1-13B2-48FF-9D80-1193ABEEA759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75A54-D73C-4D5D-911B-0A906D8B15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1493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420E1-13B2-48FF-9D80-1193ABEEA759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75A54-D73C-4D5D-911B-0A906D8B15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28377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420E1-13B2-48FF-9D80-1193ABEEA759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75A54-D73C-4D5D-911B-0A906D8B15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08350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3420E1-13B2-48FF-9D80-1193ABEEA759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675A54-D73C-4D5D-911B-0A906D8B15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9852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7145445"/>
              </p:ext>
            </p:extLst>
          </p:nvPr>
        </p:nvGraphicFramePr>
        <p:xfrm>
          <a:off x="1907704" y="260648"/>
          <a:ext cx="5616000" cy="6437376"/>
        </p:xfrm>
        <a:graphic>
          <a:graphicData uri="http://schemas.openxmlformats.org/drawingml/2006/table">
            <a:tbl>
              <a:tblPr firstRow="1" firstCol="1" bandRow="1"/>
              <a:tblGrid>
                <a:gridCol w="1363443"/>
                <a:gridCol w="4252557"/>
              </a:tblGrid>
              <a:tr h="90036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Základní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škola Jablonec nad Nisou – Mšeno, Mozartova 24, příspěvková 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organizace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VY_32_INOVACE_CJIIb-14</a:t>
                      </a:r>
                      <a:endParaRPr lang="cs-CZ" sz="1800" b="1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137160" marR="137160" marT="137160" marB="13716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projektu: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Mgr. Blanka Halíková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22.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04. 2014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Jazyk a jazyková komunikace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Český jazyk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9.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Skladba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Přívlastek volný a těsný  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slouží k procvičení učiva o Pk</a:t>
                      </a:r>
                      <a:r>
                        <a:rPr lang="cs-CZ" sz="1200" baseline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volném a těsném.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 </a:t>
                      </a:r>
                      <a:r>
                        <a:rPr lang="cs-CZ" sz="1200" baseline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Je </a:t>
                      </a: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určen pro použití na interaktivní tabuli.</a:t>
                      </a:r>
                      <a:r>
                        <a:rPr lang="cs-CZ" sz="1200">
                          <a:solidFill>
                            <a:srgbClr val="FF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 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80000"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186" marR="5118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 descr="logo eu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6060" y="4751431"/>
            <a:ext cx="5580000" cy="1217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31300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33CC"/>
          </a:solidFill>
        </p:spPr>
        <p:txBody>
          <a:bodyPr/>
          <a:lstStyle/>
          <a:p>
            <a:r>
              <a:rPr lang="cs-CZ" smtClean="0"/>
              <a:t>PŘÍVLASTEK VOLNÝ A TĚSNÝ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z="4400" smtClean="0">
                <a:solidFill>
                  <a:srgbClr val="7030A0"/>
                </a:solidFill>
              </a:rPr>
              <a:t>VYMEZUJE   X   DOPLŇUJE</a:t>
            </a:r>
            <a:endParaRPr lang="cs-CZ" sz="440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80009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PŘÍVLASTEK TĚSNÝ</a:t>
            </a:r>
            <a:endParaRPr lang="cs-CZ" b="1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4000"/>
          </a:p>
          <a:p>
            <a:pPr marL="0" indent="0">
              <a:buNone/>
            </a:pPr>
            <a:r>
              <a:rPr lang="cs-CZ" sz="4000" smtClean="0"/>
              <a:t>Vymezuje význam podstatného jména, </a:t>
            </a:r>
          </a:p>
          <a:p>
            <a:pPr marL="0" indent="0">
              <a:buNone/>
            </a:pPr>
            <a:r>
              <a:rPr lang="cs-CZ" sz="4000"/>
              <a:t>p</a:t>
            </a:r>
            <a:r>
              <a:rPr lang="cs-CZ" sz="4000" smtClean="0"/>
              <a:t>ro zachování smyslu věty musí být vy-</a:t>
            </a:r>
          </a:p>
          <a:p>
            <a:pPr marL="0" indent="0">
              <a:buNone/>
            </a:pPr>
            <a:r>
              <a:rPr lang="cs-CZ" sz="4000"/>
              <a:t>j</a:t>
            </a:r>
            <a:r>
              <a:rPr lang="cs-CZ" sz="4000" smtClean="0"/>
              <a:t>ádřen.</a:t>
            </a:r>
          </a:p>
          <a:p>
            <a:pPr marL="0" indent="0">
              <a:buNone/>
            </a:pPr>
            <a:r>
              <a:rPr lang="cs-CZ" sz="4000" smtClean="0"/>
              <a:t>Neodděluje se čárkami.</a:t>
            </a:r>
            <a:endParaRPr lang="cs-CZ" sz="4000"/>
          </a:p>
        </p:txBody>
      </p:sp>
    </p:spTree>
    <p:extLst>
      <p:ext uri="{BB962C8B-B14F-4D97-AF65-F5344CB8AC3E}">
        <p14:creationId xmlns:p14="http://schemas.microsoft.com/office/powerpoint/2010/main" val="36185373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PŘÍVLASTEK VOLNÝ</a:t>
            </a:r>
            <a:endParaRPr lang="cs-CZ" b="1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4400" smtClean="0"/>
          </a:p>
          <a:p>
            <a:pPr marL="0" indent="0">
              <a:buNone/>
            </a:pPr>
            <a:r>
              <a:rPr lang="cs-CZ" sz="4400" smtClean="0"/>
              <a:t>Obsahuje doplňující informaci, jeho vynechání smysl věty nezmění.</a:t>
            </a:r>
          </a:p>
          <a:p>
            <a:pPr marL="0" indent="0">
              <a:buNone/>
            </a:pPr>
            <a:r>
              <a:rPr lang="cs-CZ" sz="4400" smtClean="0"/>
              <a:t>Odděluje se čárkami.</a:t>
            </a:r>
            <a:endParaRPr lang="cs-CZ" sz="4400"/>
          </a:p>
        </p:txBody>
      </p:sp>
    </p:spTree>
    <p:extLst>
      <p:ext uri="{BB962C8B-B14F-4D97-AF65-F5344CB8AC3E}">
        <p14:creationId xmlns:p14="http://schemas.microsoft.com/office/powerpoint/2010/main" val="4682303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>
                <a:solidFill>
                  <a:srgbClr val="7030A0"/>
                </a:solidFill>
              </a:rPr>
              <a:t>Rozliš Pk volný a těsný,</a:t>
            </a:r>
            <a:br>
              <a:rPr lang="cs-CZ" smtClean="0">
                <a:solidFill>
                  <a:srgbClr val="7030A0"/>
                </a:solidFill>
              </a:rPr>
            </a:br>
            <a:r>
              <a:rPr lang="cs-CZ" smtClean="0">
                <a:solidFill>
                  <a:srgbClr val="7030A0"/>
                </a:solidFill>
              </a:rPr>
              <a:t>doplň čárky</a:t>
            </a:r>
            <a:endParaRPr lang="cs-CZ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000" smtClean="0">
                <a:solidFill>
                  <a:srgbClr val="002060"/>
                </a:solidFill>
              </a:rPr>
              <a:t>Žáci jedoucí na lyžařský kurz se sejdou u sborovny. </a:t>
            </a:r>
          </a:p>
          <a:p>
            <a:pPr marL="0" indent="0">
              <a:buNone/>
            </a:pPr>
            <a:r>
              <a:rPr lang="cs-CZ" sz="4000" smtClean="0">
                <a:solidFill>
                  <a:srgbClr val="002060"/>
                </a:solidFill>
              </a:rPr>
              <a:t>Trojúhelník je část roviny ohraničená třemi úsečkami.</a:t>
            </a:r>
          </a:p>
          <a:p>
            <a:pPr marL="0" indent="0">
              <a:buNone/>
            </a:pPr>
            <a:r>
              <a:rPr lang="cs-CZ" sz="4000" smtClean="0">
                <a:solidFill>
                  <a:srgbClr val="002060"/>
                </a:solidFill>
              </a:rPr>
              <a:t>Káva stojící na stolku provoněla celý pokoj.</a:t>
            </a:r>
          </a:p>
          <a:p>
            <a:pPr marL="0" indent="0">
              <a:buNone/>
            </a:pPr>
            <a:endParaRPr lang="cs-CZ" sz="4000" smtClean="0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17224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  </a:t>
            </a:r>
            <a:r>
              <a:rPr lang="cs-CZ" smtClean="0">
                <a:solidFill>
                  <a:srgbClr val="7030A0"/>
                </a:solidFill>
              </a:rPr>
              <a:t> Pk </a:t>
            </a:r>
            <a:r>
              <a:rPr lang="cs-CZ" u="sng" smtClean="0">
                <a:solidFill>
                  <a:srgbClr val="FF0000"/>
                </a:solidFill>
              </a:rPr>
              <a:t>volný</a:t>
            </a:r>
            <a:r>
              <a:rPr lang="cs-CZ" smtClean="0">
                <a:solidFill>
                  <a:srgbClr val="7030A0"/>
                </a:solidFill>
              </a:rPr>
              <a:t> a </a:t>
            </a:r>
            <a:r>
              <a:rPr lang="cs-CZ" u="sng" smtClean="0">
                <a:solidFill>
                  <a:srgbClr val="00B050"/>
                </a:solidFill>
              </a:rPr>
              <a:t>těsný</a:t>
            </a:r>
            <a:endParaRPr lang="cs-CZ" u="sng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57150">
            <a:solidFill>
              <a:schemeClr val="tx2">
                <a:lumMod val="60000"/>
                <a:lumOff val="40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sz="4000" smtClean="0">
                <a:solidFill>
                  <a:srgbClr val="002060"/>
                </a:solidFill>
              </a:rPr>
              <a:t>Žáci </a:t>
            </a:r>
            <a:r>
              <a:rPr lang="cs-CZ" sz="4000" u="sng" smtClean="0">
                <a:solidFill>
                  <a:srgbClr val="00B050"/>
                </a:solidFill>
              </a:rPr>
              <a:t>jedoucí na lyžařský kurz </a:t>
            </a:r>
            <a:r>
              <a:rPr lang="cs-CZ" sz="4000" smtClean="0">
                <a:solidFill>
                  <a:srgbClr val="002060"/>
                </a:solidFill>
              </a:rPr>
              <a:t>se sejdou u sborovny. </a:t>
            </a:r>
          </a:p>
          <a:p>
            <a:pPr marL="0" indent="0">
              <a:buNone/>
            </a:pPr>
            <a:r>
              <a:rPr lang="cs-CZ" sz="4000" smtClean="0">
                <a:solidFill>
                  <a:srgbClr val="002060"/>
                </a:solidFill>
              </a:rPr>
              <a:t>Trojúhelník je část roviny </a:t>
            </a:r>
            <a:r>
              <a:rPr lang="cs-CZ" sz="4000" u="sng" smtClean="0">
                <a:solidFill>
                  <a:srgbClr val="00B050"/>
                </a:solidFill>
              </a:rPr>
              <a:t>ohraničená třemi úsečkami.</a:t>
            </a:r>
          </a:p>
          <a:p>
            <a:pPr marL="0" indent="0">
              <a:buNone/>
            </a:pPr>
            <a:r>
              <a:rPr lang="cs-CZ" sz="4000" smtClean="0">
                <a:solidFill>
                  <a:srgbClr val="002060"/>
                </a:solidFill>
              </a:rPr>
              <a:t>Káva</a:t>
            </a:r>
            <a:r>
              <a:rPr lang="cs-CZ" sz="4000" u="sng" smtClean="0">
                <a:solidFill>
                  <a:srgbClr val="FF0000"/>
                </a:solidFill>
              </a:rPr>
              <a:t>, stojící na stolku, </a:t>
            </a:r>
            <a:r>
              <a:rPr lang="cs-CZ" sz="4000" smtClean="0">
                <a:solidFill>
                  <a:srgbClr val="002060"/>
                </a:solidFill>
              </a:rPr>
              <a:t>provoněla celý pokoj.</a:t>
            </a:r>
          </a:p>
          <a:p>
            <a:pPr marL="0" indent="0">
              <a:buNone/>
            </a:pPr>
            <a:endParaRPr lang="cs-CZ" sz="4000" smtClean="0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54743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002060"/>
                </a:solidFill>
              </a:rPr>
              <a:t>DOPLŇ ČÁRKY</a:t>
            </a:r>
            <a:endParaRPr lang="cs-CZ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smtClean="0"/>
              <a:t>Trajekt plující na jihokorejský ostrov Čedžu</a:t>
            </a:r>
          </a:p>
          <a:p>
            <a:pPr marL="0" indent="0">
              <a:buNone/>
            </a:pPr>
            <a:r>
              <a:rPr lang="cs-CZ" sz="3600"/>
              <a:t>s</a:t>
            </a:r>
            <a:r>
              <a:rPr lang="cs-CZ" sz="3600" smtClean="0"/>
              <a:t>e včera potopil.</a:t>
            </a:r>
          </a:p>
          <a:p>
            <a:pPr marL="0" indent="0">
              <a:buNone/>
            </a:pPr>
            <a:r>
              <a:rPr lang="cs-CZ" sz="3600" smtClean="0"/>
              <a:t>Řidič porušující dopravní předpisy ohrožuje sebe i ostatní.</a:t>
            </a:r>
          </a:p>
          <a:p>
            <a:pPr marL="0" indent="0">
              <a:buNone/>
            </a:pPr>
            <a:r>
              <a:rPr lang="cs-CZ" sz="3600" smtClean="0"/>
              <a:t>Slunce zářící vysoko na nebi náhle zakryl mrak.</a:t>
            </a:r>
          </a:p>
          <a:p>
            <a:pPr marL="0" indent="0">
              <a:buNone/>
            </a:pPr>
            <a:r>
              <a:rPr lang="cs-CZ" sz="3600" smtClean="0"/>
              <a:t>Turnaj ve florbalu opakující se každý rok vyhráli naši žáci.</a:t>
            </a:r>
            <a:endParaRPr lang="cs-CZ" sz="3600"/>
          </a:p>
        </p:txBody>
      </p:sp>
      <p:pic>
        <p:nvPicPr>
          <p:cNvPr id="1026" name="Picture 2" descr="C:\Users\blanka.halikova\AppData\Local\Microsoft\Windows\Temporary Internet Files\Content.IE5\S6MAPC6Y\MC9003112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260648"/>
            <a:ext cx="1273703" cy="770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lanka.halikova\AppData\Local\Microsoft\Windows\Temporary Internet Files\Content.IE5\L00F0883\MC9003979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5733256"/>
            <a:ext cx="899770" cy="825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Program Files\Microsoft Office\MEDIA\CAGCAT10\j0278882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04288"/>
            <a:ext cx="905256" cy="904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80440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  </a:t>
            </a:r>
            <a:r>
              <a:rPr lang="cs-CZ" smtClean="0">
                <a:solidFill>
                  <a:srgbClr val="002060"/>
                </a:solidFill>
              </a:rPr>
              <a:t>DOPLŇ ČÁRKY</a:t>
            </a:r>
            <a:endParaRPr lang="cs-CZ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smtClean="0"/>
              <a:t>Trajekt plující na jihokorejský ostrov Čedžu</a:t>
            </a:r>
          </a:p>
          <a:p>
            <a:pPr marL="0" indent="0">
              <a:buNone/>
            </a:pPr>
            <a:r>
              <a:rPr lang="cs-CZ" sz="3600"/>
              <a:t>s</a:t>
            </a:r>
            <a:r>
              <a:rPr lang="cs-CZ" sz="3600" smtClean="0"/>
              <a:t>e včera potopil.</a:t>
            </a:r>
          </a:p>
          <a:p>
            <a:pPr marL="0" indent="0">
              <a:buNone/>
            </a:pPr>
            <a:r>
              <a:rPr lang="cs-CZ" sz="3600" smtClean="0"/>
              <a:t>Řidič porušující dopravní předpisy ohrožuje sebe i ostatní.</a:t>
            </a:r>
          </a:p>
          <a:p>
            <a:pPr marL="0" indent="0">
              <a:buNone/>
            </a:pPr>
            <a:r>
              <a:rPr lang="cs-CZ" sz="3600" smtClean="0"/>
              <a:t>Slunce</a:t>
            </a:r>
            <a:r>
              <a:rPr lang="cs-CZ" sz="3600" b="1" smtClean="0">
                <a:solidFill>
                  <a:srgbClr val="FF0000"/>
                </a:solidFill>
              </a:rPr>
              <a:t>,</a:t>
            </a:r>
            <a:r>
              <a:rPr lang="cs-CZ" sz="3600" smtClean="0">
                <a:solidFill>
                  <a:srgbClr val="FF0000"/>
                </a:solidFill>
              </a:rPr>
              <a:t> </a:t>
            </a:r>
            <a:r>
              <a:rPr lang="cs-CZ" sz="3600" smtClean="0"/>
              <a:t>zářící vysoko na nebi</a:t>
            </a:r>
            <a:r>
              <a:rPr lang="cs-CZ" sz="3600" b="1" smtClean="0">
                <a:solidFill>
                  <a:srgbClr val="FF0000"/>
                </a:solidFill>
              </a:rPr>
              <a:t>,</a:t>
            </a:r>
            <a:r>
              <a:rPr lang="cs-CZ" sz="3600" smtClean="0"/>
              <a:t> náhle zakryl mrak.</a:t>
            </a:r>
          </a:p>
          <a:p>
            <a:pPr marL="0" indent="0">
              <a:buNone/>
            </a:pPr>
            <a:r>
              <a:rPr lang="cs-CZ" sz="3600" smtClean="0"/>
              <a:t>Turnaj ve florbalu</a:t>
            </a:r>
            <a:r>
              <a:rPr lang="cs-CZ" sz="3600" b="1" smtClean="0">
                <a:solidFill>
                  <a:srgbClr val="FF0000"/>
                </a:solidFill>
              </a:rPr>
              <a:t>,</a:t>
            </a:r>
            <a:r>
              <a:rPr lang="cs-CZ" sz="3600" smtClean="0"/>
              <a:t> opakující se každý rok</a:t>
            </a:r>
            <a:r>
              <a:rPr lang="cs-CZ" sz="3600" b="1" smtClean="0">
                <a:solidFill>
                  <a:srgbClr val="FF0000"/>
                </a:solidFill>
              </a:rPr>
              <a:t>,</a:t>
            </a:r>
            <a:r>
              <a:rPr lang="cs-CZ" sz="3600" smtClean="0"/>
              <a:t> vyhráli naši žáci.</a:t>
            </a:r>
            <a:endParaRPr lang="cs-CZ" sz="3600"/>
          </a:p>
        </p:txBody>
      </p:sp>
      <p:pic>
        <p:nvPicPr>
          <p:cNvPr id="1026" name="Picture 2" descr="C:\Users\blanka.halikova\AppData\Local\Microsoft\Windows\Temporary Internet Files\Content.IE5\S6MAPC6Y\MC9003112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260648"/>
            <a:ext cx="1273703" cy="770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lanka.halikova\AppData\Local\Microsoft\Windows\Temporary Internet Files\Content.IE5\L00F0883\MC9003979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5733256"/>
            <a:ext cx="899770" cy="825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Program Files\Microsoft Office\MEDIA\CAGCAT10\j0278882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04288"/>
            <a:ext cx="905256" cy="904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55136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FFC000"/>
            </a:solidFill>
          </a:ln>
        </p:spPr>
        <p:txBody>
          <a:bodyPr/>
          <a:lstStyle/>
          <a:p>
            <a:r>
              <a:rPr lang="cs-CZ" smtClean="0">
                <a:solidFill>
                  <a:srgbClr val="7030A0"/>
                </a:solidFill>
              </a:rPr>
              <a:t>DOPLŇ ČÁRKY</a:t>
            </a:r>
            <a:endParaRPr lang="cs-CZ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38100">
            <a:solidFill>
              <a:srgbClr val="FFFF00"/>
            </a:solidFill>
          </a:ln>
        </p:spPr>
        <p:txBody>
          <a:bodyPr>
            <a:normAutofit lnSpcReduction="10000"/>
          </a:bodyPr>
          <a:lstStyle/>
          <a:p>
            <a:r>
              <a:rPr lang="cs-CZ"/>
              <a:t>Velké stádo </a:t>
            </a:r>
            <a:r>
              <a:rPr lang="cs-CZ" smtClean="0"/>
              <a:t>krav </a:t>
            </a:r>
            <a:r>
              <a:rPr lang="cs-CZ"/>
              <a:t>pokojně se pasoucích na </a:t>
            </a:r>
            <a:r>
              <a:rPr lang="cs-CZ" smtClean="0"/>
              <a:t>louce </a:t>
            </a:r>
            <a:r>
              <a:rPr lang="cs-CZ"/>
              <a:t>hlídali dva </a:t>
            </a:r>
            <a:r>
              <a:rPr lang="cs-CZ" smtClean="0"/>
              <a:t>mohutní </a:t>
            </a:r>
            <a:r>
              <a:rPr lang="cs-CZ"/>
              <a:t>psi.</a:t>
            </a:r>
          </a:p>
          <a:p>
            <a:r>
              <a:rPr lang="cs-CZ"/>
              <a:t>Nemine </a:t>
            </a:r>
            <a:r>
              <a:rPr lang="cs-CZ" smtClean="0"/>
              <a:t>týden</a:t>
            </a:r>
            <a:r>
              <a:rPr lang="cs-CZ" b="1" smtClean="0"/>
              <a:t> </a:t>
            </a:r>
            <a:r>
              <a:rPr lang="cs-CZ" smtClean="0"/>
              <a:t> </a:t>
            </a:r>
            <a:r>
              <a:rPr lang="cs-CZ"/>
              <a:t>bez dopravní nehody.</a:t>
            </a:r>
          </a:p>
          <a:p>
            <a:r>
              <a:rPr lang="cs-CZ"/>
              <a:t>Úsek dálnice</a:t>
            </a:r>
            <a:r>
              <a:rPr lang="cs-CZ" b="1"/>
              <a:t> </a:t>
            </a:r>
            <a:r>
              <a:rPr lang="cs-CZ"/>
              <a:t> vedoucí z Prahy do </a:t>
            </a:r>
            <a:r>
              <a:rPr lang="cs-CZ" smtClean="0"/>
              <a:t>Mladé Boleslavi</a:t>
            </a:r>
            <a:r>
              <a:rPr lang="cs-CZ" b="1" smtClean="0"/>
              <a:t> </a:t>
            </a:r>
            <a:r>
              <a:rPr lang="cs-CZ" smtClean="0"/>
              <a:t> </a:t>
            </a:r>
            <a:r>
              <a:rPr lang="cs-CZ"/>
              <a:t>byl pokrytý sněhem.</a:t>
            </a:r>
          </a:p>
          <a:p>
            <a:r>
              <a:rPr lang="cs-CZ" smtClean="0"/>
              <a:t>Pozemek obehnaný </a:t>
            </a:r>
            <a:r>
              <a:rPr lang="cs-CZ"/>
              <a:t>ostnatým </a:t>
            </a:r>
            <a:r>
              <a:rPr lang="cs-CZ" smtClean="0"/>
              <a:t>drátem poutal </a:t>
            </a:r>
            <a:r>
              <a:rPr lang="cs-CZ"/>
              <a:t>pozornost všech dětí.</a:t>
            </a:r>
          </a:p>
          <a:p>
            <a:r>
              <a:rPr lang="cs-CZ"/>
              <a:t>Na </a:t>
            </a:r>
            <a:r>
              <a:rPr lang="cs-CZ" smtClean="0"/>
              <a:t>setkání </a:t>
            </a:r>
            <a:r>
              <a:rPr lang="cs-CZ"/>
              <a:t>byli pozváni všichni hráči</a:t>
            </a:r>
            <a:r>
              <a:rPr lang="cs-CZ" b="1"/>
              <a:t> </a:t>
            </a:r>
            <a:r>
              <a:rPr lang="cs-CZ"/>
              <a:t> určení pro státní reprezentaci.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8848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>
            <a:normAutofit lnSpcReduction="10000"/>
          </a:bodyPr>
          <a:lstStyle/>
          <a:p>
            <a:r>
              <a:rPr lang="cs-CZ"/>
              <a:t>Velké stádo krav</a:t>
            </a:r>
            <a:r>
              <a:rPr lang="cs-CZ" b="1"/>
              <a:t>,</a:t>
            </a:r>
            <a:r>
              <a:rPr lang="cs-CZ"/>
              <a:t> pokojně se pasoucích na louce</a:t>
            </a:r>
            <a:r>
              <a:rPr lang="cs-CZ" b="1"/>
              <a:t>,</a:t>
            </a:r>
            <a:r>
              <a:rPr lang="cs-CZ"/>
              <a:t> hlídali dva </a:t>
            </a:r>
            <a:r>
              <a:rPr lang="cs-CZ" smtClean="0"/>
              <a:t>mohutní </a:t>
            </a:r>
            <a:r>
              <a:rPr lang="cs-CZ"/>
              <a:t>psi.</a:t>
            </a:r>
          </a:p>
          <a:p>
            <a:r>
              <a:rPr lang="cs-CZ"/>
              <a:t>Nemine </a:t>
            </a:r>
            <a:r>
              <a:rPr lang="cs-CZ" smtClean="0"/>
              <a:t>týden</a:t>
            </a:r>
            <a:r>
              <a:rPr lang="cs-CZ" b="1" smtClean="0"/>
              <a:t> </a:t>
            </a:r>
            <a:r>
              <a:rPr lang="cs-CZ" smtClean="0"/>
              <a:t> </a:t>
            </a:r>
            <a:r>
              <a:rPr lang="cs-CZ"/>
              <a:t>bez dopravní nehody.</a:t>
            </a:r>
          </a:p>
          <a:p>
            <a:r>
              <a:rPr lang="cs-CZ"/>
              <a:t>Úsek dálnice</a:t>
            </a:r>
            <a:r>
              <a:rPr lang="cs-CZ" b="1"/>
              <a:t> </a:t>
            </a:r>
            <a:r>
              <a:rPr lang="cs-CZ"/>
              <a:t> vedoucí z Prahy do </a:t>
            </a:r>
            <a:r>
              <a:rPr lang="cs-CZ" smtClean="0"/>
              <a:t>Mladé Boleslavi</a:t>
            </a:r>
            <a:r>
              <a:rPr lang="cs-CZ" b="1" smtClean="0"/>
              <a:t> </a:t>
            </a:r>
            <a:r>
              <a:rPr lang="cs-CZ" smtClean="0"/>
              <a:t> </a:t>
            </a:r>
            <a:r>
              <a:rPr lang="cs-CZ"/>
              <a:t>byl pokrytý sněhem.</a:t>
            </a:r>
          </a:p>
          <a:p>
            <a:r>
              <a:rPr lang="cs-CZ" smtClean="0"/>
              <a:t>Pozemek</a:t>
            </a:r>
            <a:r>
              <a:rPr lang="cs-CZ" b="1" smtClean="0"/>
              <a:t>,</a:t>
            </a:r>
            <a:r>
              <a:rPr lang="cs-CZ" smtClean="0"/>
              <a:t> obehnaný </a:t>
            </a:r>
            <a:r>
              <a:rPr lang="cs-CZ"/>
              <a:t>ostnatým drátem</a:t>
            </a:r>
            <a:r>
              <a:rPr lang="cs-CZ" b="1"/>
              <a:t>,</a:t>
            </a:r>
            <a:r>
              <a:rPr lang="cs-CZ"/>
              <a:t> </a:t>
            </a:r>
            <a:r>
              <a:rPr lang="cs-CZ" smtClean="0"/>
              <a:t>poutal </a:t>
            </a:r>
            <a:r>
              <a:rPr lang="cs-CZ"/>
              <a:t>pozornost všech dětí.</a:t>
            </a:r>
          </a:p>
          <a:p>
            <a:r>
              <a:rPr lang="cs-CZ"/>
              <a:t>Na </a:t>
            </a:r>
            <a:r>
              <a:rPr lang="cs-CZ" smtClean="0"/>
              <a:t>setkání </a:t>
            </a:r>
            <a:r>
              <a:rPr lang="cs-CZ"/>
              <a:t>byli pozváni všichni hráči</a:t>
            </a:r>
            <a:r>
              <a:rPr lang="cs-CZ" b="1"/>
              <a:t> </a:t>
            </a:r>
            <a:r>
              <a:rPr lang="cs-CZ"/>
              <a:t> určení pro státní reprezentaci.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98921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764704"/>
            <a:ext cx="5759450" cy="91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8660302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369</Words>
  <Application>Microsoft Office PowerPoint</Application>
  <PresentationFormat>Předvádění na obrazovce (4:3)</PresentationFormat>
  <Paragraphs>74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PŘÍVLASTEK VOLNÝ A TĚSNÝ</vt:lpstr>
      <vt:lpstr>PŘÍVLASTEK TĚSNÝ</vt:lpstr>
      <vt:lpstr>PŘÍVLASTEK VOLNÝ</vt:lpstr>
      <vt:lpstr>Rozliš Pk volný a těsný, doplň čárky</vt:lpstr>
      <vt:lpstr>ŘEŠENÍ   Pk volný a těsný</vt:lpstr>
      <vt:lpstr>DOPLŇ ČÁRKY</vt:lpstr>
      <vt:lpstr>ŘEŠENÍ  DOPLŇ ČÁRKY</vt:lpstr>
      <vt:lpstr>DOPLŇ ČÁRKY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PŘÍVLASTEK VOLNÝ A TĚSNÝ</dc:title>
  <dc:creator>Blanka Halíková</dc:creator>
  <cp:lastModifiedBy>Blanka Halíková</cp:lastModifiedBy>
  <cp:revision>9</cp:revision>
  <dcterms:created xsi:type="dcterms:W3CDTF">2014-04-23T06:44:29Z</dcterms:created>
  <dcterms:modified xsi:type="dcterms:W3CDTF">2014-05-30T06:35:21Z</dcterms:modified>
</cp:coreProperties>
</file>