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783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061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423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4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8384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475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379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720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857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164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955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5C84F8-FA6B-48E5-8971-88BC785F9E2A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BE9760-0178-457D-8853-3C67C487C3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388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4554807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VY_32_INOVACE_CJIIb-15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15. 05. 2014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9.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Psaní čárek v souvětí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 procvičení psaní čárek v souvětí.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11761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  <a:solidFill>
            <a:srgbClr val="FFFF00"/>
          </a:solidFill>
        </p:spPr>
        <p:txBody>
          <a:bodyPr/>
          <a:lstStyle/>
          <a:p>
            <a:r>
              <a:rPr lang="cs-CZ" smtClean="0">
                <a:solidFill>
                  <a:srgbClr val="00B050"/>
                </a:solidFill>
              </a:rPr>
              <a:t>PSANÍ ČÁREK V SOUVĚTÍ</a:t>
            </a:r>
            <a:endParaRPr lang="cs-CZ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752600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Souvětí souřadné</a:t>
            </a:r>
          </a:p>
          <a:p>
            <a:r>
              <a:rPr lang="cs-CZ" smtClean="0">
                <a:solidFill>
                  <a:schemeClr val="accent3">
                    <a:lumMod val="50000"/>
                  </a:schemeClr>
                </a:solidFill>
              </a:rPr>
              <a:t>Souvětí podřadné</a:t>
            </a:r>
            <a:endParaRPr lang="cs-CZ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2107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smtClean="0"/>
              <a:t>SOUVĚTÍ PODŘADNÉ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j</a:t>
            </a:r>
            <a:r>
              <a:rPr lang="cs-CZ" smtClean="0"/>
              <a:t>en jedna věta hlavní VH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l</a:t>
            </a:r>
            <a:r>
              <a:rPr lang="cs-CZ" smtClean="0"/>
              <a:t>ibovolný počet vět vedlejších VV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m</a:t>
            </a:r>
            <a:r>
              <a:rPr lang="cs-CZ" smtClean="0"/>
              <a:t>ezi VH a VV píšeme vždy čárku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 smtClean="0"/>
              <a:t>VV souřadně spojené spojkami </a:t>
            </a:r>
            <a:r>
              <a:rPr lang="cs-CZ" u="sng" smtClean="0"/>
              <a:t>a, i, ani, nebo  </a:t>
            </a:r>
            <a:r>
              <a:rPr lang="cs-CZ" smtClean="0"/>
              <a:t>v poměru slučovacím čárkou neoddělujeme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 smtClean="0"/>
              <a:t>VV může být vložena do řídící věty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 smtClean="0"/>
              <a:t>VV spojkové jsou uvozeny podřadicí spojkou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 smtClean="0"/>
              <a:t>VV vztažné jsou uvozeny vztažným zájmenem nebo příslovcem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endParaRPr lang="cs-CZ" smtClean="0"/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09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76200">
            <a:solidFill>
              <a:srgbClr val="FF0000"/>
            </a:solidFill>
          </a:ln>
        </p:spPr>
        <p:txBody>
          <a:bodyPr/>
          <a:lstStyle/>
          <a:p>
            <a:r>
              <a:rPr lang="cs-CZ" smtClean="0"/>
              <a:t>Doplň čárky: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/>
              <a:t>Rybníček</a:t>
            </a:r>
            <a:r>
              <a:rPr lang="cs-CZ" b="1"/>
              <a:t> </a:t>
            </a:r>
            <a:r>
              <a:rPr lang="cs-CZ"/>
              <a:t>ve kterém jsme se koupali byl malý a mělký. </a:t>
            </a:r>
          </a:p>
          <a:p>
            <a:r>
              <a:rPr lang="cs-CZ"/>
              <a:t>Pošleme tam někoho</a:t>
            </a:r>
            <a:r>
              <a:rPr lang="cs-CZ" b="1"/>
              <a:t> </a:t>
            </a:r>
            <a:r>
              <a:rPr lang="cs-CZ"/>
              <a:t>kdo cestu dobře </a:t>
            </a:r>
            <a:r>
              <a:rPr lang="cs-CZ" smtClean="0"/>
              <a:t>zná</a:t>
            </a:r>
            <a:r>
              <a:rPr lang="cs-CZ"/>
              <a:t> </a:t>
            </a:r>
            <a:r>
              <a:rPr lang="cs-CZ" smtClean="0"/>
              <a:t>a nezabloudí.</a:t>
            </a:r>
            <a:endParaRPr lang="cs-CZ"/>
          </a:p>
          <a:p>
            <a:r>
              <a:rPr lang="cs-CZ" smtClean="0"/>
              <a:t>Protože se nám kniha velmi </a:t>
            </a:r>
            <a:r>
              <a:rPr lang="cs-CZ"/>
              <a:t>líbila</a:t>
            </a:r>
            <a:r>
              <a:rPr lang="cs-CZ" b="1"/>
              <a:t> </a:t>
            </a:r>
            <a:r>
              <a:rPr lang="cs-CZ" smtClean="0"/>
              <a:t>všichni jsme </a:t>
            </a:r>
            <a:r>
              <a:rPr lang="cs-CZ"/>
              <a:t>si ji </a:t>
            </a:r>
            <a:r>
              <a:rPr lang="cs-CZ" smtClean="0"/>
              <a:t>koupili</a:t>
            </a:r>
            <a:r>
              <a:rPr lang="cs-CZ"/>
              <a:t>. </a:t>
            </a:r>
          </a:p>
          <a:p>
            <a:r>
              <a:rPr lang="cs-CZ"/>
              <a:t>Je výhodné</a:t>
            </a:r>
            <a:r>
              <a:rPr lang="cs-CZ" b="1"/>
              <a:t> </a:t>
            </a:r>
            <a:r>
              <a:rPr lang="cs-CZ"/>
              <a:t>abychom tu nabídku přijali. </a:t>
            </a:r>
          </a:p>
          <a:p>
            <a:r>
              <a:rPr lang="cs-CZ"/>
              <a:t>Chopil se příležitosti</a:t>
            </a:r>
            <a:r>
              <a:rPr lang="cs-CZ" b="1"/>
              <a:t> </a:t>
            </a:r>
            <a:r>
              <a:rPr lang="cs-CZ"/>
              <a:t>která se mu </a:t>
            </a:r>
            <a:r>
              <a:rPr lang="cs-CZ" smtClean="0"/>
              <a:t>naskytla.</a:t>
            </a:r>
            <a:r>
              <a:rPr lang="cs-CZ"/>
              <a:t> </a:t>
            </a:r>
          </a:p>
          <a:p>
            <a:r>
              <a:rPr lang="cs-CZ" smtClean="0"/>
              <a:t>Báli jsme se o něj protože hleděl</a:t>
            </a:r>
            <a:r>
              <a:rPr lang="cs-CZ" b="1" smtClean="0"/>
              <a:t> </a:t>
            </a:r>
            <a:r>
              <a:rPr lang="cs-CZ"/>
              <a:t>strnule před </a:t>
            </a:r>
            <a:r>
              <a:rPr lang="cs-CZ" smtClean="0"/>
              <a:t>sebe </a:t>
            </a:r>
            <a:r>
              <a:rPr lang="cs-CZ"/>
              <a:t>vůbec nic </a:t>
            </a:r>
            <a:r>
              <a:rPr lang="cs-CZ" smtClean="0"/>
              <a:t>nevnímal a dokonce se trochu třásl.</a:t>
            </a:r>
            <a:r>
              <a:rPr lang="cs-CZ"/>
              <a:t> </a:t>
            </a:r>
          </a:p>
          <a:p>
            <a:r>
              <a:rPr lang="cs-CZ"/>
              <a:t>Kdybych to byl věděl</a:t>
            </a:r>
            <a:r>
              <a:rPr lang="cs-CZ" b="1"/>
              <a:t> </a:t>
            </a:r>
            <a:r>
              <a:rPr lang="cs-CZ"/>
              <a:t>nikdy bych tam nechodil. </a:t>
            </a:r>
          </a:p>
          <a:p>
            <a:r>
              <a:rPr lang="cs-CZ"/>
              <a:t>Kam šlápne</a:t>
            </a:r>
            <a:r>
              <a:rPr lang="cs-CZ" b="1"/>
              <a:t> </a:t>
            </a:r>
            <a:r>
              <a:rPr lang="cs-CZ"/>
              <a:t>tráva neroste. </a:t>
            </a:r>
          </a:p>
          <a:p>
            <a:r>
              <a:rPr lang="cs-CZ"/>
              <a:t>Viděli jsme film</a:t>
            </a:r>
            <a:r>
              <a:rPr lang="cs-CZ" b="1"/>
              <a:t> </a:t>
            </a:r>
            <a:r>
              <a:rPr lang="cs-CZ"/>
              <a:t>který nás velmi </a:t>
            </a:r>
            <a:r>
              <a:rPr lang="cs-CZ" smtClean="0"/>
              <a:t>zaujal protože věrně zobrazil dobu našeho mládí.</a:t>
            </a:r>
            <a:r>
              <a:rPr lang="cs-CZ"/>
              <a:t> </a:t>
            </a:r>
          </a:p>
          <a:p>
            <a:r>
              <a:rPr lang="cs-CZ"/>
              <a:t>Uslyšel jsem Mirka</a:t>
            </a:r>
            <a:r>
              <a:rPr lang="cs-CZ" b="1"/>
              <a:t> </a:t>
            </a:r>
            <a:r>
              <a:rPr lang="cs-CZ"/>
              <a:t>jak na mě volá. 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1231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solidFill>
              <a:srgbClr val="FF0000"/>
            </a:solidFill>
          </a:ln>
        </p:spPr>
        <p:txBody>
          <a:bodyPr/>
          <a:lstStyle/>
          <a:p>
            <a:r>
              <a:rPr lang="cs-CZ" smtClean="0"/>
              <a:t>Doplň čárky: </a:t>
            </a:r>
            <a:r>
              <a:rPr lang="cs-CZ">
                <a:solidFill>
                  <a:srgbClr val="FF0000"/>
                </a:solidFill>
              </a:rPr>
              <a:t>Ř</a:t>
            </a:r>
            <a:r>
              <a:rPr lang="cs-CZ" smtClean="0">
                <a:solidFill>
                  <a:srgbClr val="FF0000"/>
                </a:solidFill>
              </a:rPr>
              <a:t>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8100"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cs-CZ" smtClean="0"/>
              <a:t>Rybníček</a:t>
            </a:r>
            <a:r>
              <a:rPr lang="cs-CZ" b="1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ve kterém jsme se </a:t>
            </a:r>
            <a:r>
              <a:rPr lang="cs-CZ" smtClean="0"/>
              <a:t>koupali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</a:t>
            </a:r>
            <a:r>
              <a:rPr lang="cs-CZ"/>
              <a:t>byl malý a mělký. </a:t>
            </a:r>
          </a:p>
          <a:p>
            <a:r>
              <a:rPr lang="cs-CZ"/>
              <a:t>Pošleme tam </a:t>
            </a:r>
            <a:r>
              <a:rPr lang="cs-CZ" smtClean="0"/>
              <a:t>někoho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kdo cestu dobře </a:t>
            </a:r>
            <a:r>
              <a:rPr lang="cs-CZ" smtClean="0"/>
              <a:t>zná</a:t>
            </a:r>
            <a:r>
              <a:rPr lang="cs-CZ"/>
              <a:t> </a:t>
            </a:r>
            <a:r>
              <a:rPr lang="cs-CZ" smtClean="0"/>
              <a:t>a nezabloudí.</a:t>
            </a:r>
            <a:endParaRPr lang="cs-CZ"/>
          </a:p>
          <a:p>
            <a:r>
              <a:rPr lang="cs-CZ" smtClean="0"/>
              <a:t>Protože se nám kniha velmi líbila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 smtClean="0"/>
              <a:t>všichni jsme </a:t>
            </a:r>
            <a:r>
              <a:rPr lang="cs-CZ"/>
              <a:t>si ji </a:t>
            </a:r>
            <a:r>
              <a:rPr lang="cs-CZ" smtClean="0"/>
              <a:t>koupili</a:t>
            </a:r>
            <a:r>
              <a:rPr lang="cs-CZ"/>
              <a:t>. </a:t>
            </a:r>
          </a:p>
          <a:p>
            <a:r>
              <a:rPr lang="cs-CZ"/>
              <a:t>Je </a:t>
            </a:r>
            <a:r>
              <a:rPr lang="cs-CZ" smtClean="0"/>
              <a:t>výhodné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abychom tu nabídku přijali. </a:t>
            </a:r>
          </a:p>
          <a:p>
            <a:r>
              <a:rPr lang="cs-CZ"/>
              <a:t>Chopil se </a:t>
            </a:r>
            <a:r>
              <a:rPr lang="cs-CZ" smtClean="0"/>
              <a:t>příležitosti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která se mu </a:t>
            </a:r>
            <a:r>
              <a:rPr lang="cs-CZ" smtClean="0"/>
              <a:t>naskytla.</a:t>
            </a:r>
            <a:r>
              <a:rPr lang="cs-CZ"/>
              <a:t> </a:t>
            </a:r>
          </a:p>
          <a:p>
            <a:r>
              <a:rPr lang="cs-CZ" smtClean="0"/>
              <a:t>Báli jsme se o něj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protože hleděl</a:t>
            </a:r>
            <a:r>
              <a:rPr lang="cs-CZ" b="1" smtClean="0"/>
              <a:t> </a:t>
            </a:r>
            <a:r>
              <a:rPr lang="cs-CZ"/>
              <a:t>strnule před </a:t>
            </a:r>
            <a:r>
              <a:rPr lang="cs-CZ" smtClean="0"/>
              <a:t>sebe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</a:t>
            </a:r>
            <a:r>
              <a:rPr lang="cs-CZ"/>
              <a:t>vůbec nic </a:t>
            </a:r>
            <a:r>
              <a:rPr lang="cs-CZ" smtClean="0"/>
              <a:t>nevnímal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a dokonce se trochu třásl.</a:t>
            </a:r>
            <a:r>
              <a:rPr lang="cs-CZ"/>
              <a:t> </a:t>
            </a:r>
          </a:p>
          <a:p>
            <a:r>
              <a:rPr lang="cs-CZ"/>
              <a:t>Kdybych to byl </a:t>
            </a:r>
            <a:r>
              <a:rPr lang="cs-CZ" smtClean="0"/>
              <a:t>věděl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nikdy bych tam nechodil. </a:t>
            </a:r>
          </a:p>
          <a:p>
            <a:r>
              <a:rPr lang="cs-CZ"/>
              <a:t>Kam </a:t>
            </a:r>
            <a:r>
              <a:rPr lang="cs-CZ" smtClean="0"/>
              <a:t>šlápne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tráva neroste. </a:t>
            </a:r>
          </a:p>
          <a:p>
            <a:r>
              <a:rPr lang="cs-CZ"/>
              <a:t>Viděli jsme </a:t>
            </a:r>
            <a:r>
              <a:rPr lang="cs-CZ" smtClean="0"/>
              <a:t>film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který nás velmi </a:t>
            </a:r>
            <a:r>
              <a:rPr lang="cs-CZ" smtClean="0"/>
              <a:t>zaujal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protože věrně zobrazil dobu našeho mládí.</a:t>
            </a:r>
            <a:r>
              <a:rPr lang="cs-CZ"/>
              <a:t> </a:t>
            </a:r>
          </a:p>
          <a:p>
            <a:r>
              <a:rPr lang="cs-CZ"/>
              <a:t>Uslyšel jsem </a:t>
            </a:r>
            <a:r>
              <a:rPr lang="cs-CZ" smtClean="0"/>
              <a:t>Mirka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jak na mě volá. 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274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smtClean="0"/>
              <a:t>SOUVĚTÍ SOUŘADNÉ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d</a:t>
            </a:r>
            <a:r>
              <a:rPr lang="cs-CZ" smtClean="0"/>
              <a:t>vě a více VH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ž</a:t>
            </a:r>
            <a:r>
              <a:rPr lang="cs-CZ" smtClean="0"/>
              <a:t>ádná nebo libovolný počet VV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v</a:t>
            </a:r>
            <a:r>
              <a:rPr lang="cs-CZ" smtClean="0"/>
              <a:t>ěty oddělíme čárkou, nejsou – li v poměru slučovacím spojeny spojkami a, i, ani, nebo</a:t>
            </a:r>
          </a:p>
          <a:p>
            <a:pPr>
              <a:buClr>
                <a:srgbClr val="008000"/>
              </a:buClr>
              <a:buFont typeface="Wingdings" panose="05000000000000000000" pitchFamily="2" charset="2"/>
              <a:buChar char="§"/>
            </a:pPr>
            <a:r>
              <a:rPr lang="cs-CZ"/>
              <a:t>j</a:t>
            </a:r>
            <a:r>
              <a:rPr lang="cs-CZ" smtClean="0"/>
              <a:t>sou – li v téže větě dva spojovací výrazy, píšeme čárku před prvním z nich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827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solidFill>
              <a:srgbClr val="FF0000"/>
            </a:solidFill>
          </a:ln>
        </p:spPr>
        <p:txBody>
          <a:bodyPr/>
          <a:lstStyle/>
          <a:p>
            <a:r>
              <a:rPr lang="cs-CZ" smtClean="0"/>
              <a:t>Doplň čárky: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/>
              <a:t>Z </a:t>
            </a:r>
            <a:r>
              <a:rPr lang="cs-CZ" smtClean="0"/>
              <a:t>koryta potoka </a:t>
            </a:r>
            <a:r>
              <a:rPr lang="cs-CZ"/>
              <a:t>jsme odstranili nečistoty</a:t>
            </a:r>
            <a:r>
              <a:rPr lang="cs-CZ" b="1"/>
              <a:t> </a:t>
            </a:r>
            <a:r>
              <a:rPr lang="cs-CZ"/>
              <a:t>a proto se jeho průtok zrychlil.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/>
              <a:t>V dálce hřmělo</a:t>
            </a:r>
            <a:r>
              <a:rPr lang="cs-CZ" b="1"/>
              <a:t> </a:t>
            </a:r>
            <a:r>
              <a:rPr lang="cs-CZ"/>
              <a:t>blesky se </a:t>
            </a:r>
            <a:r>
              <a:rPr lang="cs-CZ" smtClean="0"/>
              <a:t>křižovaly.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Buď </a:t>
            </a:r>
            <a:r>
              <a:rPr lang="cs-CZ"/>
              <a:t>mi řekneš pravdu</a:t>
            </a:r>
            <a:r>
              <a:rPr lang="cs-CZ" b="1"/>
              <a:t> </a:t>
            </a:r>
            <a:r>
              <a:rPr lang="cs-CZ"/>
              <a:t>nebo se rozejdeme.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Děti </a:t>
            </a:r>
            <a:r>
              <a:rPr lang="cs-CZ"/>
              <a:t>si </a:t>
            </a:r>
            <a:r>
              <a:rPr lang="cs-CZ" smtClean="0"/>
              <a:t>hrály na schovávanou</a:t>
            </a:r>
            <a:r>
              <a:rPr lang="cs-CZ" b="1" smtClean="0"/>
              <a:t> </a:t>
            </a:r>
            <a:r>
              <a:rPr lang="cs-CZ"/>
              <a:t>brzy je však hra přestala bavit.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Byl </a:t>
            </a:r>
            <a:r>
              <a:rPr lang="cs-CZ"/>
              <a:t>jsem u vás</a:t>
            </a:r>
            <a:r>
              <a:rPr lang="cs-CZ" b="1"/>
              <a:t> </a:t>
            </a:r>
            <a:r>
              <a:rPr lang="cs-CZ"/>
              <a:t>ale ty jsi nebyl </a:t>
            </a:r>
            <a:r>
              <a:rPr lang="cs-CZ" smtClean="0"/>
              <a:t>doma tak jsem odešel.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Všichni</a:t>
            </a:r>
            <a:r>
              <a:rPr lang="cs-CZ" b="1" smtClean="0"/>
              <a:t> </a:t>
            </a:r>
            <a:r>
              <a:rPr lang="cs-CZ"/>
              <a:t>se učíme ze svých chyb a snažíme se je </a:t>
            </a:r>
            <a:r>
              <a:rPr lang="cs-CZ" smtClean="0"/>
              <a:t>neopakovat protože by to bylo hloupé.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Květiny </a:t>
            </a:r>
            <a:r>
              <a:rPr lang="cs-CZ"/>
              <a:t>jsem nesehnal</a:t>
            </a:r>
            <a:r>
              <a:rPr lang="cs-CZ" b="1"/>
              <a:t> </a:t>
            </a:r>
            <a:r>
              <a:rPr lang="cs-CZ"/>
              <a:t>ale sehnal jsem hezkou </a:t>
            </a:r>
            <a:r>
              <a:rPr lang="cs-CZ" smtClean="0"/>
              <a:t>šálu.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Začalo </a:t>
            </a:r>
            <a:r>
              <a:rPr lang="cs-CZ"/>
              <a:t>pršet</a:t>
            </a:r>
            <a:r>
              <a:rPr lang="cs-CZ" b="1"/>
              <a:t> </a:t>
            </a:r>
            <a:r>
              <a:rPr lang="cs-CZ"/>
              <a:t>tak jsme se rychle běželi schovat. 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390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76200">
            <a:solidFill>
              <a:srgbClr val="FF0000"/>
            </a:solidFill>
          </a:ln>
        </p:spPr>
        <p:txBody>
          <a:bodyPr/>
          <a:lstStyle/>
          <a:p>
            <a:r>
              <a:rPr lang="cs-CZ" smtClean="0"/>
              <a:t>Doplň čárky: </a:t>
            </a:r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/>
              <a:t>Z </a:t>
            </a:r>
            <a:r>
              <a:rPr lang="cs-CZ" smtClean="0"/>
              <a:t>koryta potoka </a:t>
            </a:r>
            <a:r>
              <a:rPr lang="cs-CZ"/>
              <a:t>jsme odstranili </a:t>
            </a:r>
            <a:r>
              <a:rPr lang="cs-CZ" smtClean="0"/>
              <a:t>nečistoty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a proto se jeho průtok zrychlil.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/>
              <a:t>V dálce </a:t>
            </a:r>
            <a:r>
              <a:rPr lang="cs-CZ" smtClean="0"/>
              <a:t>hřmělo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blesky se </a:t>
            </a:r>
            <a:r>
              <a:rPr lang="cs-CZ" smtClean="0"/>
              <a:t>křižovaly.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Buď </a:t>
            </a:r>
            <a:r>
              <a:rPr lang="cs-CZ"/>
              <a:t>mi řekneš </a:t>
            </a:r>
            <a:r>
              <a:rPr lang="cs-CZ" smtClean="0"/>
              <a:t>pravdu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nebo se rozejdeme.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Děti </a:t>
            </a:r>
            <a:r>
              <a:rPr lang="cs-CZ"/>
              <a:t>si </a:t>
            </a:r>
            <a:r>
              <a:rPr lang="cs-CZ" smtClean="0"/>
              <a:t>hrály na schovávanou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brzy je však hra přestala bavit.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Byl </a:t>
            </a:r>
            <a:r>
              <a:rPr lang="cs-CZ"/>
              <a:t>jsem u </a:t>
            </a:r>
            <a:r>
              <a:rPr lang="cs-CZ" smtClean="0"/>
              <a:t>vás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ale ty jsi nebyl </a:t>
            </a:r>
            <a:r>
              <a:rPr lang="cs-CZ" smtClean="0"/>
              <a:t>doma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tak jsem odešel.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Všichni</a:t>
            </a:r>
            <a:r>
              <a:rPr lang="cs-CZ" b="1" smtClean="0"/>
              <a:t> </a:t>
            </a:r>
            <a:r>
              <a:rPr lang="cs-CZ"/>
              <a:t>se učíme ze svých chyb a snažíme se je </a:t>
            </a:r>
            <a:r>
              <a:rPr lang="cs-CZ" smtClean="0"/>
              <a:t>neopakovat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protože by to bylo hloupé.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Květiny </a:t>
            </a:r>
            <a:r>
              <a:rPr lang="cs-CZ"/>
              <a:t>jsem </a:t>
            </a:r>
            <a:r>
              <a:rPr lang="cs-CZ" smtClean="0"/>
              <a:t>nesehnal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ale sehnal jsem </a:t>
            </a:r>
            <a:r>
              <a:rPr lang="cs-CZ" smtClean="0"/>
              <a:t>hezkou šálu.</a:t>
            </a:r>
            <a:r>
              <a:rPr lang="cs-CZ"/>
              <a:t> 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mtClean="0"/>
              <a:t>Začalo pršet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b="1" smtClean="0"/>
              <a:t> </a:t>
            </a:r>
            <a:r>
              <a:rPr lang="cs-CZ"/>
              <a:t>tak jsme se rychle běželi schovat. 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5987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mtClean="0"/>
              <a:t>Oprav chyby v interpunkci: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Mám zatím čas, neboť autobus jede až za hodinu a tak  si ještě nakoupím. Začalo pršet, proto jsme se zvedli, a hned se vydali na cestu domů. Víkend se vydařil, protože byl neobvykle teplý ale dnes se zatáhlo a tak si vezmi deštník. Otočil se, zamával mi, a pak zmizel za domem. Počká-te-li chvíli uvidíte báječný ohňostroj nad přehra-dou. Babička se často léčila bylinkami, uměla je používat a dokonce si je sama sbírala. Mláďata se ani nepohnula ani hlásek nevydala.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53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smtClean="0"/>
              <a:t>Oprav chyby v interpunkci:</a:t>
            </a:r>
            <a:r>
              <a:rPr lang="cs-CZ">
                <a:solidFill>
                  <a:srgbClr val="FF0000"/>
                </a:solidFill>
              </a:rPr>
              <a:t>Ř</a:t>
            </a:r>
            <a:r>
              <a:rPr lang="cs-CZ" smtClean="0">
                <a:solidFill>
                  <a:srgbClr val="FF0000"/>
                </a:solidFill>
              </a:rPr>
              <a:t>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Mám zatím čas, neboť autobus jede až za hodinu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a tak  si ještě nakoupím. Začalo pršet, proto jsme se zvedli</a:t>
            </a:r>
            <a:r>
              <a:rPr lang="cs-CZ">
                <a:solidFill>
                  <a:srgbClr val="FF0000"/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x</a:t>
            </a:r>
            <a:r>
              <a:rPr lang="cs-CZ" smtClean="0"/>
              <a:t> a hned se vydali na cestu domů. Víkend se vydařil, protože byl neobvykle teplý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ale dnes se zatáhlo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a tak si vezmi deštník. Otočil se, zamával mi </a:t>
            </a:r>
            <a:r>
              <a:rPr lang="cs-CZ" smtClean="0">
                <a:solidFill>
                  <a:srgbClr val="FF0000"/>
                </a:solidFill>
              </a:rPr>
              <a:t>x</a:t>
            </a:r>
            <a:r>
              <a:rPr lang="cs-CZ" smtClean="0"/>
              <a:t> a pak zmizel za domem. Počkáte-li chvíli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uvidíte báječný ohňostroj nad přehradou. Babička se často léčila bylinkami, uměla je používat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a dokonce si je sama sbírala. Mláďata se ani nepohnula</a:t>
            </a:r>
            <a:r>
              <a:rPr lang="cs-CZ" b="1" smtClean="0">
                <a:solidFill>
                  <a:srgbClr val="FF0000"/>
                </a:solidFill>
              </a:rPr>
              <a:t>,</a:t>
            </a:r>
            <a:r>
              <a:rPr lang="cs-CZ" smtClean="0"/>
              <a:t> ani hlásek nevydala.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5385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441</Words>
  <Application>Microsoft Office PowerPoint</Application>
  <PresentationFormat>Předvádění na obrazovce (4:3)</PresentationFormat>
  <Paragraphs>89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PSANÍ ČÁREK V SOUVĚTÍ</vt:lpstr>
      <vt:lpstr>SOUVĚTÍ PODŘADNÉ</vt:lpstr>
      <vt:lpstr>Doplň čárky:</vt:lpstr>
      <vt:lpstr>Doplň čárky: ŘEŠENÍ</vt:lpstr>
      <vt:lpstr>SOUVĚTÍ SOUŘADNÉ</vt:lpstr>
      <vt:lpstr>Doplň čárky:</vt:lpstr>
      <vt:lpstr>Doplň čárky: ŘEŠENÍ</vt:lpstr>
      <vt:lpstr>Oprav chyby v interpunkci:</vt:lpstr>
      <vt:lpstr>Oprav chyby v interpunkci:ŘEŠENÍ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PSANÍ ČÁREK V SOUVĚTÍ</dc:title>
  <dc:creator>Blanka Halíková</dc:creator>
  <cp:lastModifiedBy>Blanka Halíková</cp:lastModifiedBy>
  <cp:revision>9</cp:revision>
  <dcterms:created xsi:type="dcterms:W3CDTF">2014-05-13T11:49:28Z</dcterms:created>
  <dcterms:modified xsi:type="dcterms:W3CDTF">2014-05-30T06:35:44Z</dcterms:modified>
</cp:coreProperties>
</file>