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528" autoAdjust="0"/>
    <p:restoredTop sz="94660"/>
  </p:normalViewPr>
  <p:slideViewPr>
    <p:cSldViewPr>
      <p:cViewPr varScale="1">
        <p:scale>
          <a:sx n="69" d="100"/>
          <a:sy n="69" d="100"/>
        </p:scale>
        <p:origin x="-142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D3018-08D6-4D13-AF45-159ADFD70367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F602C-9347-48B6-8494-E3CDDD105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7938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D3018-08D6-4D13-AF45-159ADFD70367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F602C-9347-48B6-8494-E3CDDD105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9732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D3018-08D6-4D13-AF45-159ADFD70367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F602C-9347-48B6-8494-E3CDDD105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38251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D3018-08D6-4D13-AF45-159ADFD70367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F602C-9347-48B6-8494-E3CDDD105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83005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D3018-08D6-4D13-AF45-159ADFD70367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F602C-9347-48B6-8494-E3CDDD105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63994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D3018-08D6-4D13-AF45-159ADFD70367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F602C-9347-48B6-8494-E3CDDD105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22080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D3018-08D6-4D13-AF45-159ADFD70367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F602C-9347-48B6-8494-E3CDDD105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6280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D3018-08D6-4D13-AF45-159ADFD70367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F602C-9347-48B6-8494-E3CDDD105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51632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D3018-08D6-4D13-AF45-159ADFD70367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F602C-9347-48B6-8494-E3CDDD105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1471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D3018-08D6-4D13-AF45-159ADFD70367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F602C-9347-48B6-8494-E3CDDD105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650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D3018-08D6-4D13-AF45-159ADFD70367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F602C-9347-48B6-8494-E3CDDD105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3168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3D3018-08D6-4D13-AF45-159ADFD70367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EF602C-9347-48B6-8494-E3CDDD105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6191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6618159"/>
              </p:ext>
            </p:extLst>
          </p:nvPr>
        </p:nvGraphicFramePr>
        <p:xfrm>
          <a:off x="1907704" y="260648"/>
          <a:ext cx="5616000" cy="6437376"/>
        </p:xfrm>
        <a:graphic>
          <a:graphicData uri="http://schemas.openxmlformats.org/drawingml/2006/table">
            <a:tbl>
              <a:tblPr firstRow="1" firstCol="1" bandRow="1"/>
              <a:tblGrid>
                <a:gridCol w="1363443"/>
                <a:gridCol w="4252557"/>
              </a:tblGrid>
              <a:tr h="900360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Základní </a:t>
                      </a:r>
                      <a:r>
                        <a:rPr lang="cs-CZ" sz="1100">
                          <a:effectLst/>
                          <a:latin typeface="Arial"/>
                          <a:ea typeface="Calibri"/>
                          <a:cs typeface="Times New Roman"/>
                        </a:rPr>
                        <a:t>škola Jablonec nad Nisou – Mšeno, Mozartova 24, příspěvková 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organizace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7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VY_32_INOVACE_CJIIb-18</a:t>
                      </a:r>
                      <a:endParaRPr lang="cs-CZ" sz="1800" b="1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137160" marR="137160" marT="137160" marB="13716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projektu: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Mgr. Blanka Halíková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Vytvořeno dne: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21. 05. 2014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Jazyk a jazyková komunikace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Český jazyk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9.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Skladba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Složité souvětí  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Materiál 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slouží k procvičení učiva o složitém souvětí.</a:t>
                      </a:r>
                      <a:r>
                        <a:rPr lang="cs-CZ" sz="1200" baseline="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         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Je </a:t>
                      </a: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určen pro použití na interaktivní tabuli.</a:t>
                      </a:r>
                      <a:r>
                        <a:rPr lang="cs-CZ" sz="1200">
                          <a:solidFill>
                            <a:srgbClr val="FF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 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80000"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>
                          <a:effectLst/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186" marR="5118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 descr="logo eu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6060" y="4751431"/>
            <a:ext cx="5580000" cy="1217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72167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6600" smtClean="0">
                <a:solidFill>
                  <a:schemeClr val="bg1"/>
                </a:solidFill>
              </a:rPr>
              <a:t>Složité souvětí</a:t>
            </a:r>
            <a:endParaRPr lang="cs-CZ" sz="660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861048"/>
            <a:ext cx="6400800" cy="2328664"/>
          </a:xfrm>
        </p:spPr>
        <p:txBody>
          <a:bodyPr>
            <a:normAutofit/>
          </a:bodyPr>
          <a:lstStyle/>
          <a:p>
            <a:endParaRPr lang="cs-CZ" sz="4000" smtClean="0">
              <a:solidFill>
                <a:srgbClr val="FF0000"/>
              </a:solidFill>
            </a:endParaRPr>
          </a:p>
          <a:p>
            <a:r>
              <a:rPr lang="cs-CZ" sz="6000" smtClean="0">
                <a:solidFill>
                  <a:srgbClr val="FF0000"/>
                </a:solidFill>
              </a:rPr>
              <a:t>Tři a více vět</a:t>
            </a:r>
          </a:p>
          <a:p>
            <a:endParaRPr lang="cs-CZ" sz="400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42492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smtClean="0"/>
              <a:t>Utvoř souvětí ze dvou vět hlavních a tří vět vedlejších: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1VV,2VH,3VV,4VH,5VVV</a:t>
            </a:r>
            <a:endParaRPr lang="cs-CZ"/>
          </a:p>
          <a:p>
            <a:pPr marL="0" indent="0">
              <a:buNone/>
            </a:pPr>
            <a:endParaRPr lang="cs-CZ" smtClean="0"/>
          </a:p>
          <a:p>
            <a:pPr marL="0" indent="0">
              <a:buNone/>
            </a:pPr>
            <a:endParaRPr lang="cs-CZ"/>
          </a:p>
          <a:p>
            <a:pPr marL="0" indent="0">
              <a:buNone/>
            </a:pPr>
            <a:r>
              <a:rPr lang="cs-CZ" smtClean="0"/>
              <a:t>1VV,2VH,3VH,4VV,5VV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43235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mtClean="0">
                <a:solidFill>
                  <a:srgbClr val="FF0000"/>
                </a:solidFill>
              </a:rPr>
              <a:t>ŘEŠENÍ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mtClean="0"/>
              <a:t>1VV,2VH,3VV,4VH,5VV</a:t>
            </a:r>
          </a:p>
          <a:p>
            <a:pPr marL="0" indent="0">
              <a:buNone/>
            </a:pPr>
            <a:r>
              <a:rPr lang="cs-CZ" sz="3600" smtClean="0">
                <a:solidFill>
                  <a:srgbClr val="FF0000"/>
                </a:solidFill>
              </a:rPr>
              <a:t>Jakmile se setmělo, zavřel okna, která byla v přízemí, a vypnul topení, aby mu v noci nebylo horko.</a:t>
            </a:r>
            <a:endParaRPr lang="cs-CZ" sz="360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360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mtClean="0"/>
              <a:t>1VV,2VH,3VH,4VV,5VV</a:t>
            </a:r>
          </a:p>
          <a:p>
            <a:pPr marL="0" indent="0">
              <a:buNone/>
            </a:pPr>
            <a:r>
              <a:rPr lang="cs-CZ" smtClean="0">
                <a:solidFill>
                  <a:srgbClr val="FF0000"/>
                </a:solidFill>
              </a:rPr>
              <a:t>Když dopsal dopis, vložil jej do obálky a napsal adresu, kterou vyhledal v adresáři, jenž ležel na stole.</a:t>
            </a:r>
            <a:endParaRPr lang="cs-CZ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69224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/>
          <a:lstStyle/>
          <a:p>
            <a:r>
              <a:rPr lang="cs-CZ" smtClean="0"/>
              <a:t>Urči v souvětí VH a VV, doplň čárky: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00B050"/>
            </a:solidFill>
          </a:ln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3600" smtClean="0"/>
              <a:t>Nevím proč se na mě rozzlobil a kdy mi to vysvětlí.</a:t>
            </a:r>
          </a:p>
          <a:p>
            <a:pPr marL="0" indent="0">
              <a:buNone/>
            </a:pPr>
            <a:r>
              <a:rPr lang="cs-CZ" sz="3600" smtClean="0"/>
              <a:t>Snědli jsme oběd který připravila babička          a vydali jsme se na návštěvu ke strýci abychom ho mohli po dlouhé době znovu vidět. </a:t>
            </a:r>
          </a:p>
          <a:p>
            <a:pPr marL="0" indent="0">
              <a:buNone/>
            </a:pPr>
            <a:r>
              <a:rPr lang="cs-CZ" sz="3600" smtClean="0"/>
              <a:t>Za rok mi bude osmnáct let a tak si udělám řidičský průkaz abych mohl řídit auto které mi slíbil děda k narozeninám.</a:t>
            </a:r>
            <a:endParaRPr lang="cs-CZ" sz="3600"/>
          </a:p>
        </p:txBody>
      </p:sp>
    </p:spTree>
    <p:extLst>
      <p:ext uri="{BB962C8B-B14F-4D97-AF65-F5344CB8AC3E}">
        <p14:creationId xmlns:p14="http://schemas.microsoft.com/office/powerpoint/2010/main" val="15744855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ŘEŠENÍ</a:t>
            </a:r>
            <a:r>
              <a:rPr lang="cs-CZ" smtClean="0"/>
              <a:t>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3600" smtClean="0"/>
              <a:t>Nevím</a:t>
            </a:r>
            <a:r>
              <a:rPr lang="cs-CZ" sz="3600" smtClean="0">
                <a:solidFill>
                  <a:srgbClr val="FF0000"/>
                </a:solidFill>
              </a:rPr>
              <a:t>,</a:t>
            </a:r>
            <a:r>
              <a:rPr lang="cs-CZ" sz="3600" smtClean="0"/>
              <a:t> proč se na mě rozzlobil a kdy mi to vysvětlí, ale doufám, že to bude brzy. </a:t>
            </a:r>
            <a:r>
              <a:rPr lang="cs-CZ" sz="3600" smtClean="0">
                <a:solidFill>
                  <a:srgbClr val="FF0000"/>
                </a:solidFill>
              </a:rPr>
              <a:t>1VH,2VV a 3VV, 4VH, 5VV</a:t>
            </a:r>
            <a:endParaRPr lang="cs-CZ" sz="3600" smtClean="0"/>
          </a:p>
          <a:p>
            <a:pPr marL="0" indent="0">
              <a:buNone/>
            </a:pPr>
            <a:r>
              <a:rPr lang="cs-CZ" sz="3600" smtClean="0"/>
              <a:t>Snědli jsme oběd</a:t>
            </a:r>
            <a:r>
              <a:rPr lang="cs-CZ" sz="3600" smtClean="0">
                <a:solidFill>
                  <a:srgbClr val="FF0000"/>
                </a:solidFill>
              </a:rPr>
              <a:t>,</a:t>
            </a:r>
            <a:r>
              <a:rPr lang="cs-CZ" sz="3600" smtClean="0"/>
              <a:t> který připravila babička</a:t>
            </a:r>
            <a:r>
              <a:rPr lang="cs-CZ" sz="3600" smtClean="0">
                <a:solidFill>
                  <a:srgbClr val="FF0000"/>
                </a:solidFill>
              </a:rPr>
              <a:t>,</a:t>
            </a:r>
            <a:r>
              <a:rPr lang="cs-CZ" sz="3600" smtClean="0"/>
              <a:t> a vydali jsme se na návštěvu ke strýci</a:t>
            </a:r>
            <a:r>
              <a:rPr lang="cs-CZ" sz="3600" smtClean="0">
                <a:solidFill>
                  <a:srgbClr val="FF0000"/>
                </a:solidFill>
              </a:rPr>
              <a:t>,</a:t>
            </a:r>
            <a:r>
              <a:rPr lang="cs-CZ" sz="3600" smtClean="0"/>
              <a:t> abychom ho mohli po dlouhé době znovu vidět. </a:t>
            </a:r>
          </a:p>
          <a:p>
            <a:pPr marL="0" indent="0">
              <a:buNone/>
            </a:pPr>
            <a:r>
              <a:rPr lang="cs-CZ" sz="3600" smtClean="0">
                <a:solidFill>
                  <a:srgbClr val="FF0000"/>
                </a:solidFill>
              </a:rPr>
              <a:t>1VH, 2VV,3VH,4VV</a:t>
            </a:r>
          </a:p>
          <a:p>
            <a:pPr marL="0" indent="0">
              <a:buNone/>
            </a:pPr>
            <a:r>
              <a:rPr lang="cs-CZ" sz="3600" smtClean="0"/>
              <a:t>Za rok mi bude osmnáct let</a:t>
            </a:r>
            <a:r>
              <a:rPr lang="cs-CZ" sz="3600" smtClean="0">
                <a:solidFill>
                  <a:srgbClr val="FF0000"/>
                </a:solidFill>
              </a:rPr>
              <a:t>,</a:t>
            </a:r>
            <a:r>
              <a:rPr lang="cs-CZ" sz="3600" smtClean="0"/>
              <a:t> a tak si udělám řidičský průkaz</a:t>
            </a:r>
            <a:r>
              <a:rPr lang="cs-CZ" sz="3600" smtClean="0">
                <a:solidFill>
                  <a:srgbClr val="FF0000"/>
                </a:solidFill>
              </a:rPr>
              <a:t>,</a:t>
            </a:r>
            <a:r>
              <a:rPr lang="cs-CZ" sz="3600" smtClean="0"/>
              <a:t> abych mohl řídit auto</a:t>
            </a:r>
            <a:r>
              <a:rPr lang="cs-CZ" sz="3600" smtClean="0">
                <a:solidFill>
                  <a:srgbClr val="FF0000"/>
                </a:solidFill>
              </a:rPr>
              <a:t>,</a:t>
            </a:r>
            <a:r>
              <a:rPr lang="cs-CZ" sz="3600" smtClean="0"/>
              <a:t> které mi slíbil děda k narozeninám.</a:t>
            </a:r>
            <a:r>
              <a:rPr lang="cs-CZ" sz="3600" smtClean="0">
                <a:solidFill>
                  <a:srgbClr val="FF0000"/>
                </a:solidFill>
              </a:rPr>
              <a:t> 1VH, 2VH, 3VV, 4VV</a:t>
            </a:r>
          </a:p>
          <a:p>
            <a:pPr marL="0" indent="0">
              <a:buNone/>
            </a:pPr>
            <a:endParaRPr lang="cs-CZ" sz="3600"/>
          </a:p>
        </p:txBody>
      </p:sp>
    </p:spTree>
    <p:extLst>
      <p:ext uri="{BB962C8B-B14F-4D97-AF65-F5344CB8AC3E}">
        <p14:creationId xmlns:p14="http://schemas.microsoft.com/office/powerpoint/2010/main" val="198094732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288</Words>
  <Application>Microsoft Office PowerPoint</Application>
  <PresentationFormat>Předvádění na obrazovce (4:3)</PresentationFormat>
  <Paragraphs>52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Složité souvětí</vt:lpstr>
      <vt:lpstr>Utvoř souvětí ze dvou vět hlavních a tří vět vedlejších:</vt:lpstr>
      <vt:lpstr>ŘEŠENÍ</vt:lpstr>
      <vt:lpstr>Urči v souvětí VH a VV, doplň čárky:</vt:lpstr>
      <vt:lpstr>ŘEŠENÍ: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Složité souvětí</dc:title>
  <dc:creator>Blanka Halíková</dc:creator>
  <cp:lastModifiedBy>Blanka Halíková</cp:lastModifiedBy>
  <cp:revision>5</cp:revision>
  <dcterms:created xsi:type="dcterms:W3CDTF">2014-05-21T20:19:29Z</dcterms:created>
  <dcterms:modified xsi:type="dcterms:W3CDTF">2014-05-30T06:42:58Z</dcterms:modified>
</cp:coreProperties>
</file>