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478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102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763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22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95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386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29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993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045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165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895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CC346-6289-4FBE-BE83-7A6E2D1EF6F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15135-BFA6-45B0-8EF7-EF1D028266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157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392199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VY_32_INOVACE_CJIIb-19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28. 05. 2014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Doplněk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 procvičení učiva o doplňku.                     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338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3816424"/>
          </a:xfrm>
          <a:solidFill>
            <a:srgbClr val="00FFFF"/>
          </a:solidFill>
        </p:spPr>
        <p:txBody>
          <a:bodyPr>
            <a:normAutofit/>
          </a:bodyPr>
          <a:lstStyle/>
          <a:p>
            <a:r>
              <a:rPr lang="cs-CZ" sz="8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DOPLNĚK</a:t>
            </a:r>
            <a:endParaRPr lang="cs-CZ" sz="88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149080"/>
            <a:ext cx="6400800" cy="1752600"/>
          </a:xfrm>
          <a:solidFill>
            <a:srgbClr val="CCFFCC"/>
          </a:solidFill>
        </p:spPr>
        <p:txBody>
          <a:bodyPr>
            <a:normAutofit fontScale="85000" lnSpcReduction="20000"/>
          </a:bodyPr>
          <a:lstStyle/>
          <a:p>
            <a:endParaRPr lang="cs-CZ" smtClean="0"/>
          </a:p>
          <a:p>
            <a:r>
              <a:rPr lang="cs-CZ" sz="9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endParaRPr lang="cs-CZ" sz="96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331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/>
              <a:t>DOPLNĚK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  <a:solidFill>
            <a:srgbClr val="92D05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- rozvíjí vždy ……………..  a  …………………….</a:t>
            </a:r>
          </a:p>
          <a:p>
            <a:pPr marL="0" indent="0">
              <a:buNone/>
            </a:pPr>
            <a:r>
              <a:rPr lang="cs-CZ" sz="3600" smtClean="0"/>
              <a:t>- řídící  …………  je vždy plnovýznamové</a:t>
            </a:r>
          </a:p>
          <a:p>
            <a:pPr marL="0" indent="0">
              <a:buNone/>
            </a:pPr>
            <a:r>
              <a:rPr lang="cs-CZ" sz="3600" smtClean="0"/>
              <a:t>- vyjadřuje vlastnost …………. za určitého …………</a:t>
            </a:r>
          </a:p>
          <a:p>
            <a:pPr marL="0" indent="0">
              <a:buNone/>
            </a:pPr>
            <a:r>
              <a:rPr lang="cs-CZ" sz="3600" smtClean="0"/>
              <a:t>- může se vztahovat i k nevyjádřenému  ………….</a:t>
            </a:r>
          </a:p>
          <a:p>
            <a:pPr marL="0" indent="0">
              <a:buNone/>
            </a:pPr>
            <a:r>
              <a:rPr lang="cs-CZ" sz="3600" smtClean="0">
                <a:solidFill>
                  <a:srgbClr val="FF0000"/>
                </a:solidFill>
              </a:rPr>
              <a:t>Přídavné jméno </a:t>
            </a:r>
            <a:r>
              <a:rPr lang="cs-CZ" sz="3600" u="sng" smtClean="0">
                <a:solidFill>
                  <a:srgbClr val="FF0000"/>
                </a:solidFill>
              </a:rPr>
              <a:t>rád</a:t>
            </a:r>
            <a:r>
              <a:rPr lang="cs-CZ" sz="3600" smtClean="0">
                <a:solidFill>
                  <a:srgbClr val="FF0000"/>
                </a:solidFill>
              </a:rPr>
              <a:t> je ve větě s plnovýzna-movým slovesem vždy doplňkem.  </a:t>
            </a:r>
            <a:endParaRPr lang="cs-CZ" sz="36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277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/>
              <a:t>DOPLNĚK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  <a:solidFill>
            <a:srgbClr val="92D05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- rozvíjí vždy </a:t>
            </a:r>
            <a:r>
              <a:rPr lang="cs-CZ" sz="3600" smtClean="0">
                <a:solidFill>
                  <a:srgbClr val="FF0000"/>
                </a:solidFill>
              </a:rPr>
              <a:t>jméno</a:t>
            </a:r>
            <a:r>
              <a:rPr lang="cs-CZ" sz="3600" smtClean="0"/>
              <a:t>  a  </a:t>
            </a:r>
            <a:r>
              <a:rPr lang="cs-CZ" sz="3600" smtClean="0">
                <a:solidFill>
                  <a:srgbClr val="FF0000"/>
                </a:solidFill>
              </a:rPr>
              <a:t>sloveso</a:t>
            </a:r>
          </a:p>
          <a:p>
            <a:pPr marL="0" indent="0">
              <a:buNone/>
            </a:pPr>
            <a:r>
              <a:rPr lang="cs-CZ" sz="3600" smtClean="0"/>
              <a:t>- řídící  </a:t>
            </a:r>
            <a:r>
              <a:rPr lang="cs-CZ" sz="3600" smtClean="0">
                <a:solidFill>
                  <a:srgbClr val="FF0000"/>
                </a:solidFill>
              </a:rPr>
              <a:t>sloveso</a:t>
            </a:r>
            <a:r>
              <a:rPr lang="cs-CZ" sz="3600" smtClean="0"/>
              <a:t> je vždy plnovýznamové</a:t>
            </a:r>
          </a:p>
          <a:p>
            <a:pPr marL="0" indent="0">
              <a:buNone/>
            </a:pPr>
            <a:r>
              <a:rPr lang="cs-CZ" sz="3600" smtClean="0"/>
              <a:t>- vyjadřuje vlastnost </a:t>
            </a:r>
            <a:r>
              <a:rPr lang="cs-CZ" sz="3600" smtClean="0">
                <a:solidFill>
                  <a:srgbClr val="FF0000"/>
                </a:solidFill>
              </a:rPr>
              <a:t>jména</a:t>
            </a:r>
            <a:r>
              <a:rPr lang="cs-CZ" sz="3600" smtClean="0"/>
              <a:t> za určitého </a:t>
            </a:r>
            <a:r>
              <a:rPr lang="cs-CZ" sz="3600" smtClean="0">
                <a:solidFill>
                  <a:srgbClr val="FF0000"/>
                </a:solidFill>
              </a:rPr>
              <a:t>děje</a:t>
            </a: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- může se vztahovat i k nevyjádřenému  </a:t>
            </a:r>
            <a:r>
              <a:rPr lang="cs-CZ" sz="3600" smtClean="0">
                <a:solidFill>
                  <a:srgbClr val="FF0000"/>
                </a:solidFill>
              </a:rPr>
              <a:t>podmětu</a:t>
            </a:r>
            <a:endParaRPr lang="cs-CZ" sz="3600" smtClean="0"/>
          </a:p>
          <a:p>
            <a:pPr marL="0" indent="0">
              <a:buNone/>
            </a:pPr>
            <a:r>
              <a:rPr lang="cs-CZ" sz="3600" smtClean="0">
                <a:solidFill>
                  <a:srgbClr val="FF0000"/>
                </a:solidFill>
              </a:rPr>
              <a:t>Přídavné jméno </a:t>
            </a:r>
            <a:r>
              <a:rPr lang="cs-CZ" sz="3600" u="sng" smtClean="0">
                <a:solidFill>
                  <a:srgbClr val="FF0000"/>
                </a:solidFill>
              </a:rPr>
              <a:t>rád</a:t>
            </a:r>
            <a:r>
              <a:rPr lang="cs-CZ" sz="3600" smtClean="0">
                <a:solidFill>
                  <a:srgbClr val="FF0000"/>
                </a:solidFill>
              </a:rPr>
              <a:t> je ve větě s plnovýzna-movým slovesem vždy doplňkem.  </a:t>
            </a:r>
            <a:endParaRPr lang="cs-CZ" sz="36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275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mtClean="0"/>
              <a:t>Podtrhni doplňky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smtClean="0"/>
              <a:t>Dva dokumenty zůstaly nezařazeny. Turisté se vrátili unaveni, ale spokojeni. Zašel jsem k vám rád. Všichni tam byli vyděšení. Viděl jsem tě sázet květiny. Renata doběhla jako druhá. V soutěži cyklistů byl až třetí. Děti tam zůstaly samy. Jan se vyučil zedníkem.</a:t>
            </a:r>
          </a:p>
          <a:p>
            <a:pPr marL="0" indent="0">
              <a:buNone/>
            </a:pPr>
            <a:r>
              <a:rPr lang="cs-CZ" sz="3600" smtClean="0"/>
              <a:t>Otec se stal vedoucím provozu. Honza byl zvolen králem. Otec byl velice unavený.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4131189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r>
              <a:rPr lang="cs-CZ" smtClean="0"/>
              <a:t> doplňky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FFFF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smtClean="0"/>
              <a:t>Dva dokumenty zůstaly </a:t>
            </a:r>
            <a:r>
              <a:rPr lang="cs-CZ" sz="3600" u="sng" smtClean="0">
                <a:solidFill>
                  <a:srgbClr val="FF0000"/>
                </a:solidFill>
              </a:rPr>
              <a:t>nezařazeny</a:t>
            </a:r>
            <a:r>
              <a:rPr lang="cs-CZ" sz="3600" smtClean="0"/>
              <a:t>. Turisté se vrátili </a:t>
            </a:r>
            <a:r>
              <a:rPr lang="cs-CZ" sz="3600" u="sng" smtClean="0">
                <a:solidFill>
                  <a:srgbClr val="FF0000"/>
                </a:solidFill>
              </a:rPr>
              <a:t>unaveni</a:t>
            </a:r>
            <a:r>
              <a:rPr lang="cs-CZ" sz="3600">
                <a:solidFill>
                  <a:srgbClr val="FF0000"/>
                </a:solidFill>
              </a:rPr>
              <a:t>,</a:t>
            </a:r>
            <a:r>
              <a:rPr lang="cs-CZ" sz="3600" smtClean="0"/>
              <a:t> </a:t>
            </a:r>
            <a:r>
              <a:rPr lang="cs-CZ" sz="3600" u="sng" smtClean="0">
                <a:solidFill>
                  <a:srgbClr val="FF0000"/>
                </a:solidFill>
              </a:rPr>
              <a:t>ale spokojeni</a:t>
            </a:r>
            <a:r>
              <a:rPr lang="cs-CZ" sz="3600" smtClean="0"/>
              <a:t>. Zašel jsem k vám </a:t>
            </a:r>
            <a:r>
              <a:rPr lang="cs-CZ" sz="3600" u="sng" smtClean="0">
                <a:solidFill>
                  <a:srgbClr val="FF0000"/>
                </a:solidFill>
              </a:rPr>
              <a:t>rád</a:t>
            </a:r>
            <a:r>
              <a:rPr lang="cs-CZ" sz="3600" smtClean="0"/>
              <a:t>. Všichni tam byli vyděšení. Viděl jsem tě </a:t>
            </a:r>
            <a:r>
              <a:rPr lang="cs-CZ" sz="3600" u="sng" smtClean="0">
                <a:solidFill>
                  <a:srgbClr val="FF0000"/>
                </a:solidFill>
              </a:rPr>
              <a:t>sázet</a:t>
            </a:r>
            <a:r>
              <a:rPr lang="cs-CZ" sz="3600" smtClean="0"/>
              <a:t> květiny. Renata doběhla </a:t>
            </a:r>
            <a:r>
              <a:rPr lang="cs-CZ" sz="3600" u="sng" smtClean="0">
                <a:solidFill>
                  <a:srgbClr val="FF0000"/>
                </a:solidFill>
              </a:rPr>
              <a:t>jako druhá</a:t>
            </a:r>
            <a:r>
              <a:rPr lang="cs-CZ" sz="3600" smtClean="0"/>
              <a:t>. V soutěži cyklistů byl až třetí. Děti tam zůstaly </a:t>
            </a:r>
            <a:r>
              <a:rPr lang="cs-CZ" sz="3600" u="sng" smtClean="0">
                <a:solidFill>
                  <a:srgbClr val="FF0000"/>
                </a:solidFill>
              </a:rPr>
              <a:t>samy</a:t>
            </a:r>
            <a:r>
              <a:rPr lang="cs-CZ" sz="3600" smtClean="0"/>
              <a:t>. Jan se vyučil </a:t>
            </a:r>
            <a:r>
              <a:rPr lang="cs-CZ" sz="3600" u="sng" smtClean="0">
                <a:solidFill>
                  <a:srgbClr val="FF0000"/>
                </a:solidFill>
              </a:rPr>
              <a:t>zedníkem</a:t>
            </a:r>
            <a:r>
              <a:rPr lang="cs-CZ" sz="3600" smtClean="0"/>
              <a:t>.</a:t>
            </a:r>
          </a:p>
          <a:p>
            <a:pPr marL="0" indent="0">
              <a:buNone/>
            </a:pPr>
            <a:r>
              <a:rPr lang="cs-CZ" sz="3600" smtClean="0"/>
              <a:t>Otec se stal vedoucím provozu. Honza byl zvolen </a:t>
            </a:r>
            <a:r>
              <a:rPr lang="cs-CZ" sz="3600" u="sng" smtClean="0">
                <a:solidFill>
                  <a:srgbClr val="FF0000"/>
                </a:solidFill>
              </a:rPr>
              <a:t>králem</a:t>
            </a:r>
            <a:r>
              <a:rPr lang="cs-CZ" sz="3600" smtClean="0"/>
              <a:t>. Otec byl velice unavený.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590982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Proč v těchto větách není doplněk?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smtClean="0"/>
              <a:t>Všichni tam byli vyděšení. </a:t>
            </a:r>
          </a:p>
          <a:p>
            <a:pPr marL="0" indent="0">
              <a:buNone/>
            </a:pPr>
            <a:r>
              <a:rPr lang="cs-CZ" sz="4800" smtClean="0"/>
              <a:t>V soutěži cyklistů byl až třetí. </a:t>
            </a:r>
          </a:p>
          <a:p>
            <a:pPr marL="0" indent="0">
              <a:buNone/>
            </a:pPr>
            <a:r>
              <a:rPr lang="cs-CZ" sz="4800" smtClean="0"/>
              <a:t>Otec se stal vedoucím provozu. </a:t>
            </a:r>
          </a:p>
          <a:p>
            <a:pPr marL="0" indent="0">
              <a:buNone/>
            </a:pPr>
            <a:r>
              <a:rPr lang="cs-CZ" sz="4800" smtClean="0"/>
              <a:t>Otec byl velice unavený.</a:t>
            </a:r>
            <a:endParaRPr lang="cs-CZ" sz="4800"/>
          </a:p>
        </p:txBody>
      </p:sp>
    </p:spTree>
    <p:extLst>
      <p:ext uri="{BB962C8B-B14F-4D97-AF65-F5344CB8AC3E}">
        <p14:creationId xmlns:p14="http://schemas.microsoft.com/office/powerpoint/2010/main" val="3115168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: VE VĚTÁCH NENÍ PLNOVÝZNA-MOVÉ SLOVESO V PŘÍSUDKU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smtClean="0"/>
              <a:t>Všichni tam </a:t>
            </a:r>
            <a:r>
              <a:rPr lang="cs-CZ" sz="4800" b="1" smtClean="0">
                <a:solidFill>
                  <a:srgbClr val="FF0000"/>
                </a:solidFill>
              </a:rPr>
              <a:t>byli vyděšení</a:t>
            </a:r>
            <a:r>
              <a:rPr lang="cs-CZ" sz="4800" smtClean="0"/>
              <a:t>. </a:t>
            </a:r>
          </a:p>
          <a:p>
            <a:pPr marL="0" indent="0">
              <a:buNone/>
            </a:pPr>
            <a:r>
              <a:rPr lang="cs-CZ" sz="4800" smtClean="0"/>
              <a:t>V soutěži cyklistů </a:t>
            </a:r>
            <a:r>
              <a:rPr lang="cs-CZ" sz="4800" b="1" smtClean="0">
                <a:solidFill>
                  <a:srgbClr val="FF0000"/>
                </a:solidFill>
              </a:rPr>
              <a:t>byl </a:t>
            </a:r>
            <a:r>
              <a:rPr lang="cs-CZ" sz="4800" smtClean="0"/>
              <a:t>až </a:t>
            </a:r>
            <a:r>
              <a:rPr lang="cs-CZ" sz="4800" b="1" smtClean="0">
                <a:solidFill>
                  <a:srgbClr val="FF0000"/>
                </a:solidFill>
              </a:rPr>
              <a:t>třetí</a:t>
            </a:r>
            <a:r>
              <a:rPr lang="cs-CZ" sz="4800" smtClean="0"/>
              <a:t>. </a:t>
            </a:r>
          </a:p>
          <a:p>
            <a:pPr marL="0" indent="0">
              <a:buNone/>
            </a:pPr>
            <a:r>
              <a:rPr lang="cs-CZ" sz="4800" smtClean="0"/>
              <a:t>Otec se </a:t>
            </a:r>
            <a:r>
              <a:rPr lang="cs-CZ" sz="4800" b="1" smtClean="0">
                <a:solidFill>
                  <a:srgbClr val="FF0000"/>
                </a:solidFill>
              </a:rPr>
              <a:t>stal vedoucím </a:t>
            </a:r>
            <a:r>
              <a:rPr lang="cs-CZ" sz="4800" smtClean="0"/>
              <a:t>provozu. </a:t>
            </a:r>
          </a:p>
          <a:p>
            <a:pPr marL="0" indent="0">
              <a:buNone/>
            </a:pPr>
            <a:r>
              <a:rPr lang="cs-CZ" sz="4800" smtClean="0"/>
              <a:t>Otec </a:t>
            </a:r>
            <a:r>
              <a:rPr lang="cs-CZ" sz="4800" b="1" smtClean="0">
                <a:solidFill>
                  <a:srgbClr val="FF0000"/>
                </a:solidFill>
              </a:rPr>
              <a:t>byl</a:t>
            </a:r>
            <a:r>
              <a:rPr lang="cs-CZ" sz="4800" smtClean="0"/>
              <a:t> velice </a:t>
            </a:r>
            <a:r>
              <a:rPr lang="cs-CZ" sz="4800" b="1" smtClean="0">
                <a:solidFill>
                  <a:srgbClr val="FF0000"/>
                </a:solidFill>
              </a:rPr>
              <a:t>unavený</a:t>
            </a:r>
            <a:r>
              <a:rPr lang="cs-CZ" sz="4800" smtClean="0"/>
              <a:t>.</a:t>
            </a:r>
            <a:endParaRPr lang="cs-CZ" sz="4800"/>
          </a:p>
        </p:txBody>
      </p:sp>
    </p:spTree>
    <p:extLst>
      <p:ext uri="{BB962C8B-B14F-4D97-AF65-F5344CB8AC3E}">
        <p14:creationId xmlns:p14="http://schemas.microsoft.com/office/powerpoint/2010/main" val="1244225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mtClean="0"/>
              <a:t>Urči zda jde o přívlastek, či o doplněk: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smtClean="0"/>
              <a:t>Před domem stálo rozbité auto. Auto stálo před domem rozbité.</a:t>
            </a:r>
          </a:p>
          <a:p>
            <a:pPr marL="0" indent="0">
              <a:buNone/>
            </a:pPr>
            <a:r>
              <a:rPr lang="cs-CZ" sz="4000" smtClean="0"/>
              <a:t>Zraněný muž zůstal ležet na zemi. Muž zůstal ležet na zemi zraněný.</a:t>
            </a:r>
          </a:p>
          <a:p>
            <a:pPr marL="0" indent="0">
              <a:buNone/>
            </a:pPr>
            <a:r>
              <a:rPr lang="cs-CZ" sz="4000" smtClean="0"/>
              <a:t>Zklamaná žena se vrátila do vesnice. Žena se vrátila do vesnice zklamaná.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128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- </a:t>
            </a:r>
            <a:r>
              <a:rPr lang="cs-CZ" smtClean="0"/>
              <a:t>přívlastek, či  doplněk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CC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smtClean="0"/>
              <a:t>Před domem stálo </a:t>
            </a:r>
            <a:r>
              <a:rPr lang="cs-CZ" sz="4000" smtClean="0">
                <a:solidFill>
                  <a:srgbClr val="FF0000"/>
                </a:solidFill>
              </a:rPr>
              <a:t>rozbité (Pk)</a:t>
            </a:r>
            <a:r>
              <a:rPr lang="cs-CZ" sz="4000" smtClean="0"/>
              <a:t> auto. Auto stálo před domem </a:t>
            </a:r>
            <a:r>
              <a:rPr lang="cs-CZ" sz="4000" smtClean="0">
                <a:solidFill>
                  <a:srgbClr val="FF0000"/>
                </a:solidFill>
              </a:rPr>
              <a:t>rozbité (D)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FF0000"/>
                </a:solidFill>
              </a:rPr>
              <a:t>Zraněný</a:t>
            </a:r>
            <a:r>
              <a:rPr lang="cs-CZ" sz="4000" smtClean="0"/>
              <a:t> (</a:t>
            </a:r>
            <a:r>
              <a:rPr lang="cs-CZ" sz="4000" smtClean="0">
                <a:solidFill>
                  <a:srgbClr val="FF0000"/>
                </a:solidFill>
              </a:rPr>
              <a:t>Pk) </a:t>
            </a:r>
            <a:r>
              <a:rPr lang="cs-CZ" sz="4000" smtClean="0"/>
              <a:t>muž zůstal ležet na zemi. Muž zůstal ležet na zemi </a:t>
            </a:r>
            <a:r>
              <a:rPr lang="cs-CZ" sz="4000" smtClean="0">
                <a:solidFill>
                  <a:srgbClr val="FF0000"/>
                </a:solidFill>
              </a:rPr>
              <a:t>zraněný (D)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 smtClean="0">
                <a:solidFill>
                  <a:srgbClr val="FF0000"/>
                </a:solidFill>
              </a:rPr>
              <a:t>Zklamaná (Pk)</a:t>
            </a:r>
            <a:r>
              <a:rPr lang="cs-CZ" sz="4000" smtClean="0"/>
              <a:t> žena se vrátila do vesnice. Žena se vrátila do vesnice </a:t>
            </a:r>
            <a:r>
              <a:rPr lang="cs-CZ" sz="4000" smtClean="0">
                <a:solidFill>
                  <a:srgbClr val="FF0000"/>
                </a:solidFill>
              </a:rPr>
              <a:t>zklamaná (D)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9734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454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DOPLNĚK</vt:lpstr>
      <vt:lpstr>DOPLNĚK</vt:lpstr>
      <vt:lpstr>DOPLNĚK</vt:lpstr>
      <vt:lpstr>Podtrhni doplňky</vt:lpstr>
      <vt:lpstr>ŘEŠENÍ doplňky</vt:lpstr>
      <vt:lpstr>Proč v těchto větách není doplněk?</vt:lpstr>
      <vt:lpstr>ŘEŠENÍ : VE VĚTÁCH NENÍ PLNOVÝZNA-MOVÉ SLOVESO V PŘÍSUDKU</vt:lpstr>
      <vt:lpstr>Urči zda jde o přívlastek, či o doplněk:</vt:lpstr>
      <vt:lpstr>ŘEŠENÍ - přívlastek, či  doplněk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DOPLNĚK</dc:title>
  <dc:creator>Blanka Halíková</dc:creator>
  <cp:lastModifiedBy>Blanka Halíková</cp:lastModifiedBy>
  <cp:revision>8</cp:revision>
  <dcterms:created xsi:type="dcterms:W3CDTF">2014-05-28T19:06:22Z</dcterms:created>
  <dcterms:modified xsi:type="dcterms:W3CDTF">2014-05-30T06:44:04Z</dcterms:modified>
</cp:coreProperties>
</file>