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90" autoAdjust="0"/>
    <p:restoredTop sz="94660"/>
  </p:normalViewPr>
  <p:slideViewPr>
    <p:cSldViewPr>
      <p:cViewPr varScale="1">
        <p:scale>
          <a:sx n="69" d="100"/>
          <a:sy n="69" d="100"/>
        </p:scale>
        <p:origin x="-16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895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398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56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1432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715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734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712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840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091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482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706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9AC9C-B74D-4786-9709-C050EB62F47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71AE0-41CB-47C8-941C-F57D20C29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803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977644"/>
              </p:ext>
            </p:extLst>
          </p:nvPr>
        </p:nvGraphicFramePr>
        <p:xfrm>
          <a:off x="1907704" y="260648"/>
          <a:ext cx="5616000" cy="6437376"/>
        </p:xfrm>
        <a:graphic>
          <a:graphicData uri="http://schemas.openxmlformats.org/drawingml/2006/table">
            <a:tbl>
              <a:tblPr firstRow="1" firstCol="1" bandRow="1"/>
              <a:tblGrid>
                <a:gridCol w="1363443"/>
                <a:gridCol w="4252557"/>
              </a:tblGrid>
              <a:tr h="90036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Základní </a:t>
                      </a:r>
                      <a:r>
                        <a:rPr lang="cs-CZ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škola Jablonec nad Nisou – Mšeno, Mozartova 24, příspěvková 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organizace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800" b="1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VY_32_INOVACE_CJIIb-20</a:t>
                      </a:r>
                      <a:endParaRPr lang="cs-CZ" sz="1800" b="1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projektu: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Mgr. Blanka Halíková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28. 05. 2014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Jazyk a jazyková komunikace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Český jazyk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9.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Skladba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Vedlejší věta doplňková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Materiál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slouží k procvičení učiva o VV doplňkové.                     </a:t>
                      </a:r>
                      <a:r>
                        <a:rPr lang="cs-CZ" sz="1200" baseline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Je </a:t>
                      </a: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určen pro použití na interaktivní tabuli.</a:t>
                      </a:r>
                      <a:r>
                        <a:rPr lang="cs-CZ" sz="1200">
                          <a:solidFill>
                            <a:srgbClr val="FF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0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86" marR="51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 descr="logo eu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060" y="4751431"/>
            <a:ext cx="5580000" cy="121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606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smtClean="0"/>
              <a:t>VV doplňková</a:t>
            </a:r>
            <a:endParaRPr lang="cs-CZ" sz="96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573016"/>
            <a:ext cx="7776864" cy="288032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47500" lnSpcReduction="20000"/>
          </a:bodyPr>
          <a:lstStyle/>
          <a:p>
            <a:r>
              <a:rPr lang="cs-CZ" smtClean="0"/>
              <a:t>-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442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/>
              <a:t>DOPLŇ: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VV plní funkci .………………. věty řídící.</a:t>
            </a:r>
          </a:p>
          <a:p>
            <a:pPr marL="0" indent="0">
              <a:buNone/>
            </a:pPr>
            <a:r>
              <a:rPr lang="cs-CZ" smtClean="0"/>
              <a:t>Závisí na …………..  ……. a …………. věty řídící.</a:t>
            </a:r>
          </a:p>
          <a:p>
            <a:pPr marL="0" indent="0">
              <a:buNone/>
            </a:pPr>
            <a:r>
              <a:rPr lang="cs-CZ" smtClean="0"/>
              <a:t>Nejčastěji bývá připojena ……………. jak, kterak.</a:t>
            </a:r>
          </a:p>
          <a:p>
            <a:pPr marL="0" indent="0">
              <a:buNone/>
            </a:pPr>
            <a:r>
              <a:rPr lang="cs-CZ" smtClean="0"/>
              <a:t>Ptáme se na ni otázkou jak, jaký + ……… a ………</a:t>
            </a:r>
          </a:p>
          <a:p>
            <a:pPr marL="0" indent="0">
              <a:buNone/>
            </a:pPr>
            <a:r>
              <a:rPr lang="cs-CZ"/>
              <a:t>v</a:t>
            </a:r>
            <a:r>
              <a:rPr lang="cs-CZ" smtClean="0"/>
              <a:t>ěty řídící.</a:t>
            </a:r>
          </a:p>
          <a:p>
            <a:pPr marL="0" indent="0">
              <a:buNone/>
            </a:pPr>
            <a:r>
              <a:rPr lang="cs-CZ" smtClean="0"/>
              <a:t>Vyskytuje se často po ………….. smyslového vnímání.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105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CCFFFF"/>
          </a:solidFill>
        </p:spPr>
        <p:txBody>
          <a:bodyPr/>
          <a:lstStyle/>
          <a:p>
            <a:pPr marL="0" indent="0">
              <a:buNone/>
            </a:pPr>
            <a:r>
              <a:rPr lang="cs-CZ" smtClean="0"/>
              <a:t>VV plní funkci </a:t>
            </a:r>
            <a:r>
              <a:rPr lang="cs-CZ" smtClean="0">
                <a:solidFill>
                  <a:srgbClr val="FF0000"/>
                </a:solidFill>
              </a:rPr>
              <a:t>doplňku</a:t>
            </a:r>
            <a:r>
              <a:rPr lang="cs-CZ" smtClean="0"/>
              <a:t> věty řídící.</a:t>
            </a:r>
          </a:p>
          <a:p>
            <a:pPr marL="0" indent="0">
              <a:buNone/>
            </a:pPr>
            <a:r>
              <a:rPr lang="cs-CZ" smtClean="0"/>
              <a:t>Závisí na </a:t>
            </a:r>
            <a:r>
              <a:rPr lang="cs-CZ" smtClean="0">
                <a:solidFill>
                  <a:srgbClr val="FF0000"/>
                </a:solidFill>
              </a:rPr>
              <a:t>podstatném jméně </a:t>
            </a:r>
            <a:r>
              <a:rPr lang="cs-CZ" smtClean="0"/>
              <a:t>a </a:t>
            </a:r>
            <a:r>
              <a:rPr lang="cs-CZ" smtClean="0">
                <a:solidFill>
                  <a:srgbClr val="FF0000"/>
                </a:solidFill>
              </a:rPr>
              <a:t>slovese</a:t>
            </a:r>
            <a:r>
              <a:rPr lang="cs-CZ" smtClean="0"/>
              <a:t> věty řídící.</a:t>
            </a:r>
          </a:p>
          <a:p>
            <a:pPr marL="0" indent="0">
              <a:buNone/>
            </a:pPr>
            <a:r>
              <a:rPr lang="cs-CZ" smtClean="0"/>
              <a:t>Nejčastěji bývá připojena </a:t>
            </a:r>
            <a:r>
              <a:rPr lang="cs-CZ" smtClean="0">
                <a:solidFill>
                  <a:srgbClr val="FF0000"/>
                </a:solidFill>
              </a:rPr>
              <a:t>spojkami</a:t>
            </a:r>
            <a:r>
              <a:rPr lang="cs-CZ" smtClean="0"/>
              <a:t> jak, kterak.</a:t>
            </a:r>
          </a:p>
          <a:p>
            <a:pPr marL="0" indent="0">
              <a:buNone/>
            </a:pPr>
            <a:r>
              <a:rPr lang="cs-CZ" smtClean="0"/>
              <a:t>Ptáme se na ni otázkou jak, jaký + </a:t>
            </a:r>
            <a:r>
              <a:rPr lang="cs-CZ" smtClean="0">
                <a:solidFill>
                  <a:srgbClr val="FF0000"/>
                </a:solidFill>
              </a:rPr>
              <a:t>jménem </a:t>
            </a:r>
            <a:r>
              <a:rPr lang="cs-CZ" smtClean="0"/>
              <a:t>a </a:t>
            </a:r>
            <a:r>
              <a:rPr lang="cs-CZ" smtClean="0">
                <a:solidFill>
                  <a:srgbClr val="FF0000"/>
                </a:solidFill>
              </a:rPr>
              <a:t>slovesem</a:t>
            </a:r>
            <a:r>
              <a:rPr lang="cs-CZ"/>
              <a:t> </a:t>
            </a:r>
            <a:r>
              <a:rPr lang="cs-CZ" smtClean="0"/>
              <a:t>věty řídící.</a:t>
            </a:r>
          </a:p>
          <a:p>
            <a:pPr marL="0" indent="0">
              <a:buNone/>
            </a:pPr>
            <a:r>
              <a:rPr lang="cs-CZ" smtClean="0"/>
              <a:t>Vyskytuje se často po </a:t>
            </a:r>
            <a:r>
              <a:rPr lang="cs-CZ" smtClean="0">
                <a:solidFill>
                  <a:srgbClr val="FF0000"/>
                </a:solidFill>
              </a:rPr>
              <a:t>slovesech </a:t>
            </a:r>
            <a:r>
              <a:rPr lang="cs-CZ" smtClean="0"/>
              <a:t>smyslového vnímání.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548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mtClean="0"/>
              <a:t>Rozliš Vv doplňkovou </a:t>
            </a:r>
            <a:br>
              <a:rPr lang="cs-CZ" smtClean="0"/>
            </a:br>
            <a:r>
              <a:rPr lang="cs-CZ" smtClean="0"/>
              <a:t>a VV předmětnou: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Pozorovali jsme, jak veverky skotačí v parku.</a:t>
            </a:r>
          </a:p>
          <a:p>
            <a:pPr marL="0" indent="0">
              <a:buNone/>
            </a:pPr>
            <a:r>
              <a:rPr lang="cs-CZ" smtClean="0"/>
              <a:t>Pozorovali jsme veverky, jak skotačí v parku.</a:t>
            </a:r>
          </a:p>
          <a:p>
            <a:pPr marL="0" indent="0">
              <a:buNone/>
            </a:pPr>
            <a:r>
              <a:rPr lang="cs-CZ" smtClean="0"/>
              <a:t>Děcko se smíchem sledovalo kotě, jak si hraje s kuličkou.</a:t>
            </a:r>
          </a:p>
          <a:p>
            <a:pPr marL="0" indent="0">
              <a:buNone/>
            </a:pPr>
            <a:r>
              <a:rPr lang="cs-CZ" smtClean="0"/>
              <a:t>Děcko se smíchem sledovalo, jak si kotě hraje s kuličkou.</a:t>
            </a:r>
          </a:p>
          <a:p>
            <a:pPr marL="0" indent="0">
              <a:buNone/>
            </a:pPr>
            <a:r>
              <a:rPr lang="cs-CZ" smtClean="0"/>
              <a:t>Slyšeli jsme, jak Jana hraje na klavír.</a:t>
            </a:r>
          </a:p>
          <a:p>
            <a:pPr marL="0" indent="0">
              <a:buNone/>
            </a:pPr>
            <a:r>
              <a:rPr lang="cs-CZ" smtClean="0"/>
              <a:t>Slyšeli jsme Janu, jak hraje na klavír.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659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mtClean="0">
                <a:solidFill>
                  <a:srgbClr val="FF0000"/>
                </a:solidFill>
              </a:rPr>
              <a:t>ŘEŠENÍ </a:t>
            </a:r>
            <a:r>
              <a:rPr lang="cs-CZ" smtClean="0"/>
              <a:t>Rozliš Vv doplňkovou </a:t>
            </a:r>
            <a:br>
              <a:rPr lang="cs-CZ" smtClean="0"/>
            </a:br>
            <a:r>
              <a:rPr lang="cs-CZ" smtClean="0"/>
              <a:t>a VV předmětnou: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CCFFFF"/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mtClean="0"/>
              <a:t>Pozorovali jsme, jak veverky skotačí v parku.</a:t>
            </a:r>
            <a:r>
              <a:rPr lang="cs-CZ" smtClean="0">
                <a:solidFill>
                  <a:srgbClr val="FF0000"/>
                </a:solidFill>
              </a:rPr>
              <a:t>VV</a:t>
            </a:r>
            <a:r>
              <a:rPr lang="cs-CZ" sz="3600" smtClean="0">
                <a:solidFill>
                  <a:srgbClr val="FF0000"/>
                </a:solidFill>
              </a:rPr>
              <a:t>Pt</a:t>
            </a:r>
            <a:endParaRPr lang="cs-CZ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mtClean="0"/>
              <a:t>Pozorovali jsme veverky, jak skotačí v parku.</a:t>
            </a:r>
            <a:r>
              <a:rPr lang="cs-CZ" smtClean="0">
                <a:solidFill>
                  <a:srgbClr val="FF0000"/>
                </a:solidFill>
              </a:rPr>
              <a:t>VVD</a:t>
            </a:r>
          </a:p>
          <a:p>
            <a:pPr marL="0" indent="0">
              <a:buNone/>
            </a:pPr>
            <a:r>
              <a:rPr lang="cs-CZ" smtClean="0"/>
              <a:t>Děcko se smíchem sledovalo kotě, jak si hraje s kuličkou.</a:t>
            </a:r>
            <a:r>
              <a:rPr lang="cs-CZ" smtClean="0">
                <a:solidFill>
                  <a:srgbClr val="FF0000"/>
                </a:solidFill>
              </a:rPr>
              <a:t>VVD</a:t>
            </a:r>
          </a:p>
          <a:p>
            <a:pPr marL="0" indent="0">
              <a:buNone/>
            </a:pPr>
            <a:r>
              <a:rPr lang="cs-CZ" smtClean="0"/>
              <a:t>Děcko se smíchem sledovalo, jak si kotě hraje s kuličkou.</a:t>
            </a:r>
            <a:r>
              <a:rPr lang="cs-CZ" smtClean="0">
                <a:solidFill>
                  <a:srgbClr val="FF0000"/>
                </a:solidFill>
              </a:rPr>
              <a:t>VVPt</a:t>
            </a:r>
          </a:p>
          <a:p>
            <a:pPr marL="0" indent="0">
              <a:buNone/>
            </a:pPr>
            <a:r>
              <a:rPr lang="cs-CZ" smtClean="0"/>
              <a:t>Slyšeli jsme, jak Jana hraje na klavír.</a:t>
            </a:r>
            <a:r>
              <a:rPr lang="cs-CZ" smtClean="0">
                <a:solidFill>
                  <a:srgbClr val="FF0000"/>
                </a:solidFill>
              </a:rPr>
              <a:t>VVPt</a:t>
            </a:r>
          </a:p>
          <a:p>
            <a:pPr marL="0" indent="0">
              <a:buNone/>
            </a:pPr>
            <a:r>
              <a:rPr lang="cs-CZ" smtClean="0"/>
              <a:t>Slyšeli jsme Janu, jak hraje na klavír.</a:t>
            </a:r>
            <a:r>
              <a:rPr lang="cs-CZ" smtClean="0">
                <a:solidFill>
                  <a:srgbClr val="FF0000"/>
                </a:solidFill>
              </a:rPr>
              <a:t>VVD</a:t>
            </a:r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609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/>
              <a:t>Doplň Vv doplňkovou: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4000" smtClean="0"/>
              <a:t>Vtom zahlédl sestru, …………………… .</a:t>
            </a:r>
          </a:p>
          <a:p>
            <a:pPr marL="0" indent="0">
              <a:buNone/>
            </a:pPr>
            <a:r>
              <a:rPr lang="cs-CZ" sz="4000" smtClean="0"/>
              <a:t>Sledoval jsem hráče, …………………… .</a:t>
            </a:r>
          </a:p>
          <a:p>
            <a:pPr marL="0" indent="0">
              <a:buNone/>
            </a:pPr>
            <a:r>
              <a:rPr lang="cs-CZ" sz="4000" smtClean="0"/>
              <a:t>Viděl jsem kamaráda, ………………… .</a:t>
            </a:r>
          </a:p>
          <a:p>
            <a:pPr marL="0" indent="0">
              <a:buNone/>
            </a:pPr>
            <a:r>
              <a:rPr lang="cs-CZ" sz="4000" smtClean="0"/>
              <a:t>Zahlédl jsem otce, ……………………… .</a:t>
            </a:r>
          </a:p>
          <a:p>
            <a:pPr marL="0" indent="0">
              <a:buNone/>
            </a:pPr>
            <a:r>
              <a:rPr lang="cs-CZ" sz="4000" smtClean="0"/>
              <a:t>Představoval si sebe, …………………… .</a:t>
            </a:r>
            <a:endParaRPr lang="cs-CZ" sz="4000"/>
          </a:p>
        </p:txBody>
      </p:sp>
    </p:spTree>
    <p:extLst>
      <p:ext uri="{BB962C8B-B14F-4D97-AF65-F5344CB8AC3E}">
        <p14:creationId xmlns:p14="http://schemas.microsoft.com/office/powerpoint/2010/main" val="713085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/>
              <a:t>Doplň Vv doplňkovou: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smtClean="0"/>
              <a:t>Vtom zahlédl sestru, </a:t>
            </a:r>
            <a:r>
              <a:rPr lang="cs-CZ" sz="3600" smtClean="0">
                <a:solidFill>
                  <a:srgbClr val="FF0000"/>
                </a:solidFill>
              </a:rPr>
              <a:t>jak vystupuje z auta</a:t>
            </a:r>
            <a:r>
              <a:rPr lang="cs-CZ" sz="3600" smtClean="0"/>
              <a:t>.</a:t>
            </a:r>
          </a:p>
          <a:p>
            <a:pPr marL="0" indent="0">
              <a:buNone/>
            </a:pPr>
            <a:r>
              <a:rPr lang="cs-CZ" sz="3600" smtClean="0"/>
              <a:t>Sledoval jsem hráče, </a:t>
            </a:r>
            <a:r>
              <a:rPr lang="cs-CZ" sz="3600" smtClean="0">
                <a:solidFill>
                  <a:srgbClr val="FF0000"/>
                </a:solidFill>
              </a:rPr>
              <a:t>jak se radí</a:t>
            </a:r>
            <a:r>
              <a:rPr lang="cs-CZ" sz="3600" smtClean="0"/>
              <a:t>.</a:t>
            </a:r>
          </a:p>
          <a:p>
            <a:pPr marL="0" indent="0">
              <a:buNone/>
            </a:pPr>
            <a:r>
              <a:rPr lang="cs-CZ" sz="3600" smtClean="0"/>
              <a:t>Viděl jsem kamaráda, </a:t>
            </a:r>
            <a:r>
              <a:rPr lang="cs-CZ" sz="3600" smtClean="0">
                <a:solidFill>
                  <a:srgbClr val="FF0000"/>
                </a:solidFill>
              </a:rPr>
              <a:t>jak se plíží za domem</a:t>
            </a:r>
            <a:r>
              <a:rPr lang="cs-CZ" sz="3600" smtClean="0"/>
              <a:t>.</a:t>
            </a:r>
          </a:p>
          <a:p>
            <a:pPr marL="0" indent="0">
              <a:buNone/>
            </a:pPr>
            <a:r>
              <a:rPr lang="cs-CZ" sz="3600" smtClean="0"/>
              <a:t>Zahlédl jsem otce, </a:t>
            </a:r>
            <a:r>
              <a:rPr lang="cs-CZ" sz="3600" smtClean="0">
                <a:solidFill>
                  <a:srgbClr val="FF0000"/>
                </a:solidFill>
              </a:rPr>
              <a:t>jak přijíždí k domu</a:t>
            </a:r>
            <a:r>
              <a:rPr lang="cs-CZ" sz="3600" smtClean="0"/>
              <a:t>.</a:t>
            </a:r>
          </a:p>
          <a:p>
            <a:pPr marL="0" indent="0">
              <a:buNone/>
            </a:pPr>
            <a:r>
              <a:rPr lang="cs-CZ" sz="3600" smtClean="0"/>
              <a:t>Představoval si sebe, </a:t>
            </a:r>
            <a:r>
              <a:rPr lang="cs-CZ" sz="3600" smtClean="0">
                <a:solidFill>
                  <a:srgbClr val="FF0000"/>
                </a:solidFill>
              </a:rPr>
              <a:t>jak vystupuje v divadle</a:t>
            </a:r>
            <a:r>
              <a:rPr lang="cs-CZ" sz="3600" smtClean="0"/>
              <a:t>.</a:t>
            </a:r>
            <a:endParaRPr lang="cs-CZ" sz="3600"/>
          </a:p>
        </p:txBody>
      </p:sp>
    </p:spTree>
    <p:extLst>
      <p:ext uri="{BB962C8B-B14F-4D97-AF65-F5344CB8AC3E}">
        <p14:creationId xmlns:p14="http://schemas.microsoft.com/office/powerpoint/2010/main" val="32306091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366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VV doplňková</vt:lpstr>
      <vt:lpstr>DOPLŇ:</vt:lpstr>
      <vt:lpstr>ŘEŠENÍ</vt:lpstr>
      <vt:lpstr>Rozliš Vv doplňkovou  a VV předmětnou:</vt:lpstr>
      <vt:lpstr>ŘEŠENÍ Rozliš Vv doplňkovou  a VV předmětnou:</vt:lpstr>
      <vt:lpstr>Doplň Vv doplňkovou:</vt:lpstr>
      <vt:lpstr>Doplň Vv doplňkovou: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VV doplňková</dc:title>
  <dc:creator>Blanka Halíková</dc:creator>
  <cp:lastModifiedBy>Blanka Halíková</cp:lastModifiedBy>
  <cp:revision>7</cp:revision>
  <dcterms:created xsi:type="dcterms:W3CDTF">2014-05-28T20:02:09Z</dcterms:created>
  <dcterms:modified xsi:type="dcterms:W3CDTF">2014-05-30T06:43:46Z</dcterms:modified>
</cp:coreProperties>
</file>