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2" r:id="rId4"/>
    <p:sldId id="263" r:id="rId5"/>
    <p:sldId id="257" r:id="rId6"/>
    <p:sldId id="259" r:id="rId7"/>
    <p:sldId id="258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34" autoAdjust="0"/>
    <p:restoredTop sz="94660"/>
  </p:normalViewPr>
  <p:slideViewPr>
    <p:cSldViewPr>
      <p:cViewPr varScale="1">
        <p:scale>
          <a:sx n="69" d="100"/>
          <a:sy n="69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463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064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248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55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000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730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940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898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603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523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351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AE722-6B2C-4FA8-80A8-CA5012C11089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3DAF0-D329-48E1-A7E0-2BF39DC15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461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5280318"/>
              </p:ext>
            </p:extLst>
          </p:nvPr>
        </p:nvGraphicFramePr>
        <p:xfrm>
          <a:off x="1764000" y="188641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VY_32_INOVACE_CJIIb-05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11.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05.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8.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Příslovečné určení - přehled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obsahuje přehled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příslovečných určení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Je 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356" y="4679424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161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  <a:solidFill>
            <a:srgbClr val="00B050"/>
          </a:solidFill>
        </p:spPr>
        <p:txBody>
          <a:bodyPr/>
          <a:lstStyle/>
          <a:p>
            <a:r>
              <a:rPr lang="cs-CZ" smtClean="0">
                <a:solidFill>
                  <a:schemeClr val="tx2">
                    <a:lumMod val="50000"/>
                  </a:schemeClr>
                </a:solidFill>
              </a:rPr>
              <a:t>PŘÍSLOVEČNÉ URČENÍ</a:t>
            </a:r>
            <a:endParaRPr lang="cs-CZ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mtClean="0">
                <a:solidFill>
                  <a:schemeClr val="tx2">
                    <a:lumMod val="50000"/>
                  </a:schemeClr>
                </a:solidFill>
              </a:rPr>
              <a:t>Pečlivě   za podpory  velmi</a:t>
            </a:r>
          </a:p>
          <a:p>
            <a:r>
              <a:rPr lang="cs-CZ" smtClean="0">
                <a:solidFill>
                  <a:schemeClr val="tx2">
                    <a:lumMod val="50000"/>
                  </a:schemeClr>
                </a:solidFill>
              </a:rPr>
              <a:t>Vhodně    pro radost   za odměnu ráno    přes nedostatky  z neznalosti</a:t>
            </a:r>
          </a:p>
          <a:p>
            <a:endParaRPr lang="cs-CZ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122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238169"/>
          </a:xfrm>
          <a:solidFill>
            <a:schemeClr val="tx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cs-CZ" sz="4000" smtClean="0">
                <a:solidFill>
                  <a:schemeClr val="tx2">
                    <a:lumMod val="50000"/>
                  </a:schemeClr>
                </a:solidFill>
              </a:rPr>
              <a:t>POUŽIJ VE VĚTÁCH TATO PŘÍSLOVEČNÁ URČENÍ :</a:t>
            </a:r>
            <a:endParaRPr lang="cs-CZ" sz="400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640960" cy="2304256"/>
          </a:xfr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00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4000" smtClean="0">
                <a:solidFill>
                  <a:schemeClr val="tx2">
                    <a:lumMod val="50000"/>
                  </a:schemeClr>
                </a:solidFill>
              </a:rPr>
              <a:t>ečlivě    za podpory     velmi  	vhodně    pro radost   </a:t>
            </a:r>
          </a:p>
          <a:p>
            <a:r>
              <a:rPr lang="cs-CZ" sz="4000" smtClean="0">
                <a:solidFill>
                  <a:schemeClr val="tx2">
                    <a:lumMod val="50000"/>
                  </a:schemeClr>
                </a:solidFill>
              </a:rPr>
              <a:t>za odměnu    ráno    přes nedostatky   </a:t>
            </a:r>
            <a:endParaRPr lang="cs-CZ" sz="400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694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0"/>
            <a:ext cx="7772400" cy="1238169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smtClean="0">
                <a:solidFill>
                  <a:schemeClr val="tx2">
                    <a:lumMod val="50000"/>
                  </a:schemeClr>
                </a:solidFill>
              </a:rPr>
              <a:t>POUŽIJ VE VĚTÁCH TATO PŘÍSLOVEČNÁ URČENÍ </a:t>
            </a:r>
            <a:r>
              <a:rPr lang="cs-CZ" sz="320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smtClean="0">
                <a:solidFill>
                  <a:schemeClr val="tx2">
                    <a:lumMod val="50000"/>
                  </a:schemeClr>
                </a:solidFill>
              </a:rPr>
              <a:t>-  </a:t>
            </a:r>
            <a:r>
              <a:rPr lang="cs-CZ" sz="3200" smtClean="0">
                <a:solidFill>
                  <a:srgbClr val="FF0000"/>
                </a:solidFill>
              </a:rPr>
              <a:t>ŘEŠENÍ</a:t>
            </a:r>
            <a:endParaRPr lang="cs-CZ" sz="320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412776"/>
            <a:ext cx="8640960" cy="5256584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600" smtClean="0">
                <a:solidFill>
                  <a:schemeClr val="tx2">
                    <a:lumMod val="50000"/>
                  </a:schemeClr>
                </a:solidFill>
              </a:rPr>
              <a:t>Velmi pečlivě pracoval.   </a:t>
            </a:r>
          </a:p>
          <a:p>
            <a:pPr algn="l"/>
            <a:r>
              <a:rPr lang="cs-CZ" sz="3600" smtClean="0">
                <a:solidFill>
                  <a:schemeClr val="tx2">
                    <a:lumMod val="50000"/>
                  </a:schemeClr>
                </a:solidFill>
              </a:rPr>
              <a:t>Za podpory celého kolektivu problém zvládli.</a:t>
            </a:r>
          </a:p>
          <a:p>
            <a:pPr algn="l"/>
            <a:r>
              <a:rPr lang="cs-CZ" sz="3600" smtClean="0">
                <a:solidFill>
                  <a:schemeClr val="tx2">
                    <a:lumMod val="50000"/>
                  </a:schemeClr>
                </a:solidFill>
              </a:rPr>
              <a:t>Vhodně se oblékni.    </a:t>
            </a:r>
          </a:p>
          <a:p>
            <a:pPr algn="l"/>
            <a:r>
              <a:rPr lang="cs-CZ" sz="3600" smtClean="0">
                <a:solidFill>
                  <a:schemeClr val="tx2">
                    <a:lumMod val="50000"/>
                  </a:schemeClr>
                </a:solidFill>
              </a:rPr>
              <a:t>Hrál jen tak pro radost.   </a:t>
            </a:r>
          </a:p>
          <a:p>
            <a:pPr algn="l"/>
            <a:r>
              <a:rPr lang="cs-CZ" sz="3600">
                <a:solidFill>
                  <a:schemeClr val="tx2">
                    <a:lumMod val="50000"/>
                  </a:schemeClr>
                </a:solidFill>
              </a:rPr>
              <a:t>Z</a:t>
            </a:r>
            <a:r>
              <a:rPr lang="cs-CZ" sz="3600" smtClean="0">
                <a:solidFill>
                  <a:schemeClr val="tx2">
                    <a:lumMod val="50000"/>
                  </a:schemeClr>
                </a:solidFill>
              </a:rPr>
              <a:t>a odměnu pojedete na výlet. </a:t>
            </a:r>
          </a:p>
          <a:p>
            <a:pPr algn="l"/>
            <a:r>
              <a:rPr lang="cs-CZ" sz="3600" smtClean="0">
                <a:solidFill>
                  <a:schemeClr val="tx2">
                    <a:lumMod val="50000"/>
                  </a:schemeClr>
                </a:solidFill>
              </a:rPr>
              <a:t>Ráno pršelo.   </a:t>
            </a:r>
          </a:p>
          <a:p>
            <a:pPr algn="l"/>
            <a:r>
              <a:rPr lang="cs-CZ" sz="3600" smtClean="0">
                <a:solidFill>
                  <a:schemeClr val="tx2">
                    <a:lumMod val="50000"/>
                  </a:schemeClr>
                </a:solidFill>
              </a:rPr>
              <a:t>Přes drobné nedostatky zkoušky zvládla.   </a:t>
            </a:r>
            <a:endParaRPr lang="cs-CZ" sz="360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blanka.halikova\AppData\Local\Microsoft\Windows\Temporary Internet Files\Content.IE5\L00F0883\MC9002526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9380" y="2996952"/>
            <a:ext cx="1298014" cy="123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L00F0883\MC900280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5240351"/>
            <a:ext cx="1261699" cy="1380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.halikova\AppData\Local\Microsoft\Windows\Temporary Internet Files\Content.IE5\1HD3U2EQ\MC9003596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919220"/>
            <a:ext cx="837656" cy="130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151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smtClean="0"/>
              <a:t>Příslovečné určení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>
              <a:buFontTx/>
              <a:buChar char="-"/>
            </a:pP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závisí na  - - - - - - -, řidčeji na  - - - - - - - - -</a:t>
            </a:r>
          </a:p>
          <a:p>
            <a:pPr marL="0" indent="0">
              <a:buNone/>
            </a:pPr>
            <a:r>
              <a:rPr lang="cs-CZ" smtClean="0"/>
              <a:t>a - - - - - - - - -  - - - - -</a:t>
            </a:r>
          </a:p>
          <a:p>
            <a:pPr>
              <a:buFontTx/>
              <a:buChar char="-"/>
            </a:pPr>
            <a:r>
              <a:rPr lang="cs-CZ"/>
              <a:t>b</a:t>
            </a:r>
            <a:r>
              <a:rPr lang="cs-CZ" smtClean="0"/>
              <a:t>ývá vyjádřeno  - - - - - - - - - - , - - - - - - - - - - </a:t>
            </a:r>
          </a:p>
          <a:p>
            <a:pPr>
              <a:buFontTx/>
              <a:buChar char="-"/>
            </a:pPr>
            <a:r>
              <a:rPr lang="cs-CZ" smtClean="0"/>
              <a:t>- - - - -, přirovnáním</a:t>
            </a:r>
          </a:p>
          <a:p>
            <a:pPr marL="0" indent="0">
              <a:buNone/>
            </a:pPr>
            <a:r>
              <a:rPr lang="cs-CZ" smtClean="0"/>
              <a:t>-  může být  - - - -, - - - - - - -, - - - - - - - - - - - - - - -</a:t>
            </a:r>
          </a:p>
          <a:p>
            <a:pPr>
              <a:buFontTx/>
              <a:buChar char="-"/>
            </a:pPr>
            <a:endParaRPr lang="cs-CZ" sz="4600"/>
          </a:p>
        </p:txBody>
      </p:sp>
    </p:spTree>
    <p:extLst>
      <p:ext uri="{BB962C8B-B14F-4D97-AF65-F5344CB8AC3E}">
        <p14:creationId xmlns:p14="http://schemas.microsoft.com/office/powerpoint/2010/main" val="1520562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/>
          <a:lstStyle/>
          <a:p>
            <a:r>
              <a:rPr lang="cs-CZ" smtClean="0"/>
              <a:t>Příslovečné určení -  </a:t>
            </a:r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>
              <a:buFontTx/>
              <a:buChar char="-"/>
            </a:pP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závisí na  </a:t>
            </a:r>
            <a:r>
              <a:rPr lang="cs-CZ" smtClean="0">
                <a:solidFill>
                  <a:srgbClr val="FF0000"/>
                </a:solidFill>
              </a:rPr>
              <a:t>slovese</a:t>
            </a:r>
            <a:r>
              <a:rPr lang="cs-CZ" smtClean="0"/>
              <a:t>, řidčeji na  </a:t>
            </a:r>
            <a:r>
              <a:rPr lang="cs-CZ" smtClean="0">
                <a:solidFill>
                  <a:srgbClr val="FF0000"/>
                </a:solidFill>
              </a:rPr>
              <a:t>příslovci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a </a:t>
            </a:r>
            <a:r>
              <a:rPr lang="cs-CZ" smtClean="0">
                <a:solidFill>
                  <a:srgbClr val="FF0000"/>
                </a:solidFill>
              </a:rPr>
              <a:t>přídavném jméně</a:t>
            </a:r>
            <a:endParaRPr lang="cs-CZ" smtClean="0"/>
          </a:p>
          <a:p>
            <a:pPr>
              <a:buFontTx/>
              <a:buChar char="-"/>
            </a:pPr>
            <a:r>
              <a:rPr lang="cs-CZ"/>
              <a:t>b</a:t>
            </a:r>
            <a:r>
              <a:rPr lang="cs-CZ" smtClean="0"/>
              <a:t>ývá vyjádřeno </a:t>
            </a:r>
            <a:r>
              <a:rPr lang="cs-CZ" smtClean="0">
                <a:solidFill>
                  <a:srgbClr val="FF0000"/>
                </a:solidFill>
              </a:rPr>
              <a:t>příslovcem</a:t>
            </a:r>
            <a:r>
              <a:rPr lang="cs-CZ" smtClean="0"/>
              <a:t> , </a:t>
            </a:r>
            <a:r>
              <a:rPr lang="cs-CZ" smtClean="0">
                <a:solidFill>
                  <a:srgbClr val="FF0000"/>
                </a:solidFill>
              </a:rPr>
              <a:t>podstatným jménem</a:t>
            </a:r>
            <a:r>
              <a:rPr lang="cs-CZ" smtClean="0"/>
              <a:t>, přirovnáním</a:t>
            </a:r>
          </a:p>
          <a:p>
            <a:pPr marL="0" indent="0">
              <a:buNone/>
            </a:pPr>
            <a:r>
              <a:rPr lang="cs-CZ" smtClean="0"/>
              <a:t>-  může být  </a:t>
            </a:r>
            <a:r>
              <a:rPr lang="cs-CZ" smtClean="0">
                <a:solidFill>
                  <a:srgbClr val="FF0000"/>
                </a:solidFill>
              </a:rPr>
              <a:t>holé, rozvité</a:t>
            </a:r>
            <a:r>
              <a:rPr lang="cs-CZ" smtClean="0"/>
              <a:t>,</a:t>
            </a:r>
            <a:r>
              <a:rPr lang="cs-CZ" smtClean="0">
                <a:solidFill>
                  <a:srgbClr val="FF0000"/>
                </a:solidFill>
              </a:rPr>
              <a:t> několikanásobné</a:t>
            </a:r>
            <a:endParaRPr lang="cs-CZ" smtClean="0"/>
          </a:p>
          <a:p>
            <a:pPr>
              <a:buFontTx/>
              <a:buChar char="-"/>
            </a:pPr>
            <a:endParaRPr lang="cs-CZ" sz="4600"/>
          </a:p>
        </p:txBody>
      </p:sp>
    </p:spTree>
    <p:extLst>
      <p:ext uri="{BB962C8B-B14F-4D97-AF65-F5344CB8AC3E}">
        <p14:creationId xmlns:p14="http://schemas.microsoft.com/office/powerpoint/2010/main" val="1086374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DOPLŇ OTÁZKY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mtClean="0"/>
              <a:t>Pu místa………………………………………</a:t>
            </a:r>
          </a:p>
          <a:p>
            <a:pPr>
              <a:buFontTx/>
              <a:buChar char="-"/>
            </a:pPr>
            <a:r>
              <a:rPr lang="cs-CZ" smtClean="0"/>
              <a:t>Pu času………………………………………..</a:t>
            </a:r>
          </a:p>
          <a:p>
            <a:pPr>
              <a:buFontTx/>
              <a:buChar char="-"/>
            </a:pPr>
            <a:r>
              <a:rPr lang="cs-CZ" smtClean="0"/>
              <a:t>Pu způsobu………………………………….</a:t>
            </a:r>
          </a:p>
          <a:p>
            <a:pPr>
              <a:buFontTx/>
              <a:buChar char="-"/>
            </a:pPr>
            <a:r>
              <a:rPr lang="cs-CZ" smtClean="0"/>
              <a:t>Pu míry………………………………………..</a:t>
            </a:r>
          </a:p>
          <a:p>
            <a:pPr>
              <a:buFontTx/>
              <a:buChar char="-"/>
            </a:pPr>
            <a:r>
              <a:rPr lang="cs-CZ" smtClean="0"/>
              <a:t>Pu příčiny…………………………………….</a:t>
            </a:r>
          </a:p>
          <a:p>
            <a:pPr>
              <a:buFontTx/>
              <a:buChar char="-"/>
            </a:pPr>
            <a:r>
              <a:rPr lang="cs-CZ" smtClean="0"/>
              <a:t>Pu účelu……………………………………….</a:t>
            </a:r>
          </a:p>
          <a:p>
            <a:pPr>
              <a:buFontTx/>
              <a:buChar char="-"/>
            </a:pPr>
            <a:r>
              <a:rPr lang="cs-CZ" smtClean="0"/>
              <a:t>Pu podmínky………………………………..</a:t>
            </a:r>
          </a:p>
          <a:p>
            <a:pPr>
              <a:buFontTx/>
              <a:buChar char="-"/>
            </a:pPr>
            <a:r>
              <a:rPr lang="cs-CZ" smtClean="0"/>
              <a:t>Pu přípustky………………………………...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517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DOPLŇ OTÁZKY - ŘEŠENÍ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smtClean="0"/>
              <a:t>Pu místa </a:t>
            </a:r>
            <a:r>
              <a:rPr lang="cs-CZ" smtClean="0">
                <a:solidFill>
                  <a:srgbClr val="FF0000"/>
                </a:solidFill>
              </a:rPr>
              <a:t>kde, odkud, kudy, kam</a:t>
            </a: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Pu času </a:t>
            </a:r>
            <a:r>
              <a:rPr lang="cs-CZ" smtClean="0">
                <a:solidFill>
                  <a:srgbClr val="FF0000"/>
                </a:solidFill>
              </a:rPr>
              <a:t>kdy, odkdy, dokdy, jak často, jak dlouho</a:t>
            </a:r>
          </a:p>
          <a:p>
            <a:pPr>
              <a:buFontTx/>
              <a:buChar char="-"/>
            </a:pPr>
            <a:r>
              <a:rPr lang="cs-CZ" smtClean="0"/>
              <a:t>Pu způsobu </a:t>
            </a:r>
            <a:r>
              <a:rPr lang="cs-CZ" smtClean="0">
                <a:solidFill>
                  <a:srgbClr val="FF0000"/>
                </a:solidFill>
              </a:rPr>
              <a:t>jak, jakým způsobem</a:t>
            </a: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Pu míry </a:t>
            </a:r>
            <a:r>
              <a:rPr lang="cs-CZ" smtClean="0">
                <a:solidFill>
                  <a:srgbClr val="FF0000"/>
                </a:solidFill>
              </a:rPr>
              <a:t>kolik, kolikrát, do jaké míry</a:t>
            </a: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Pu příčiny </a:t>
            </a:r>
            <a:r>
              <a:rPr lang="cs-CZ" smtClean="0">
                <a:solidFill>
                  <a:srgbClr val="FF0000"/>
                </a:solidFill>
              </a:rPr>
              <a:t>proč, k čemu, z jakého důvodu, z jaké příčiny</a:t>
            </a: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Pu účelu </a:t>
            </a:r>
            <a:r>
              <a:rPr lang="cs-CZ" smtClean="0">
                <a:solidFill>
                  <a:srgbClr val="FF0000"/>
                </a:solidFill>
              </a:rPr>
              <a:t>proč, za jakým účelem</a:t>
            </a: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Pu podmínky </a:t>
            </a:r>
            <a:r>
              <a:rPr lang="cs-CZ" smtClean="0">
                <a:solidFill>
                  <a:srgbClr val="FF0000"/>
                </a:solidFill>
              </a:rPr>
              <a:t>za jaké podmínky</a:t>
            </a: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Pu přípustky </a:t>
            </a:r>
            <a:r>
              <a:rPr lang="cs-CZ" smtClean="0">
                <a:solidFill>
                  <a:srgbClr val="FF0000"/>
                </a:solidFill>
              </a:rPr>
              <a:t>navzdory čemu, i přes co, i v jakém případě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082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594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84544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362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PŘÍSLOVEČNÉ URČENÍ</vt:lpstr>
      <vt:lpstr>POUŽIJ VE VĚTÁCH TATO PŘÍSLOVEČNÁ URČENÍ :</vt:lpstr>
      <vt:lpstr>POUŽIJ VE VĚTÁCH TATO PŘÍSLOVEČNÁ URČENÍ  -  ŘEŠENÍ</vt:lpstr>
      <vt:lpstr>Příslovečné určení</vt:lpstr>
      <vt:lpstr>Příslovečné určení -  ŘEŠENÍ</vt:lpstr>
      <vt:lpstr>DOPLŇ OTÁZKY</vt:lpstr>
      <vt:lpstr>DOPLŇ OTÁZKY -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URČENÍ</dc:title>
  <dc:creator>Blanka Halíková</dc:creator>
  <cp:lastModifiedBy>Blanka Halíková</cp:lastModifiedBy>
  <cp:revision>12</cp:revision>
  <dcterms:created xsi:type="dcterms:W3CDTF">2014-05-11T18:23:15Z</dcterms:created>
  <dcterms:modified xsi:type="dcterms:W3CDTF">2014-05-30T06:25:50Z</dcterms:modified>
</cp:coreProperties>
</file>