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0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4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590F4-CAC5-48BA-B319-E57A1B91CD9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77D2B937-6ADA-4762-A0C6-2958847DF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13" name="bomb.wav"/>
          </p:stSnd>
        </p:sndAc>
      </p:transition>
    </mc:Choice>
    <mc:Fallback xmlns="">
      <p:transition spd="slow">
        <p:fade/>
        <p:sndAc>
          <p:stSnd>
            <p:snd r:embed="rId15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3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880" y="578745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629946" y="3465874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OP VK  Peníze školám </a:t>
            </a:r>
          </a:p>
          <a:p>
            <a:r>
              <a:rPr lang="cs-CZ" dirty="0" smtClean="0"/>
              <a:t>     Registrační číslo projektu : CZ.1.07/1.4.00/21.0385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9605" y="4226218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Základní škola Hladké Životice okres Nový Jičín,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dirty="0"/>
              <a:t>příspěvková organizace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4741" y="2716139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VY_32_INOVACE_09_  Zájmena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2299152" y="51495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          Doporučeno </a:t>
            </a:r>
            <a:r>
              <a:rPr lang="cs-CZ" dirty="0"/>
              <a:t>pro  5. ročník ZŠ</a:t>
            </a:r>
          </a:p>
          <a:p>
            <a:r>
              <a:rPr lang="cs-CZ" dirty="0"/>
              <a:t>                  </a:t>
            </a:r>
            <a:r>
              <a:rPr lang="cs-CZ" dirty="0" smtClean="0"/>
              <a:t>Předmět: </a:t>
            </a:r>
            <a:r>
              <a:rPr lang="cs-CZ" dirty="0"/>
              <a:t>Český jazyk</a:t>
            </a:r>
          </a:p>
          <a:p>
            <a:r>
              <a:rPr lang="cs-CZ" dirty="0"/>
              <a:t>               </a:t>
            </a:r>
            <a:r>
              <a:rPr lang="cs-CZ" dirty="0" smtClean="0"/>
              <a:t> </a:t>
            </a:r>
            <a:r>
              <a:rPr lang="cs-CZ" dirty="0" smtClean="0"/>
              <a:t>Autor: </a:t>
            </a:r>
            <a:r>
              <a:rPr lang="cs-CZ" dirty="0"/>
              <a:t>Mgr. Šárka </a:t>
            </a:r>
            <a:r>
              <a:rPr lang="cs-CZ" dirty="0" err="1"/>
              <a:t>Hoňková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2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2204864"/>
            <a:ext cx="7992887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20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</a:t>
            </a:r>
            <a:endParaRPr lang="cs-CZ" sz="120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1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 jsou:</a:t>
            </a:r>
            <a:r>
              <a:rPr lang="cs-CZ" sz="9600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9600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09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      Slova ohebná</a:t>
            </a:r>
            <a:endParaRPr lang="cs-CZ" sz="5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63223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252520" cy="1143000"/>
          </a:xfrm>
        </p:spPr>
        <p:txBody>
          <a:bodyPr>
            <a:noAutofit/>
          </a:bodyPr>
          <a:lstStyle/>
          <a:p>
            <a:r>
              <a:rPr lang="cs-CZ" sz="7200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 </a:t>
            </a:r>
            <a:r>
              <a:rPr lang="cs-CZ" sz="72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zastupují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-108520" y="2060848"/>
            <a:ext cx="94388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odstatná a přídavná jména ve větě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79" y="3068960"/>
            <a:ext cx="198323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nebo</a:t>
            </a:r>
            <a:endParaRPr lang="cs-CZ" sz="6600" dirty="0"/>
          </a:p>
        </p:txBody>
      </p:sp>
      <p:sp>
        <p:nvSpPr>
          <p:cNvPr id="7" name="Obdélník 6"/>
          <p:cNvSpPr/>
          <p:nvPr/>
        </p:nvSpPr>
        <p:spPr>
          <a:xfrm>
            <a:off x="2662324" y="4527214"/>
            <a:ext cx="364234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</a:t>
            </a:r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 ně ukazují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3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7" y="548680"/>
            <a:ext cx="66967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Druhy zájmen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827584" y="1941512"/>
            <a:ext cx="19367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osobní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4541651"/>
            <a:ext cx="21755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vztažná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1957255"/>
            <a:ext cx="385765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přivlastňovací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51720" y="3284984"/>
            <a:ext cx="276691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ukazovací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21254" y="3042568"/>
            <a:ext cx="17075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tázací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39808" y="4293096"/>
            <a:ext cx="236289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neurčitá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98447" y="5458639"/>
            <a:ext cx="23150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záporná</a:t>
            </a:r>
            <a:endParaRPr lang="cs-CZ" sz="44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8229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9508" y="188640"/>
            <a:ext cx="830355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Přiřaď k zájmenům druh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450163" y="1448002"/>
            <a:ext cx="44137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á, ono, nás, nimi, vy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8545" y="2204864"/>
            <a:ext cx="37775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ic, žádný, nijaký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72" y="2996952"/>
            <a:ext cx="46386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do? jaký? co? který?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8330" y="4653136"/>
            <a:ext cx="52016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ěco, leckdo, málokterý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6372" y="3861048"/>
            <a:ext cx="50392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enhle, týž, takový, sám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8545" y="5426890"/>
            <a:ext cx="46862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oje, náš, jejich, jeho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8545" y="6206173"/>
            <a:ext cx="40652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enž, který, co, kdo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92194" y="1460536"/>
            <a:ext cx="16193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osobní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37721" y="2200573"/>
            <a:ext cx="19303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záporná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02679" y="3025852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tázací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30775" y="3861047"/>
            <a:ext cx="23993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ukazovací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33713" y="4681487"/>
            <a:ext cx="21355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neurčitá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951331" y="5426890"/>
            <a:ext cx="31926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přivlastňovací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23803" y="6219334"/>
            <a:ext cx="18133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vztažná</a:t>
            </a:r>
            <a:endParaRPr lang="cs-CZ" sz="36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117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-198301" y="197950"/>
            <a:ext cx="947855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Vyhledej zájmena a urči jejich druh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443310" y="1056826"/>
            <a:ext cx="8496944" cy="68788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Přišel k nám malý Péťa. To není žádný</a:t>
            </a: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problém. Co jste měli dnes k obědu? </a:t>
            </a:r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Nic mi neříkej. Toto je ten svetr, který </a:t>
            </a:r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</a:t>
            </a:r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ti tak líbil. Přijď k nám dnes </a:t>
            </a:r>
            <a:r>
              <a:rPr lang="cs-CZ" sz="9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</a:t>
            </a: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odpoledne. Tam běží jejich pes. Všichni </a:t>
            </a:r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byli spokojení. Řekl mi něco, co jsem </a:t>
            </a:r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900" b="1" dirty="0" smtClean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3600" b="1" dirty="0" smtClean="0">
                <a:ln w="11430">
                  <a:solidFill>
                    <a:srgbClr val="FFC000"/>
                  </a:solidFill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zatím nevěděl. Bylo mi jich líto. </a:t>
            </a:r>
            <a:endParaRPr lang="cs-CZ" sz="2800" b="1" dirty="0" smtClean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3600" b="1" dirty="0" smtClean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3600" b="1" dirty="0">
              <a:ln w="11430">
                <a:solidFill>
                  <a:srgbClr val="FFC000"/>
                </a:solidFill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164288" y="1785022"/>
            <a:ext cx="115212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10682" y="1772816"/>
            <a:ext cx="9361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03032" y="2636912"/>
            <a:ext cx="5760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439299" y="1755917"/>
            <a:ext cx="5760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19039" y="3429000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284254" y="3434357"/>
            <a:ext cx="4680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51650" y="3454704"/>
            <a:ext cx="9361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53037" y="3454704"/>
            <a:ext cx="792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7096931" y="3456029"/>
            <a:ext cx="1296144" cy="1080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46502" y="4359925"/>
            <a:ext cx="46515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119907" y="4354291"/>
            <a:ext cx="378042" cy="485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865098" y="4354291"/>
            <a:ext cx="9361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964926" y="5157192"/>
            <a:ext cx="116831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164288" y="5139835"/>
            <a:ext cx="14528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734363" y="5949280"/>
            <a:ext cx="6063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421036" y="5949280"/>
            <a:ext cx="9361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563888" y="5939142"/>
            <a:ext cx="468052" cy="101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734363" y="6741368"/>
            <a:ext cx="4680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316460" y="6741368"/>
            <a:ext cx="71759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376175" y="946521"/>
            <a:ext cx="505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49081" y="946521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414201" y="92545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2611044" y="1737267"/>
            <a:ext cx="450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92679" y="2519318"/>
            <a:ext cx="18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377029" y="2608794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980559" y="2636912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5364350" y="2608794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7555621" y="2608794"/>
            <a:ext cx="40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69727" y="3497086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245509" y="370025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131729" y="37347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393204" y="4354291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099576" y="3497086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131729" y="3473095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705959" y="4234619"/>
            <a:ext cx="428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810600" y="5139835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801202" y="5157192"/>
            <a:ext cx="428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674919" y="5139835"/>
            <a:ext cx="40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4810600" y="5944211"/>
            <a:ext cx="324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604372" y="5889535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0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500"/>
                            </p:stCondLst>
                            <p:childTnLst>
                              <p:par>
                                <p:cTn id="6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0"/>
                            </p:stCondLst>
                            <p:childTnLst>
                              <p:par>
                                <p:cTn id="6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500"/>
                            </p:stCondLst>
                            <p:childTnLst>
                              <p:par>
                                <p:cTn id="7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000"/>
                            </p:stCondLst>
                            <p:childTnLst>
                              <p:par>
                                <p:cTn id="7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500"/>
                            </p:stCondLst>
                            <p:childTnLst>
                              <p:par>
                                <p:cTn id="8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7500"/>
                            </p:stCondLst>
                            <p:childTnLst>
                              <p:par>
                                <p:cTn id="9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000"/>
                            </p:stCondLst>
                            <p:childTnLst>
                              <p:par>
                                <p:cTn id="9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500"/>
                            </p:stCondLst>
                            <p:childTnLst>
                              <p:par>
                                <p:cTn id="10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000"/>
                            </p:stCondLst>
                            <p:childTnLst>
                              <p:par>
                                <p:cTn id="10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000"/>
                            </p:stCondLst>
                            <p:childTnLst>
                              <p:par>
                                <p:cTn id="1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0"/>
                            </p:stCondLst>
                            <p:childTnLst>
                              <p:par>
                                <p:cTn id="1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6000"/>
                            </p:stCondLst>
                            <p:childTnLst>
                              <p:par>
                                <p:cTn id="1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7000"/>
                            </p:stCondLst>
                            <p:childTnLst>
                              <p:par>
                                <p:cTn id="1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8000"/>
                            </p:stCondLst>
                            <p:childTnLst>
                              <p:par>
                                <p:cTn id="1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9000"/>
                            </p:stCondLst>
                            <p:childTnLst>
                              <p:par>
                                <p:cTn id="1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11000"/>
                            </p:stCondLst>
                            <p:childTnLst>
                              <p:par>
                                <p:cTn id="18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3000"/>
                            </p:stCondLst>
                            <p:childTnLst>
                              <p:par>
                                <p:cTn id="1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4000"/>
                            </p:stCondLst>
                            <p:childTnLst>
                              <p:par>
                                <p:cTn id="19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17000"/>
                            </p:stCondLst>
                            <p:childTnLst>
                              <p:par>
                                <p:cTn id="2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2" grpId="0"/>
      <p:bldP spid="63" grpId="0"/>
      <p:bldP spid="64" grpId="0"/>
      <p:bldP spid="65" grpId="0"/>
      <p:bldP spid="69" grpId="0"/>
      <p:bldP spid="70" grpId="0"/>
      <p:bldP spid="71" grpId="0"/>
      <p:bldP spid="72" grpId="0"/>
      <p:bldP spid="73" grpId="0"/>
      <p:bldP spid="74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623672"/>
            <a:ext cx="72160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Zvládl(a) jsem úkoly výborně!</a:t>
            </a:r>
            <a:endParaRPr lang="cs-CZ" sz="40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47973" y="116632"/>
            <a:ext cx="492955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Hodnocení</a:t>
            </a:r>
            <a:endParaRPr lang="cs-CZ" sz="8000" dirty="0"/>
          </a:p>
        </p:txBody>
      </p:sp>
      <p:sp>
        <p:nvSpPr>
          <p:cNvPr id="7" name="Obdélník 6"/>
          <p:cNvSpPr/>
          <p:nvPr/>
        </p:nvSpPr>
        <p:spPr>
          <a:xfrm flipH="1">
            <a:off x="0" y="4675092"/>
            <a:ext cx="823625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Ještě dělám dost chyb!</a:t>
            </a:r>
            <a:endParaRPr lang="cs-CZ" sz="40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4221" y="3123356"/>
            <a:ext cx="59375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Sem a tam dělám </a:t>
            </a:r>
            <a:r>
              <a:rPr lang="cs-CZ" sz="4000" b="1" dirty="0" smtClean="0">
                <a:ln w="1143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chyby! </a:t>
            </a:r>
            <a:endParaRPr lang="cs-CZ" sz="4000" b="1" dirty="0">
              <a:ln w="11430">
                <a:solidFill>
                  <a:srgbClr val="FFC000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229200"/>
            <a:ext cx="1445525" cy="13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XGJZ7P72\MC9004343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641" y="3002435"/>
            <a:ext cx="14455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QZW61W2X\MC9004324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237" y="1327146"/>
            <a:ext cx="1360178" cy="161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266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9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Použity volně dostupné kliparty, 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3" name="bomb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247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Welcome</vt:lpstr>
      <vt:lpstr>Prezentace aplikace PowerPoint</vt:lpstr>
      <vt:lpstr>Prezentace aplikace PowerPoint</vt:lpstr>
      <vt:lpstr>Zájmena jsou: </vt:lpstr>
      <vt:lpstr>Zájmena zastupují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35</cp:revision>
  <dcterms:created xsi:type="dcterms:W3CDTF">2011-03-20T13:43:14Z</dcterms:created>
  <dcterms:modified xsi:type="dcterms:W3CDTF">2012-04-08T06:49:52Z</dcterms:modified>
</cp:coreProperties>
</file>