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61" r:id="rId5"/>
    <p:sldId id="262" r:id="rId6"/>
    <p:sldId id="264" r:id="rId7"/>
    <p:sldId id="271" r:id="rId8"/>
    <p:sldId id="267" r:id="rId9"/>
    <p:sldId id="272" r:id="rId10"/>
    <p:sldId id="274" r:id="rId11"/>
    <p:sldId id="266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1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E87E54A-A847-4976-B644-92FE78964DEA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0C0A04-B282-4E33-95E5-78A3725FC6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14" name="chimes.wav"/>
          </p:stSnd>
        </p:sndAc>
      </p:transition>
    </mc:Choice>
    <mc:Fallback>
      <p:transition spd="slow">
        <p:checker/>
        <p:sndAc>
          <p:stSnd>
            <p:snd r:embed="rId1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3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  <a:prstGeom prst="rect">
            <a:avLst/>
          </a:prstGeo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5925" y="548680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63041" y="3789040"/>
            <a:ext cx="5910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OP VK  Peníze školám </a:t>
            </a:r>
          </a:p>
          <a:p>
            <a:r>
              <a:rPr lang="cs-CZ" dirty="0" smtClean="0"/>
              <a:t>Registrační číslo projektu : CZ.1.07/1.4.00/21.0385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544253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škola Hladké Životice okres Nový Jičín, příspěvková organizace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4867419"/>
            <a:ext cx="75608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dirty="0" smtClean="0"/>
              <a:t>           Doporučeno pro  5. ročník ZŠ</a:t>
            </a:r>
          </a:p>
          <a:p>
            <a:r>
              <a:rPr lang="cs-CZ" dirty="0" smtClean="0"/>
              <a:t>           Předmět : Český jazyk</a:t>
            </a:r>
          </a:p>
          <a:p>
            <a:r>
              <a:rPr lang="cs-CZ" dirty="0" smtClean="0"/>
              <a:t>           Autor : Mgr. Šárka </a:t>
            </a:r>
            <a:r>
              <a:rPr lang="cs-CZ" dirty="0" err="1" smtClean="0"/>
              <a:t>Hoňková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1996480"/>
            <a:ext cx="90364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III/2 Inovace a zkvalitnění výuky prostřednictvím ICT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99695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VY_32_INOVACE_11_ </a:t>
            </a:r>
            <a:r>
              <a:rPr lang="cs-CZ" sz="2800" dirty="0" smtClean="0"/>
              <a:t>Druhy přídavných jmen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84668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1403648" y="5710807"/>
            <a:ext cx="64008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052736"/>
            <a:ext cx="7426827" cy="4752528"/>
          </a:xfrm>
        </p:spPr>
        <p:txBody>
          <a:bodyPr>
            <a:noAutofit/>
          </a:bodyPr>
          <a:lstStyle/>
          <a:p>
            <a:pPr marL="182880" indent="0">
              <a:buNone/>
            </a:pPr>
            <a:r>
              <a:rPr lang="cs-CZ" sz="9600" dirty="0" smtClean="0"/>
              <a:t>Druhy přídavných jmen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xmlns="" val="1268876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14392" y="3003051"/>
            <a:ext cx="11628784" cy="1143000"/>
          </a:xfrm>
        </p:spPr>
        <p:txBody>
          <a:bodyPr/>
          <a:lstStyle/>
          <a:p>
            <a:pPr marL="0" indent="0">
              <a:buNone/>
            </a:pPr>
            <a:r>
              <a:rPr lang="cs-CZ" sz="7200" b="0" dirty="0">
                <a:solidFill>
                  <a:srgbClr val="FFC000"/>
                </a:solidFill>
              </a:rPr>
              <a:t>t</a:t>
            </a:r>
            <a:r>
              <a:rPr lang="cs-CZ" sz="7200" b="0" dirty="0" smtClean="0">
                <a:solidFill>
                  <a:srgbClr val="FFC000"/>
                </a:solidFill>
              </a:rPr>
              <a:t>vrdá,</a:t>
            </a:r>
            <a:endParaRPr lang="cs-CZ" sz="7200" b="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753" y="-23896"/>
            <a:ext cx="9136247" cy="2804824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    Rozlišujeme</a:t>
            </a:r>
          </a:p>
          <a:p>
            <a:pPr marL="45720" indent="0">
              <a:buNone/>
            </a:pPr>
            <a:r>
              <a:rPr lang="cs-CZ" sz="8000" dirty="0" smtClean="0">
                <a:solidFill>
                  <a:srgbClr val="C00000"/>
                </a:solidFill>
              </a:rPr>
              <a:t>  přídavná jména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4149080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C000"/>
                </a:solidFill>
              </a:rPr>
              <a:t>m</a:t>
            </a:r>
            <a:r>
              <a:rPr lang="cs-CZ" sz="7200" dirty="0" smtClean="0">
                <a:solidFill>
                  <a:srgbClr val="FFC000"/>
                </a:solidFill>
              </a:rPr>
              <a:t>ěkká,</a:t>
            </a:r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5085184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C000"/>
                </a:solidFill>
              </a:rPr>
              <a:t>p</a:t>
            </a:r>
            <a:r>
              <a:rPr lang="cs-CZ" sz="7200" dirty="0" smtClean="0">
                <a:solidFill>
                  <a:srgbClr val="FFC000"/>
                </a:solidFill>
              </a:rPr>
              <a:t>řivlastňovací.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725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 flipH="1">
            <a:off x="-15647" y="-99392"/>
            <a:ext cx="93193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     </a:t>
            </a:r>
            <a:r>
              <a:rPr lang="cs-CZ" sz="5000" dirty="0" smtClean="0">
                <a:solidFill>
                  <a:srgbClr val="C00000"/>
                </a:solidFill>
              </a:rPr>
              <a:t>Přídavná jména tvrdá</a:t>
            </a:r>
            <a:endParaRPr lang="cs-CZ" sz="5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70573" y="76470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C000"/>
                </a:solidFill>
              </a:rPr>
              <a:t>      </a:t>
            </a:r>
            <a:r>
              <a:rPr lang="cs-CZ" sz="4800" dirty="0" smtClean="0">
                <a:solidFill>
                  <a:srgbClr val="FFC000"/>
                </a:solidFill>
              </a:rPr>
              <a:t>-ý,   -á,   -é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941" y="2046280"/>
            <a:ext cx="91440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solidFill>
                  <a:srgbClr val="C00000"/>
                </a:solidFill>
              </a:rPr>
              <a:t>      Přídavná jména měkká</a:t>
            </a:r>
            <a:endParaRPr lang="cs-CZ" sz="50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489" y="2964688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            -í,    -í,    -í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889667" y="3933056"/>
            <a:ext cx="10945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      </a:t>
            </a:r>
            <a:r>
              <a:rPr lang="cs-CZ" sz="5000" dirty="0" smtClean="0">
                <a:solidFill>
                  <a:srgbClr val="C00000"/>
                </a:solidFill>
              </a:rPr>
              <a:t>Přídavná jména přivlastňovací</a:t>
            </a:r>
            <a:endParaRPr lang="cs-CZ" sz="50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85638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       -</a:t>
            </a:r>
            <a:r>
              <a:rPr lang="cs-CZ" sz="4800" dirty="0" err="1" smtClean="0">
                <a:solidFill>
                  <a:srgbClr val="FFC000"/>
                </a:solidFill>
              </a:rPr>
              <a:t>ův</a:t>
            </a:r>
            <a:r>
              <a:rPr lang="cs-CZ" sz="4800" dirty="0" smtClean="0">
                <a:solidFill>
                  <a:srgbClr val="FFC000"/>
                </a:solidFill>
              </a:rPr>
              <a:t>,  -ova,  -</a:t>
            </a:r>
            <a:r>
              <a:rPr lang="cs-CZ" sz="4800" dirty="0" err="1" smtClean="0">
                <a:solidFill>
                  <a:srgbClr val="FFC000"/>
                </a:solidFill>
              </a:rPr>
              <a:t>ovo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5687383"/>
            <a:ext cx="59876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C000"/>
                </a:solidFill>
              </a:rPr>
              <a:t>   -in,  -</a:t>
            </a:r>
            <a:r>
              <a:rPr lang="cs-CZ" sz="4800" dirty="0" err="1" smtClean="0">
                <a:solidFill>
                  <a:srgbClr val="FFC000"/>
                </a:solidFill>
              </a:rPr>
              <a:t>ina</a:t>
            </a:r>
            <a:r>
              <a:rPr lang="cs-CZ" sz="4800" dirty="0" smtClean="0">
                <a:solidFill>
                  <a:srgbClr val="FFC000"/>
                </a:solidFill>
              </a:rPr>
              <a:t>,  -</a:t>
            </a:r>
            <a:r>
              <a:rPr lang="cs-CZ" sz="4800" dirty="0" err="1" smtClean="0">
                <a:solidFill>
                  <a:srgbClr val="FFC000"/>
                </a:solidFill>
              </a:rPr>
              <a:t>ino</a:t>
            </a:r>
            <a:endParaRPr lang="cs-CZ" sz="4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8766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50986" y="188640"/>
            <a:ext cx="9865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Přídavná jména tvrdá podtrhni červeně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066" y="1118917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velkého domu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06297" y="3070979"/>
            <a:ext cx="23022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s</a:t>
            </a:r>
            <a:r>
              <a:rPr lang="cs-CZ" sz="2800" b="1" dirty="0" smtClean="0">
                <a:solidFill>
                  <a:srgbClr val="FFC000"/>
                </a:solidFill>
              </a:rPr>
              <a:t>kvělý herec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15232" y="1979861"/>
            <a:ext cx="27109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d</a:t>
            </a:r>
            <a:r>
              <a:rPr lang="cs-CZ" sz="2800" b="1" dirty="0" smtClean="0">
                <a:solidFill>
                  <a:srgbClr val="FFC000"/>
                </a:solidFill>
              </a:rPr>
              <a:t>obří kamarádi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09735" y="1185824"/>
            <a:ext cx="26997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c</a:t>
            </a:r>
            <a:r>
              <a:rPr lang="cs-CZ" sz="2800" b="1" dirty="0" smtClean="0">
                <a:solidFill>
                  <a:srgbClr val="FFC000"/>
                </a:solidFill>
              </a:rPr>
              <a:t>izímu člověku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88224" y="2764691"/>
            <a:ext cx="17988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p</a:t>
            </a:r>
            <a:r>
              <a:rPr lang="cs-CZ" sz="2800" b="1" dirty="0" smtClean="0">
                <a:solidFill>
                  <a:srgbClr val="FFC000"/>
                </a:solidFill>
              </a:rPr>
              <a:t>sí tlapky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79203" y="4413959"/>
            <a:ext cx="2590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v</a:t>
            </a:r>
            <a:r>
              <a:rPr lang="cs-CZ" sz="2800" b="1" dirty="0" smtClean="0">
                <a:solidFill>
                  <a:srgbClr val="FFC000"/>
                </a:solidFill>
              </a:rPr>
              <a:t>ysoké stromy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2916565"/>
            <a:ext cx="16930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l</a:t>
            </a:r>
            <a:r>
              <a:rPr lang="cs-CZ" sz="2800" b="1" dirty="0" smtClean="0">
                <a:solidFill>
                  <a:srgbClr val="FFC000"/>
                </a:solidFill>
              </a:rPr>
              <a:t>etní den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45190" y="3835865"/>
            <a:ext cx="22949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Petrovo kolo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9977" y="3904334"/>
            <a:ext cx="23038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d</a:t>
            </a:r>
            <a:r>
              <a:rPr lang="cs-CZ" sz="2800" b="1" dirty="0" smtClean="0">
                <a:solidFill>
                  <a:srgbClr val="FFC000"/>
                </a:solidFill>
              </a:rPr>
              <a:t>louhá cesta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4283" y="4959560"/>
            <a:ext cx="22990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z</a:t>
            </a:r>
            <a:r>
              <a:rPr lang="cs-CZ" sz="2800" b="1" dirty="0" smtClean="0">
                <a:solidFill>
                  <a:srgbClr val="FFC000"/>
                </a:solidFill>
              </a:rPr>
              <a:t>ářící slunce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76507" y="5464628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v</a:t>
            </a:r>
            <a:r>
              <a:rPr lang="cs-CZ" sz="2800" b="1" dirty="0" smtClean="0">
                <a:solidFill>
                  <a:srgbClr val="FFC000"/>
                </a:solidFill>
              </a:rPr>
              <a:t>čelí med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36877" y="5271129"/>
            <a:ext cx="17700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m</a:t>
            </a:r>
            <a:r>
              <a:rPr lang="cs-CZ" sz="2800" b="1" dirty="0" smtClean="0">
                <a:solidFill>
                  <a:srgbClr val="FFC000"/>
                </a:solidFill>
              </a:rPr>
              <a:t>alé dítě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6066874"/>
            <a:ext cx="31085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s</a:t>
            </a:r>
            <a:r>
              <a:rPr lang="cs-CZ" sz="2800" b="1" dirty="0" smtClean="0">
                <a:solidFill>
                  <a:srgbClr val="FFC000"/>
                </a:solidFill>
              </a:rPr>
              <a:t>e známými lidmi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79074" y="6165304"/>
            <a:ext cx="1949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t</a:t>
            </a:r>
            <a:r>
              <a:rPr lang="cs-CZ" sz="2800" b="1" dirty="0" smtClean="0">
                <a:solidFill>
                  <a:srgbClr val="FFC000"/>
                </a:solidFill>
              </a:rPr>
              <a:t>etin svetr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8267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50986" y="188640"/>
            <a:ext cx="9865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                  Správné řešení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066" y="1118917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velkého domu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06297" y="3070979"/>
            <a:ext cx="23022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s</a:t>
            </a:r>
            <a:r>
              <a:rPr lang="cs-CZ" sz="2800" b="1" dirty="0" smtClean="0">
                <a:solidFill>
                  <a:srgbClr val="FFC000"/>
                </a:solidFill>
              </a:rPr>
              <a:t>kvělý herec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15232" y="1979861"/>
            <a:ext cx="27109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d</a:t>
            </a:r>
            <a:r>
              <a:rPr lang="cs-CZ" sz="2800" b="1" dirty="0" smtClean="0">
                <a:solidFill>
                  <a:srgbClr val="FFC000"/>
                </a:solidFill>
              </a:rPr>
              <a:t>obří kamarádi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09735" y="1185824"/>
            <a:ext cx="26997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c</a:t>
            </a:r>
            <a:r>
              <a:rPr lang="cs-CZ" sz="2800" b="1" dirty="0" smtClean="0">
                <a:solidFill>
                  <a:srgbClr val="FFC000"/>
                </a:solidFill>
              </a:rPr>
              <a:t>izímu člověku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88224" y="2764691"/>
            <a:ext cx="17988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p</a:t>
            </a:r>
            <a:r>
              <a:rPr lang="cs-CZ" sz="2800" b="1" dirty="0" smtClean="0">
                <a:solidFill>
                  <a:srgbClr val="FFC000"/>
                </a:solidFill>
              </a:rPr>
              <a:t>sí tlapky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79203" y="4413959"/>
            <a:ext cx="2590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v</a:t>
            </a:r>
            <a:r>
              <a:rPr lang="cs-CZ" sz="2800" b="1" dirty="0" smtClean="0">
                <a:solidFill>
                  <a:srgbClr val="FFC000"/>
                </a:solidFill>
              </a:rPr>
              <a:t>ysoké stromy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2916565"/>
            <a:ext cx="16930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l</a:t>
            </a:r>
            <a:r>
              <a:rPr lang="cs-CZ" sz="2800" b="1" dirty="0" smtClean="0">
                <a:solidFill>
                  <a:srgbClr val="FFC000"/>
                </a:solidFill>
              </a:rPr>
              <a:t>etní den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45190" y="3835865"/>
            <a:ext cx="229498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Petrovo kolo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9977" y="3904334"/>
            <a:ext cx="23038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d</a:t>
            </a:r>
            <a:r>
              <a:rPr lang="cs-CZ" sz="2800" b="1" dirty="0" smtClean="0">
                <a:solidFill>
                  <a:srgbClr val="FFC000"/>
                </a:solidFill>
              </a:rPr>
              <a:t>louhá cesta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4283" y="4959560"/>
            <a:ext cx="22990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z</a:t>
            </a:r>
            <a:r>
              <a:rPr lang="cs-CZ" sz="2800" b="1" dirty="0" smtClean="0">
                <a:solidFill>
                  <a:srgbClr val="FFC000"/>
                </a:solidFill>
              </a:rPr>
              <a:t>ářící slunce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76507" y="5464628"/>
            <a:ext cx="18101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v</a:t>
            </a:r>
            <a:r>
              <a:rPr lang="cs-CZ" sz="2800" b="1" dirty="0" smtClean="0">
                <a:solidFill>
                  <a:srgbClr val="FFC000"/>
                </a:solidFill>
              </a:rPr>
              <a:t>čelí med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36877" y="5271129"/>
            <a:ext cx="17700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m</a:t>
            </a:r>
            <a:r>
              <a:rPr lang="cs-CZ" sz="2800" b="1" dirty="0" smtClean="0">
                <a:solidFill>
                  <a:srgbClr val="FFC000"/>
                </a:solidFill>
              </a:rPr>
              <a:t>alé dítě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6066874"/>
            <a:ext cx="31085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s</a:t>
            </a:r>
            <a:r>
              <a:rPr lang="cs-CZ" sz="2800" b="1" dirty="0" smtClean="0">
                <a:solidFill>
                  <a:srgbClr val="FFC000"/>
                </a:solidFill>
              </a:rPr>
              <a:t>e známými lidmi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79074" y="6165304"/>
            <a:ext cx="19495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t</a:t>
            </a:r>
            <a:r>
              <a:rPr lang="cs-CZ" sz="2800" b="1" dirty="0" smtClean="0">
                <a:solidFill>
                  <a:srgbClr val="FFC000"/>
                </a:solidFill>
              </a:rPr>
              <a:t>etin svetr</a:t>
            </a:r>
            <a:endParaRPr lang="cs-CZ" sz="2800" b="1" dirty="0">
              <a:solidFill>
                <a:srgbClr val="FFC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423066" y="1642137"/>
            <a:ext cx="24902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015232" y="2503081"/>
            <a:ext cx="271099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079203" y="3594199"/>
            <a:ext cx="212932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753860" y="4427554"/>
            <a:ext cx="221995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V="1">
            <a:off x="4079203" y="4937179"/>
            <a:ext cx="2674657" cy="2238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6936877" y="5794349"/>
            <a:ext cx="17700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259632" y="6590094"/>
            <a:ext cx="311109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05967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5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542265"/>
            <a:ext cx="9468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Přídavná jména měkká podtrhni modře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louzí hadi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88186" y="2787886"/>
            <a:ext cx="19816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imní sport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9583" y="1725790"/>
            <a:ext cx="16946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c</a:t>
            </a:r>
            <a:r>
              <a:rPr lang="cs-CZ" sz="2800" dirty="0" smtClean="0">
                <a:solidFill>
                  <a:srgbClr val="FFC000"/>
                </a:solidFill>
              </a:rPr>
              <a:t>izí dívka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52120" y="1967354"/>
            <a:ext cx="22284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otýlí křídla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42777" y="3246006"/>
            <a:ext cx="2271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ápisní lístek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3" y="3505944"/>
            <a:ext cx="2855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ousední vesnice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0436" y="4483419"/>
            <a:ext cx="25026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k</a:t>
            </a:r>
            <a:r>
              <a:rPr lang="cs-CZ" sz="2800" dirty="0" smtClean="0">
                <a:solidFill>
                  <a:srgbClr val="FFC000"/>
                </a:solidFill>
              </a:rPr>
              <a:t>amenný most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02876" y="3767554"/>
            <a:ext cx="1728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š</a:t>
            </a:r>
            <a:r>
              <a:rPr lang="cs-CZ" sz="2800" dirty="0" smtClean="0">
                <a:solidFill>
                  <a:srgbClr val="FFC000"/>
                </a:solidFill>
              </a:rPr>
              <a:t>kolní rok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69010" y="4552692"/>
            <a:ext cx="21371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alí chlapci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13807" y="4745029"/>
            <a:ext cx="14975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loní kly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07142" y="6027163"/>
            <a:ext cx="16065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l</a:t>
            </a:r>
            <a:r>
              <a:rPr lang="cs-CZ" sz="2800" dirty="0" smtClean="0">
                <a:solidFill>
                  <a:srgbClr val="FFC000"/>
                </a:solidFill>
              </a:rPr>
              <a:t>etní dny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52120" y="5530771"/>
            <a:ext cx="1742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p</a:t>
            </a:r>
            <a:r>
              <a:rPr lang="cs-CZ" sz="2800" dirty="0" smtClean="0">
                <a:solidFill>
                  <a:srgbClr val="FFC000"/>
                </a:solidFill>
              </a:rPr>
              <a:t>tačí peří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06696" y="5505959"/>
            <a:ext cx="27174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námí sportovci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10407" y="2496197"/>
            <a:ext cx="18549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nozí lidé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02876" y="6165304"/>
            <a:ext cx="20922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ralé jablko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3555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542265"/>
            <a:ext cx="9468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                 Správné řešení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louzí hadi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88186" y="2787886"/>
            <a:ext cx="19816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imní sport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99583" y="1725790"/>
            <a:ext cx="16946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c</a:t>
            </a:r>
            <a:r>
              <a:rPr lang="cs-CZ" sz="2800" dirty="0" smtClean="0">
                <a:solidFill>
                  <a:srgbClr val="FFC000"/>
                </a:solidFill>
              </a:rPr>
              <a:t>izí dívka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52120" y="1967354"/>
            <a:ext cx="22284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otýlí křídla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42777" y="3246006"/>
            <a:ext cx="22717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ápisní lístek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3" y="3505944"/>
            <a:ext cx="2855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ousední vesnice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0436" y="4483419"/>
            <a:ext cx="25026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k</a:t>
            </a:r>
            <a:r>
              <a:rPr lang="cs-CZ" sz="2800" dirty="0" smtClean="0">
                <a:solidFill>
                  <a:srgbClr val="FFC000"/>
                </a:solidFill>
              </a:rPr>
              <a:t>amenný most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02876" y="3767554"/>
            <a:ext cx="17283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š</a:t>
            </a:r>
            <a:r>
              <a:rPr lang="cs-CZ" sz="2800" dirty="0" smtClean="0">
                <a:solidFill>
                  <a:srgbClr val="FFC000"/>
                </a:solidFill>
              </a:rPr>
              <a:t>kolní rok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69010" y="4552692"/>
            <a:ext cx="21371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alí chlapci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13807" y="4745029"/>
            <a:ext cx="14975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loní kly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907142" y="6027163"/>
            <a:ext cx="16065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l</a:t>
            </a:r>
            <a:r>
              <a:rPr lang="cs-CZ" sz="2800" dirty="0" smtClean="0">
                <a:solidFill>
                  <a:srgbClr val="FFC000"/>
                </a:solidFill>
              </a:rPr>
              <a:t>etní dny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52120" y="5530771"/>
            <a:ext cx="174278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p</a:t>
            </a:r>
            <a:r>
              <a:rPr lang="cs-CZ" sz="2800" dirty="0" smtClean="0">
                <a:solidFill>
                  <a:srgbClr val="FFC000"/>
                </a:solidFill>
              </a:rPr>
              <a:t>tačí peří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06696" y="5505959"/>
            <a:ext cx="27174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námí sportovci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10407" y="2496197"/>
            <a:ext cx="18549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m</a:t>
            </a:r>
            <a:r>
              <a:rPr lang="cs-CZ" sz="2800" dirty="0" smtClean="0">
                <a:solidFill>
                  <a:srgbClr val="FFC000"/>
                </a:solidFill>
              </a:rPr>
              <a:t>nozí lidé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02876" y="6165304"/>
            <a:ext cx="20922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ralé jablko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499583" y="2249010"/>
            <a:ext cx="174941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5652120" y="2496197"/>
            <a:ext cx="222849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4202876" y="3311106"/>
            <a:ext cx="1866943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67544" y="4029164"/>
            <a:ext cx="285526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6642777" y="3767554"/>
            <a:ext cx="2271776" cy="16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202876" y="4290774"/>
            <a:ext cx="172835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913807" y="5268249"/>
            <a:ext cx="149752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52120" y="6053991"/>
            <a:ext cx="1742785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907142" y="6550383"/>
            <a:ext cx="160653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69832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5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439" y="-21913"/>
            <a:ext cx="9324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Přídavná jména přivlastňovací podtrhni zeleně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57774" y="183553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Janino kolo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44841" y="6167680"/>
            <a:ext cx="24128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estřina kniha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46006" y="2881972"/>
            <a:ext cx="2281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ousedův pes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67517" y="3657688"/>
            <a:ext cx="31197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listnatému stromu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7504" y="2620362"/>
            <a:ext cx="22156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louhé cesty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47508" y="1758588"/>
            <a:ext cx="1479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l</a:t>
            </a:r>
            <a:r>
              <a:rPr lang="cs-CZ" sz="2800" dirty="0" smtClean="0">
                <a:solidFill>
                  <a:srgbClr val="FFC000"/>
                </a:solidFill>
              </a:rPr>
              <a:t>ví hříva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34990" y="2257578"/>
            <a:ext cx="21627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ědův kabát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77949" y="2985094"/>
            <a:ext cx="21900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ářící slunce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67675" y="3396078"/>
            <a:ext cx="27109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b</a:t>
            </a:r>
            <a:r>
              <a:rPr lang="cs-CZ" sz="2800" dirty="0" smtClean="0">
                <a:solidFill>
                  <a:srgbClr val="FFC000"/>
                </a:solidFill>
              </a:rPr>
              <a:t>ratrova čepice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764" y="5310509"/>
            <a:ext cx="17780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sokolí oko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13732" y="5382850"/>
            <a:ext cx="23759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ž</a:t>
            </a:r>
            <a:r>
              <a:rPr lang="cs-CZ" sz="2800" dirty="0" smtClean="0">
                <a:solidFill>
                  <a:srgbClr val="FFC000"/>
                </a:solidFill>
              </a:rPr>
              <a:t>abí stehýnka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9747" y="5644460"/>
            <a:ext cx="21804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elená tráva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9747" y="4302592"/>
            <a:ext cx="23535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tarými domy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48636" y="6167680"/>
            <a:ext cx="20473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t</a:t>
            </a:r>
            <a:r>
              <a:rPr lang="cs-CZ" sz="2800" dirty="0" smtClean="0">
                <a:solidFill>
                  <a:srgbClr val="FFC000"/>
                </a:solidFill>
              </a:rPr>
              <a:t>átovo auto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36542" y="4492323"/>
            <a:ext cx="19175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t</a:t>
            </a:r>
            <a:r>
              <a:rPr lang="cs-CZ" sz="2800" dirty="0" smtClean="0">
                <a:solidFill>
                  <a:srgbClr val="FFC000"/>
                </a:solidFill>
              </a:rPr>
              <a:t>etin koláč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04219" y="4511254"/>
            <a:ext cx="2486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dvořilí číšníci</a:t>
            </a:r>
            <a:endParaRPr lang="cs-CZ" sz="2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7884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439" y="-21913"/>
            <a:ext cx="93245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           Správné řešení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57774" y="183553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Janino kolo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44841" y="6167680"/>
            <a:ext cx="24128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estřina kniha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46006" y="2881972"/>
            <a:ext cx="2281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ousedův pes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67517" y="3657688"/>
            <a:ext cx="31197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listnatému stromu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7504" y="2620362"/>
            <a:ext cx="22156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louhé cesty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47508" y="1758588"/>
            <a:ext cx="1479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l</a:t>
            </a:r>
            <a:r>
              <a:rPr lang="cs-CZ" sz="2800" dirty="0" smtClean="0">
                <a:solidFill>
                  <a:srgbClr val="FFC000"/>
                </a:solidFill>
              </a:rPr>
              <a:t>ví hříva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34990" y="2257578"/>
            <a:ext cx="21627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d</a:t>
            </a:r>
            <a:r>
              <a:rPr lang="cs-CZ" sz="2800" dirty="0" smtClean="0">
                <a:solidFill>
                  <a:srgbClr val="FFC000"/>
                </a:solidFill>
              </a:rPr>
              <a:t>ědův kabát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77949" y="2985094"/>
            <a:ext cx="21900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ářící slunce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67675" y="3396078"/>
            <a:ext cx="27109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b</a:t>
            </a:r>
            <a:r>
              <a:rPr lang="cs-CZ" sz="2800" dirty="0" smtClean="0">
                <a:solidFill>
                  <a:srgbClr val="FFC000"/>
                </a:solidFill>
              </a:rPr>
              <a:t>ratrova čepice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764" y="5310509"/>
            <a:ext cx="17780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sokolí oko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413732" y="5382850"/>
            <a:ext cx="23759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ž</a:t>
            </a:r>
            <a:r>
              <a:rPr lang="cs-CZ" sz="2800" dirty="0" smtClean="0">
                <a:solidFill>
                  <a:srgbClr val="FFC000"/>
                </a:solidFill>
              </a:rPr>
              <a:t>abí stehýnka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09747" y="5644460"/>
            <a:ext cx="21804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elená tráva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09747" y="4302592"/>
            <a:ext cx="23535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s</a:t>
            </a:r>
            <a:r>
              <a:rPr lang="cs-CZ" sz="2800" dirty="0" smtClean="0">
                <a:solidFill>
                  <a:srgbClr val="FFC000"/>
                </a:solidFill>
              </a:rPr>
              <a:t>tarými domy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48636" y="6167680"/>
            <a:ext cx="20473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t</a:t>
            </a:r>
            <a:r>
              <a:rPr lang="cs-CZ" sz="2800" dirty="0" smtClean="0">
                <a:solidFill>
                  <a:srgbClr val="FFC000"/>
                </a:solidFill>
              </a:rPr>
              <a:t>átovo auto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36542" y="4492323"/>
            <a:ext cx="191751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t</a:t>
            </a:r>
            <a:r>
              <a:rPr lang="cs-CZ" sz="2800" dirty="0" smtClean="0">
                <a:solidFill>
                  <a:srgbClr val="FFC000"/>
                </a:solidFill>
              </a:rPr>
              <a:t>etin koláč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104219" y="4511254"/>
            <a:ext cx="2486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rgbClr val="FFC000"/>
                </a:solidFill>
              </a:rPr>
              <a:t>z</a:t>
            </a:r>
            <a:r>
              <a:rPr lang="cs-CZ" sz="2800" dirty="0" smtClean="0">
                <a:solidFill>
                  <a:srgbClr val="FFC000"/>
                </a:solidFill>
              </a:rPr>
              <a:t>dvořilí číšníci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499949" y="2358752"/>
            <a:ext cx="2046057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334990" y="2780798"/>
            <a:ext cx="2162772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46006" y="3405192"/>
            <a:ext cx="2281394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967675" y="3919298"/>
            <a:ext cx="2710999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736542" y="5034474"/>
            <a:ext cx="1931430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948636" y="6690900"/>
            <a:ext cx="2047355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744841" y="6690900"/>
            <a:ext cx="2412840" cy="0"/>
          </a:xfrm>
          <a:prstGeom prst="line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32721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4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-28241"/>
            <a:ext cx="8748464" cy="34747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7200" dirty="0" smtClean="0">
                <a:solidFill>
                  <a:srgbClr val="C00000"/>
                </a:solidFill>
              </a:rPr>
              <a:t>Úkol jsem zvládl(a)</a:t>
            </a:r>
            <a:endParaRPr lang="cs-CZ" sz="72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QZW61W2X\MC90043382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900VVYZS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6551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XGJZ7P72\MC900434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65512"/>
            <a:ext cx="1927225" cy="174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5065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  <p:sndAc>
          <p:stSnd>
            <p:snd r:embed="rId6" name="chimes.wav"/>
          </p:stSnd>
        </p:sndAc>
      </p:transition>
    </mc:Choice>
    <mc:Fallback>
      <p:transition spd="slow">
        <p:dissolv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105835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Použity volně dostupné </a:t>
            </a:r>
            <a:r>
              <a:rPr lang="cs-CZ" sz="2400" dirty="0" smtClean="0"/>
              <a:t>kliparty z galerie Office, </a:t>
            </a:r>
            <a:r>
              <a:rPr lang="cs-CZ" sz="2400" dirty="0" smtClean="0"/>
              <a:t>vlastní texty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himes.wav"/>
          </p:stSnd>
        </p:sndAc>
      </p:transition>
    </mc:Choice>
    <mc:Fallback>
      <p:transition spd="slow">
        <p:checker/>
        <p:sndAc>
          <p:stSnd>
            <p:snd r:embed="rId2" name="chimes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254</TotalTime>
  <Words>335</Words>
  <Application>Microsoft Office PowerPoint</Application>
  <PresentationFormat>Předvádění na obrazovce (4:3)</PresentationFormat>
  <Paragraphs>123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Druhy přídavných jmen</vt:lpstr>
      <vt:lpstr>tvrdá,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29</cp:revision>
  <dcterms:created xsi:type="dcterms:W3CDTF">2011-03-07T17:36:35Z</dcterms:created>
  <dcterms:modified xsi:type="dcterms:W3CDTF">2012-04-08T08:06:29Z</dcterms:modified>
</cp:coreProperties>
</file>