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70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69" r:id="rId16"/>
    <p:sldId id="271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94" y="1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4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5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0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slideMaster" Target="../slideMasters/slideMaster1.xml"/><Relationship Id="rId1" Type="http://schemas.openxmlformats.org/officeDocument/2006/relationships/audio" Target="../media/audio1.wav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73795" y="5052545"/>
            <a:ext cx="5637010" cy="882119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66A10B-16E4-4A75-B49A-0AEDB33239DC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BB6192-943A-459C-A279-D3CB09BBC27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17581" y="3132290"/>
            <a:ext cx="7175351" cy="1793167"/>
          </a:xfrm>
          <a:effectLst/>
        </p:spPr>
        <p:txBody>
          <a:bodyPr>
            <a:noAutofit/>
          </a:bodyPr>
          <a:lstStyle>
            <a:lvl1pPr marL="640080" indent="-457200" algn="l">
              <a:defRPr sz="54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  <p:sndAc>
          <p:stSnd>
            <p:snd r:embed="rId1" name="camera.wav"/>
          </p:stSnd>
        </p:sndAc>
      </p:transition>
    </mc:Choice>
    <mc:Fallback xmlns="">
      <p:transition spd="slow">
        <p:fade/>
        <p:sndAc>
          <p:stSnd>
            <p:snd r:embed="rId3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66A10B-16E4-4A75-B49A-0AEDB33239DC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BB6192-943A-459C-A279-D3CB09BBC27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3"/>
          </p:nvPr>
        </p:nvSpPr>
        <p:spPr>
          <a:xfrm>
            <a:off x="1143000" y="731520"/>
            <a:ext cx="6400800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  <p:sndAc>
          <p:stSnd>
            <p:snd r:embed="rId1" name="camera.wav"/>
          </p:stSnd>
        </p:sndAc>
      </p:transition>
    </mc:Choice>
    <mc:Fallback xmlns="">
      <p:transition spd="slow">
        <p:fade/>
        <p:sndAc>
          <p:stSnd>
            <p:snd r:embed="rId3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33195" y="2172648"/>
            <a:ext cx="5966666" cy="2423346"/>
          </a:xfrm>
          <a:effectLst/>
        </p:spPr>
        <p:txBody>
          <a:bodyPr anchor="b"/>
          <a:lstStyle>
            <a:lvl1pPr algn="r">
              <a:defRPr sz="4600" b="1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22438" y="4607511"/>
            <a:ext cx="5970494" cy="835460"/>
          </a:xfrm>
        </p:spPr>
        <p:txBody>
          <a:bodyPr anchor="t"/>
          <a:lstStyle>
            <a:lvl1pPr marL="0" indent="0" algn="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66A10B-16E4-4A75-B49A-0AEDB33239DC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BB6192-943A-459C-A279-D3CB09BBC2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  <p:sndAc>
          <p:stSnd>
            <p:snd r:embed="rId1" name="camera.wav"/>
          </p:stSnd>
        </p:sndAc>
      </p:transition>
    </mc:Choice>
    <mc:Fallback xmlns="">
      <p:transition spd="slow">
        <p:fade/>
        <p:sndAc>
          <p:stSnd>
            <p:snd r:embed="rId3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66A10B-16E4-4A75-B49A-0AEDB33239DC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BB6192-943A-459C-A279-D3CB09BBC27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142999" y="731519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731520"/>
            <a:ext cx="3346704" cy="347472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  <p:sndAc>
          <p:stSnd>
            <p:snd r:embed="rId1" name="camera.wav"/>
          </p:stSnd>
        </p:sndAc>
      </p:transition>
    </mc:Choice>
    <mc:Fallback xmlns="">
      <p:transition spd="slow">
        <p:fade/>
        <p:sndAc>
          <p:stSnd>
            <p:snd r:embed="rId3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6447" y="1400327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7302" y="731520"/>
            <a:ext cx="3346704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lang="en-US" sz="2400" b="1" i="0" kern="1200" dirty="0" smtClean="0">
                <a:gradFill>
                  <a:gsLst>
                    <a:gs pos="0">
                      <a:schemeClr val="tx1"/>
                    </a:gs>
                    <a:gs pos="40000">
                      <a:schemeClr val="tx1">
                        <a:lumMod val="75000"/>
                        <a:lumOff val="25000"/>
                      </a:schemeClr>
                    </a:gs>
                    <a:gs pos="100000">
                      <a:schemeClr val="tx2">
                        <a:alpha val="65000"/>
                      </a:schemeClr>
                    </a:gs>
                  </a:gsLst>
                  <a:lin ang="5400000" scaled="0"/>
                </a:gradFill>
                <a:effectLst/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ctr" defTabSz="914400" rtl="0" eaLnBrk="1" latinLnBrk="0" hangingPunct="1">
              <a:spcBef>
                <a:spcPct val="20000"/>
              </a:spcBef>
              <a:spcAft>
                <a:spcPts val="300"/>
              </a:spcAft>
              <a:buClr>
                <a:schemeClr val="accent6">
                  <a:lumMod val="75000"/>
                </a:schemeClr>
              </a:buClr>
              <a:buSzPct val="130000"/>
              <a:buFont typeface="Georgia" pitchFamily="18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399032"/>
            <a:ext cx="3346704" cy="2743200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66A10B-16E4-4A75-B49A-0AEDB33239DC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BB6192-943A-459C-A279-D3CB09BBC27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  <p:sndAc>
          <p:stSnd>
            <p:snd r:embed="rId1" name="camera.wav"/>
          </p:stSnd>
        </p:sndAc>
      </p:transition>
    </mc:Choice>
    <mc:Fallback xmlns="">
      <p:transition spd="slow">
        <p:fade/>
        <p:sndAc>
          <p:stSnd>
            <p:snd r:embed="rId3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66A10B-16E4-4A75-B49A-0AEDB33239DC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BB6192-943A-459C-A279-D3CB09BBC2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  <p:sndAc>
          <p:stSnd>
            <p:snd r:embed="rId1" name="camera.wav"/>
          </p:stSnd>
        </p:sndAc>
      </p:transition>
    </mc:Choice>
    <mc:Fallback xmlns="">
      <p:transition spd="slow">
        <p:fade/>
        <p:sndAc>
          <p:stSnd>
            <p:snd r:embed="rId3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66A10B-16E4-4A75-B49A-0AEDB33239DC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BB6192-943A-459C-A279-D3CB09BBC2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  <p:sndAc>
          <p:stSnd>
            <p:snd r:embed="rId1" name="camera.wav"/>
          </p:stSnd>
        </p:sndAc>
      </p:transition>
    </mc:Choice>
    <mc:Fallback xmlns="">
      <p:transition spd="slow">
        <p:fade/>
        <p:sndAc>
          <p:stSnd>
            <p:snd r:embed="rId3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095" y="2209800"/>
            <a:ext cx="3636085" cy="1258493"/>
          </a:xfrm>
          <a:effectLst/>
        </p:spPr>
        <p:txBody>
          <a:bodyPr anchor="b">
            <a:noAutofit/>
          </a:bodyPr>
          <a:lstStyle>
            <a:lvl1pPr marL="228600" indent="-228600" algn="l">
              <a:defRPr sz="2800" b="1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93515" y="731520"/>
            <a:ext cx="4017085" cy="4894730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75765" y="3497802"/>
            <a:ext cx="3388660" cy="213951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66A10B-16E4-4A75-B49A-0AEDB33239DC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BB6192-943A-459C-A279-D3CB09BBC2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  <p:sndAc>
          <p:stSnd>
            <p:snd r:embed="rId1" name="camera.wav"/>
          </p:stSnd>
        </p:sndAc>
      </p:transition>
    </mc:Choice>
    <mc:Fallback xmlns="">
      <p:transition spd="slow">
        <p:fade/>
        <p:sndAc>
          <p:stSnd>
            <p:snd r:embed="rId3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866920"/>
            <a:ext cx="9144000" cy="2991080"/>
          </a:xfrm>
          <a:prstGeom prst="rect">
            <a:avLst/>
          </a:prstGeom>
          <a:gradFill>
            <a:gsLst>
              <a:gs pos="0">
                <a:schemeClr val="bg1">
                  <a:alpha val="92000"/>
                </a:schemeClr>
              </a:gs>
              <a:gs pos="37000">
                <a:schemeClr val="bg1">
                  <a:alpha val="77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/>
          <p:cNvSpPr/>
          <p:nvPr/>
        </p:nvSpPr>
        <p:spPr>
          <a:xfrm>
            <a:off x="0" y="0"/>
            <a:ext cx="9144000" cy="386692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90000"/>
                </a:schemeClr>
              </a:gs>
              <a:gs pos="48000">
                <a:schemeClr val="bg1">
                  <a:alpha val="63000"/>
                </a:schemeClr>
              </a:gs>
              <a:gs pos="100000">
                <a:schemeClr val="bg2">
                  <a:alpha val="80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0" y="2652311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Oval 10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4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475175" y="1143000"/>
            <a:ext cx="4114800" cy="3127806"/>
          </a:xfrm>
          <a:prstGeom prst="roundRect">
            <a:avLst>
              <a:gd name="adj" fmla="val 4230"/>
            </a:avLst>
          </a:prstGeom>
          <a:solidFill>
            <a:schemeClr val="bg2">
              <a:lumMod val="90000"/>
            </a:schemeClr>
          </a:solidFill>
          <a:effectLst>
            <a:reflection blurRad="4350" stA="23000" endA="300" endPos="28000" dir="5400000" sy="-100000" algn="bl" rotWithShape="0"/>
          </a:effectLst>
          <a:scene3d>
            <a:camera prst="perspectiveContrastingLeftFacing" fov="1800000">
              <a:rot lat="300000" lon="2100000" rev="0"/>
            </a:camera>
            <a:lightRig rig="balanced" dir="t"/>
          </a:scene3d>
          <a:sp3d>
            <a:bevelT w="50800" h="50800"/>
          </a:sp3d>
        </p:spPr>
        <p:txBody>
          <a:bodyPr>
            <a:normAutofit/>
            <a:flatTx/>
          </a:bodyPr>
          <a:lstStyle>
            <a:lvl1pPr marL="0" indent="0" algn="ctr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77887" y="1010486"/>
            <a:ext cx="3694114" cy="2163020"/>
          </a:xfrm>
        </p:spPr>
        <p:txBody>
          <a:bodyPr anchor="b"/>
          <a:lstStyle>
            <a:lvl1pPr marL="182880" indent="-182880">
              <a:buFont typeface="Georgia" pitchFamily="18" charset="0"/>
              <a:buChar char="*"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66A10B-16E4-4A75-B49A-0AEDB33239DC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BB6192-943A-459C-A279-D3CB09BBC27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7268" y="4464421"/>
            <a:ext cx="6383538" cy="1143000"/>
          </a:xfrm>
        </p:spPr>
        <p:txBody>
          <a:bodyPr anchor="b">
            <a:noAutofit/>
          </a:bodyPr>
          <a:lstStyle>
            <a:lvl1pPr algn="l">
              <a:defRPr sz="46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  <p:sndAc>
          <p:stSnd>
            <p:snd r:embed="rId1" name="camera.wav"/>
          </p:stSnd>
        </p:sndAc>
      </p:transition>
    </mc:Choice>
    <mc:Fallback xmlns="">
      <p:transition spd="slow">
        <p:fade/>
        <p:sndAc>
          <p:stSnd>
            <p:snd r:embed="rId3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05000" y="731519"/>
            <a:ext cx="6400800" cy="347472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66A10B-16E4-4A75-B49A-0AEDB33239DC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BB6192-943A-459C-A279-D3CB09BBC2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  <p:sndAc>
          <p:stSnd>
            <p:snd r:embed="rId1" name="camera.wav"/>
          </p:stSnd>
        </p:sndAc>
      </p:transition>
    </mc:Choice>
    <mc:Fallback xmlns="">
      <p:transition spd="slow">
        <p:fade/>
        <p:sndAc>
          <p:stSnd>
            <p:snd r:embed="rId3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153758" y="376517"/>
            <a:ext cx="2057400" cy="5238339"/>
          </a:xfrm>
          <a:effectLst/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3324113" y="731519"/>
            <a:ext cx="4829287" cy="4894729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66A10B-16E4-4A75-B49A-0AEDB33239DC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BB6192-943A-459C-A279-D3CB09BBC27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  <p:sndAc>
          <p:stSnd>
            <p:snd r:embed="rId1" name="camera.wav"/>
          </p:stSnd>
        </p:sndAc>
      </p:transition>
    </mc:Choice>
    <mc:Fallback xmlns="">
      <p:transition spd="slow">
        <p:fade/>
        <p:sndAc>
          <p:stSnd>
            <p:snd r:embed="rId3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audio" Target="../media/audio1.wa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audio" Target="../media/audio10.wav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5105400"/>
            <a:ext cx="9144000" cy="1752600"/>
          </a:xfrm>
          <a:prstGeom prst="rect">
            <a:avLst/>
          </a:prstGeom>
          <a:gradFill>
            <a:gsLst>
              <a:gs pos="0">
                <a:schemeClr val="bg1">
                  <a:alpha val="91000"/>
                </a:schemeClr>
              </a:gs>
              <a:gs pos="37000">
                <a:schemeClr val="bg1">
                  <a:alpha val="76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0" y="0"/>
            <a:ext cx="9144000" cy="51054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89000"/>
                </a:schemeClr>
              </a:gs>
              <a:gs pos="48000">
                <a:schemeClr val="bg1">
                  <a:alpha val="62000"/>
                </a:schemeClr>
              </a:gs>
              <a:gs pos="100000">
                <a:schemeClr val="bg2">
                  <a:alpha val="79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Rectangle 8"/>
          <p:cNvSpPr/>
          <p:nvPr/>
        </p:nvSpPr>
        <p:spPr>
          <a:xfrm>
            <a:off x="0" y="3768304"/>
            <a:ext cx="9144000" cy="2286000"/>
          </a:xfrm>
          <a:prstGeom prst="rect">
            <a:avLst/>
          </a:prstGeom>
          <a:gradFill flip="none" rotWithShape="1">
            <a:gsLst>
              <a:gs pos="0">
                <a:schemeClr val="bg1">
                  <a:alpha val="0"/>
                </a:schemeClr>
              </a:gs>
              <a:gs pos="29000">
                <a:schemeClr val="bg1">
                  <a:alpha val="30000"/>
                </a:schemeClr>
              </a:gs>
              <a:gs pos="45000">
                <a:schemeClr val="bg2">
                  <a:alpha val="40000"/>
                </a:schemeClr>
              </a:gs>
              <a:gs pos="55000">
                <a:schemeClr val="bg1">
                  <a:alpha val="26000"/>
                </a:schemeClr>
              </a:gs>
              <a:gs pos="65000">
                <a:schemeClr val="bg2">
                  <a:alpha val="60000"/>
                </a:schemeClr>
              </a:gs>
              <a:gs pos="100000">
                <a:schemeClr val="bg1">
                  <a:alpha val="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/>
          <p:cNvSpPr/>
          <p:nvPr/>
        </p:nvSpPr>
        <p:spPr>
          <a:xfrm>
            <a:off x="0" y="1600200"/>
            <a:ext cx="9144000" cy="5105400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56000">
                <a:schemeClr val="bg1">
                  <a:alpha val="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793289" y="4372168"/>
            <a:ext cx="6512511" cy="1143000"/>
          </a:xfrm>
          <a:prstGeom prst="rect">
            <a:avLst/>
          </a:prstGeom>
          <a:effectLst/>
        </p:spPr>
        <p:txBody>
          <a:bodyPr vert="horz" lIns="91440" tIns="45720" rIns="91440" bIns="45720" rtlCol="0" anchor="t" anchorCtr="0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3000" y="732260"/>
            <a:ext cx="6400800" cy="347472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172200" y="6172200"/>
            <a:ext cx="2514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EE66A10B-16E4-4A75-B49A-0AEDB33239DC}" type="datetimeFigureOut">
              <a:rPr lang="cs-CZ" smtClean="0"/>
              <a:pPr/>
              <a:t>8.4.2012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7199" y="6172200"/>
            <a:ext cx="335280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810000" y="6172200"/>
            <a:ext cx="1828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="1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fld id="{A6BB6192-943A-459C-A279-D3CB09BBC27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  <p:sndAc>
          <p:stSnd>
            <p:snd r:embed="rId13" name="camera.wav"/>
          </p:stSnd>
        </p:sndAc>
      </p:transition>
    </mc:Choice>
    <mc:Fallback xmlns="">
      <p:transition spd="slow">
        <p:fade/>
        <p:sndAc>
          <p:stSnd>
            <p:snd r:embed="rId14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  <p:txStyles>
    <p:titleStyle>
      <a:lvl1pPr marL="320040" indent="-320040" algn="r" defTabSz="914400" rtl="0" eaLnBrk="1" latinLnBrk="0" hangingPunct="1">
        <a:spcBef>
          <a:spcPct val="0"/>
        </a:spcBef>
        <a:buClr>
          <a:schemeClr val="accent6">
            <a:lumMod val="75000"/>
          </a:schemeClr>
        </a:buClr>
        <a:buSzPct val="128000"/>
        <a:buFont typeface="Georgia" pitchFamily="18" charset="0"/>
        <a:buChar char="*"/>
        <a:defRPr sz="4600" b="1" i="0" kern="1200">
          <a:gradFill>
            <a:gsLst>
              <a:gs pos="0">
                <a:schemeClr val="tx1"/>
              </a:gs>
              <a:gs pos="40000">
                <a:schemeClr val="tx1">
                  <a:lumMod val="75000"/>
                  <a:lumOff val="25000"/>
                </a:schemeClr>
              </a:gs>
              <a:gs pos="100000">
                <a:schemeClr val="tx2">
                  <a:alpha val="65000"/>
                </a:schemeClr>
              </a:gs>
            </a:gsLst>
            <a:lin ang="5400000" scaled="0"/>
          </a:gradFill>
          <a:effectLst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822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09728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138988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664208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96596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2286000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2587752" indent="-182880" algn="l" defTabSz="914400" rtl="0" eaLnBrk="1" latinLnBrk="0" hangingPunct="1">
        <a:spcBef>
          <a:spcPct val="20000"/>
        </a:spcBef>
        <a:spcAft>
          <a:spcPts val="300"/>
        </a:spcAft>
        <a:buClr>
          <a:schemeClr val="accent6">
            <a:lumMod val="75000"/>
          </a:schemeClr>
        </a:buClr>
        <a:buSzPct val="130000"/>
        <a:buFont typeface="Georgia" pitchFamily="18" charset="0"/>
        <a:buChar char="*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0.wav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0.wav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0.wav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0.wav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0.wav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0.wav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0.wav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0.wav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0.wav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0.wav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0.wav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0.wav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0.wav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2.xml"/><Relationship Id="rId4" Type="http://schemas.openxmlformats.org/officeDocument/2006/relationships/audio" Target="../media/audio10.wav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audio" Target="../media/audio10.wav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3795" y="4653137"/>
            <a:ext cx="5637010" cy="1281528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00B0F0"/>
                </a:solidFill>
              </a:rPr>
              <a:t>Co jsme si už </a:t>
            </a:r>
            <a:r>
              <a:rPr lang="cs-CZ" sz="3200" b="1" dirty="0" smtClean="0">
                <a:solidFill>
                  <a:srgbClr val="00B0F0"/>
                </a:solidFill>
              </a:rPr>
              <a:t>přečetli</a:t>
            </a:r>
            <a:endParaRPr lang="cs-CZ" sz="3200" b="1" dirty="0">
              <a:solidFill>
                <a:srgbClr val="00B0F0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>
                <a:solidFill>
                  <a:srgbClr val="FF0000"/>
                </a:solidFill>
              </a:rPr>
              <a:t>VÁCLAV ČTVRTEK</a:t>
            </a:r>
            <a:endParaRPr lang="cs-CZ" sz="5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955001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  <p:sndAc>
          <p:stSnd>
            <p:snd r:embed="rId2" name="camera.wav"/>
          </p:stSnd>
        </p:sndAc>
      </p:transition>
    </mc:Choice>
    <mc:Fallback xmlns="">
      <p:transition spd="slow">
        <p:fade/>
        <p:sndAc>
          <p:stSnd>
            <p:snd r:embed="rId3" name="camera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cs-CZ" sz="2000" dirty="0" smtClean="0"/>
              <a:t>   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OP VK Peníze školám </a:t>
            </a:r>
            <a:r>
              <a:rPr lang="cs-CZ" sz="2000" dirty="0" err="1" smtClean="0">
                <a:latin typeface="Times New Roman" pitchFamily="18" charset="0"/>
                <a:cs typeface="Times New Roman" pitchFamily="18" charset="0"/>
              </a:rPr>
              <a:t>reg.č</a:t>
            </a: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. CZ.1.07/1.4.00/21.0385 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pPr marL="0" indent="0" algn="ctr">
              <a:buNone/>
            </a:pPr>
            <a:r>
              <a:rPr lang="cs-CZ" sz="2000" dirty="0" smtClean="0">
                <a:latin typeface="Times New Roman" pitchFamily="18" charset="0"/>
                <a:cs typeface="Times New Roman" pitchFamily="18" charset="0"/>
              </a:rPr>
              <a:t>III/2 Inovace a zkvalitnění výuky prostřednictvím ICT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  <a:p>
            <a:pPr marL="0" indent="0" algn="ctr">
              <a:buNone/>
            </a:pPr>
            <a:endParaRPr lang="cs-CZ" sz="14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 algn="ctr">
              <a:buNone/>
            </a:pP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ZŠ Hladké </a:t>
            </a:r>
            <a:r>
              <a:rPr lang="cs-CZ" sz="1400" dirty="0" err="1" smtClean="0">
                <a:latin typeface="Times New Roman" pitchFamily="18" charset="0"/>
                <a:cs typeface="Times New Roman" pitchFamily="18" charset="0"/>
              </a:rPr>
              <a:t>Životice</a:t>
            </a:r>
            <a:r>
              <a:rPr lang="cs-CZ" sz="1400" dirty="0" smtClean="0">
                <a:latin typeface="Times New Roman" pitchFamily="18" charset="0"/>
                <a:cs typeface="Times New Roman" pitchFamily="18" charset="0"/>
              </a:rPr>
              <a:t> okres Nový Jičín, příspěvková organizace</a:t>
            </a:r>
          </a:p>
          <a:p>
            <a:r>
              <a:rPr lang="cs-CZ" sz="1700" dirty="0" smtClean="0">
                <a:latin typeface="Times New Roman" pitchFamily="18" charset="0"/>
                <a:cs typeface="Times New Roman" pitchFamily="18" charset="0"/>
              </a:rPr>
              <a:t>Téma hodiny: Poznáváme knihy V. Čtvrtka</a:t>
            </a:r>
          </a:p>
          <a:p>
            <a:r>
              <a:rPr lang="cs-CZ" sz="1700" dirty="0" smtClean="0">
                <a:latin typeface="Times New Roman" pitchFamily="18" charset="0"/>
                <a:cs typeface="Times New Roman" pitchFamily="18" charset="0"/>
              </a:rPr>
              <a:t>Doporučeno pro: 3.ročník</a:t>
            </a:r>
          </a:p>
          <a:p>
            <a:r>
              <a:rPr lang="cs-CZ" sz="1700" dirty="0" smtClean="0">
                <a:latin typeface="Times New Roman" pitchFamily="18" charset="0"/>
                <a:cs typeface="Times New Roman" pitchFamily="18" charset="0"/>
              </a:rPr>
              <a:t>Předmět: Čtení </a:t>
            </a:r>
          </a:p>
          <a:p>
            <a:r>
              <a:rPr lang="cs-CZ" sz="1700" dirty="0" smtClean="0">
                <a:latin typeface="Times New Roman" pitchFamily="18" charset="0"/>
                <a:cs typeface="Times New Roman" pitchFamily="18" charset="0"/>
              </a:rPr>
              <a:t>Autor: Milena </a:t>
            </a:r>
            <a:r>
              <a:rPr lang="cs-CZ" sz="1700" dirty="0" err="1" smtClean="0">
                <a:latin typeface="Times New Roman" pitchFamily="18" charset="0"/>
                <a:cs typeface="Times New Roman" pitchFamily="18" charset="0"/>
              </a:rPr>
              <a:t>Hoduláková</a:t>
            </a:r>
            <a:endParaRPr lang="cs-CZ" sz="1700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 algn="ctr">
              <a:buNone/>
            </a:pPr>
            <a:endParaRPr lang="cs-CZ" sz="2400" b="1" dirty="0" smtClean="0">
              <a:latin typeface="Times New Roman" pitchFamily="18" charset="0"/>
              <a:cs typeface="Times New Roman" pitchFamily="18" charset="0"/>
            </a:endParaRPr>
          </a:p>
          <a:p>
            <a:pPr marL="0" indent="0" algn="ctr">
              <a:buNone/>
            </a:pPr>
            <a:r>
              <a:rPr lang="cs-CZ" sz="2000" b="1" dirty="0" smtClean="0">
                <a:latin typeface="Times New Roman" pitchFamily="18" charset="0"/>
                <a:cs typeface="Times New Roman" pitchFamily="18" charset="0"/>
              </a:rPr>
              <a:t>VY_32_INOVACE_13_Václav Čtvrtek</a:t>
            </a:r>
            <a:endParaRPr lang="cs-CZ" sz="2000" dirty="0"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4365104"/>
            <a:ext cx="5772150" cy="1447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  <p:sndAc>
          <p:stSnd>
            <p:snd r:embed="rId2" name="camera.wav"/>
          </p:stSnd>
        </p:sndAc>
      </p:transition>
    </mc:Choice>
    <mc:Fallback xmlns="">
      <p:transition spd="slow">
        <p:fade/>
        <p:sndAc>
          <p:stSnd>
            <p:snd r:embed="rId4" name="camera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70C0"/>
                </a:solidFill>
              </a:rPr>
              <a:t>ŘÍKÁNÍ O VÍLE AMÁLCE</a:t>
            </a:r>
            <a:endParaRPr lang="cs-CZ" b="1" dirty="0">
              <a:solidFill>
                <a:srgbClr val="0070C0"/>
              </a:solidFill>
            </a:endParaRPr>
          </a:p>
        </p:txBody>
      </p:sp>
      <p:pic>
        <p:nvPicPr>
          <p:cNvPr id="1026" name="Picture 2" descr="C:\Users\uživatel\Desktop\co jsme četli\knihy v.č.3.4.r\co jsme četli 001.jpg"/>
          <p:cNvPicPr>
            <a:picLocks noGrp="1" noChangeAspect="1" noChangeArrowheads="1"/>
          </p:cNvPicPr>
          <p:nvPr>
            <p:ph sz="quarter" idx="13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040261" y="731838"/>
            <a:ext cx="2606277" cy="34750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899565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  <p:sndAc>
          <p:stSnd>
            <p:snd r:embed="rId2" name="camera.wav"/>
          </p:stSnd>
        </p:sndAc>
      </p:transition>
    </mc:Choice>
    <mc:Fallback xmlns="">
      <p:transition spd="slow">
        <p:fade/>
        <p:sndAc>
          <p:stSnd>
            <p:snd r:embed="rId4" name="camera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B050"/>
                </a:solidFill>
              </a:rPr>
              <a:t>O VÍLE AMÁLCE A ŽABCE MÁRINCE</a:t>
            </a:r>
            <a:endParaRPr lang="cs-CZ" b="1" dirty="0">
              <a:solidFill>
                <a:srgbClr val="00B050"/>
              </a:solidFill>
            </a:endParaRPr>
          </a:p>
        </p:txBody>
      </p:sp>
      <p:pic>
        <p:nvPicPr>
          <p:cNvPr id="2050" name="Picture 2" descr="C:\Users\uživatel\Desktop\co jsme četli\knihy v.č.3.4.r\co jsme četli 002.jpg"/>
          <p:cNvPicPr>
            <a:picLocks noGrp="1" noChangeAspect="1" noChangeArrowheads="1"/>
          </p:cNvPicPr>
          <p:nvPr>
            <p:ph sz="quarter" idx="13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040261" y="731838"/>
            <a:ext cx="2606277" cy="34750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380670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  <p:sndAc>
          <p:stSnd>
            <p:snd r:embed="rId2" name="camera.wav"/>
          </p:stSnd>
        </p:sndAc>
      </p:transition>
    </mc:Choice>
    <mc:Fallback xmlns="">
      <p:transition spd="slow">
        <p:fade/>
        <p:sndAc>
          <p:stSnd>
            <p:snd r:embed="rId4" name="camera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POHÁDKOVÁ MUZIKA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3074" name="Picture 2" descr="C:\Users\uživatel\Desktop\co jsme četli\knihy v.č.3.4.r\co jsme četli 003.jpg"/>
          <p:cNvPicPr>
            <a:picLocks noGrp="1" noChangeAspect="1" noChangeArrowheads="1"/>
          </p:cNvPicPr>
          <p:nvPr>
            <p:ph sz="quarter" idx="13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040261" y="731838"/>
            <a:ext cx="2606277" cy="34750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896332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  <p:sndAc>
          <p:stSnd>
            <p:snd r:embed="rId2" name="camera.wav"/>
          </p:stSnd>
        </p:sndAc>
      </p:transition>
    </mc:Choice>
    <mc:Fallback xmlns="">
      <p:transition spd="slow">
        <p:fade/>
        <p:sndAc>
          <p:stSnd>
            <p:snd r:embed="rId4" name="camera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FFC000"/>
                </a:solidFill>
              </a:rPr>
              <a:t>O RUMCAJSOVI A LOUPEŽNICKÉM SYNKU CIPÍSKOVI</a:t>
            </a:r>
            <a:endParaRPr lang="cs-CZ" b="1" dirty="0">
              <a:solidFill>
                <a:srgbClr val="FFC000"/>
              </a:solidFill>
            </a:endParaRPr>
          </a:p>
        </p:txBody>
      </p:sp>
      <p:pic>
        <p:nvPicPr>
          <p:cNvPr id="4098" name="Picture 2" descr="C:\Users\uživatel\Desktop\co jsme četli\knihy v.č.3.4.r\co jsme četli 004.jpg"/>
          <p:cNvPicPr>
            <a:picLocks noGrp="1" noChangeAspect="1" noChangeArrowheads="1"/>
          </p:cNvPicPr>
          <p:nvPr>
            <p:ph sz="quarter" idx="13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040261" y="731838"/>
            <a:ext cx="2606277" cy="34750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906957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  <p:sndAc>
          <p:stSnd>
            <p:snd r:embed="rId2" name="camera.wav"/>
          </p:stSnd>
        </p:sndAc>
      </p:transition>
    </mc:Choice>
    <mc:Fallback xmlns="">
      <p:transition spd="slow">
        <p:fade/>
        <p:sndAc>
          <p:stSnd>
            <p:snd r:embed="rId4" name="camera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92D050"/>
                </a:solidFill>
              </a:rPr>
              <a:t>JAK CIPÍSEK S VOLŠOVEČKEM ROZDĚLILI SLANÉ A SLADKÉ</a:t>
            </a:r>
            <a:endParaRPr lang="cs-CZ" b="1" dirty="0">
              <a:solidFill>
                <a:srgbClr val="92D050"/>
              </a:solidFill>
            </a:endParaRPr>
          </a:p>
        </p:txBody>
      </p:sp>
      <p:pic>
        <p:nvPicPr>
          <p:cNvPr id="5122" name="Picture 2" descr="C:\Users\uživatel\Desktop\co jsme četli\knihy v.č.3.4.r\co jsme četli 005.jpg"/>
          <p:cNvPicPr>
            <a:picLocks noGrp="1" noChangeAspect="1" noChangeArrowheads="1"/>
          </p:cNvPicPr>
          <p:nvPr>
            <p:ph sz="quarter" idx="13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040261" y="731838"/>
            <a:ext cx="2606277" cy="34750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193186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  <p:sndAc>
          <p:stSnd>
            <p:snd r:embed="rId2" name="camera.wav"/>
          </p:stSnd>
        </p:sndAc>
      </p:transition>
    </mc:Choice>
    <mc:Fallback xmlns="">
      <p:transition spd="slow">
        <p:fade/>
        <p:sndAc>
          <p:stSnd>
            <p:snd r:embed="rId4" name="camera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VÁNOCE U RUMCAJSŮ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6146" name="Picture 2" descr="C:\Users\uživatel\Desktop\co jsme četli\knihy v.č.3.4.r\co jsme četli 006.jpg"/>
          <p:cNvPicPr>
            <a:picLocks noGrp="1" noChangeAspect="1" noChangeArrowheads="1"/>
          </p:cNvPicPr>
          <p:nvPr>
            <p:ph sz="quarter" idx="13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040261" y="731838"/>
            <a:ext cx="2606277" cy="34750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992797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  <p:sndAc>
          <p:stSnd>
            <p:snd r:embed="rId2" name="camera.wav"/>
          </p:stSnd>
        </p:sndAc>
      </p:transition>
    </mc:Choice>
    <mc:Fallback xmlns="">
      <p:transition spd="slow">
        <p:fade/>
        <p:sndAc>
          <p:stSnd>
            <p:snd r:embed="rId4" name="camera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7030A0"/>
                </a:solidFill>
              </a:rPr>
              <a:t>JAK KŘEMÍLEK A VOCHOMŮRKA MĚLI HODINY S JEDNOU RUČIČKOU</a:t>
            </a:r>
            <a:endParaRPr lang="cs-CZ" b="1" dirty="0">
              <a:solidFill>
                <a:srgbClr val="7030A0"/>
              </a:solidFill>
            </a:endParaRPr>
          </a:p>
        </p:txBody>
      </p:sp>
      <p:pic>
        <p:nvPicPr>
          <p:cNvPr id="7170" name="Picture 2" descr="C:\Users\uživatel\Desktop\co jsme četli\knihy v.č.3.4.r\co jsme četli 007.jpg"/>
          <p:cNvPicPr>
            <a:picLocks noGrp="1" noChangeAspect="1" noChangeArrowheads="1"/>
          </p:cNvPicPr>
          <p:nvPr>
            <p:ph sz="quarter" idx="13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040261" y="731838"/>
            <a:ext cx="2606277" cy="34750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179730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  <p:sndAc>
          <p:stSnd>
            <p:snd r:embed="rId2" name="camera.wav"/>
          </p:stSnd>
        </p:sndAc>
      </p:transition>
    </mc:Choice>
    <mc:Fallback xmlns="">
      <p:transition spd="slow">
        <p:fade/>
        <p:sndAc>
          <p:stSnd>
            <p:snd r:embed="rId4" name="camera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C00000"/>
                </a:solidFill>
              </a:rPr>
              <a:t>JAK KŘEMÍLEK A VOCHOMŮRKA MĚLI HODINY S JEDNOU RUČIČKOU</a:t>
            </a:r>
            <a:endParaRPr lang="cs-CZ" b="1" dirty="0">
              <a:solidFill>
                <a:srgbClr val="C00000"/>
              </a:solidFill>
            </a:endParaRPr>
          </a:p>
        </p:txBody>
      </p:sp>
      <p:pic>
        <p:nvPicPr>
          <p:cNvPr id="8194" name="Picture 2" descr="C:\Users\uživatel\Desktop\co jsme četli\knihy v.č.3.4.r\co jsme četli 008.jpg"/>
          <p:cNvPicPr>
            <a:picLocks noGrp="1" noChangeAspect="1" noChangeArrowheads="1"/>
          </p:cNvPicPr>
          <p:nvPr>
            <p:ph sz="quarter" idx="13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040261" y="731838"/>
            <a:ext cx="2606277" cy="34750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444029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  <p:sndAc>
          <p:stSnd>
            <p:snd r:embed="rId2" name="camera.wav"/>
          </p:stSnd>
        </p:sndAc>
      </p:transition>
    </mc:Choice>
    <mc:Fallback xmlns="">
      <p:transition spd="slow">
        <p:fade/>
        <p:sndAc>
          <p:stSnd>
            <p:snd r:embed="rId4" name="camera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002060"/>
                </a:solidFill>
              </a:rPr>
              <a:t>JAK MAKOVÁ PANENKA UVÍZLA V LEKNÍNU</a:t>
            </a:r>
            <a:endParaRPr lang="cs-CZ" b="1" dirty="0">
              <a:solidFill>
                <a:srgbClr val="002060"/>
              </a:solidFill>
            </a:endParaRPr>
          </a:p>
        </p:txBody>
      </p:sp>
      <p:pic>
        <p:nvPicPr>
          <p:cNvPr id="9218" name="Picture 2" descr="C:\Users\uživatel\Desktop\co jsme četli\knihy v.č.3.4.r\co jsme četli 009.jpg"/>
          <p:cNvPicPr>
            <a:picLocks noGrp="1" noChangeAspect="1" noChangeArrowheads="1"/>
          </p:cNvPicPr>
          <p:nvPr>
            <p:ph sz="quarter" idx="13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040261" y="731838"/>
            <a:ext cx="2606277" cy="34750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905923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  <p:sndAc>
          <p:stSnd>
            <p:snd r:embed="rId2" name="camera.wav"/>
          </p:stSnd>
        </p:sndAc>
      </p:transition>
    </mc:Choice>
    <mc:Fallback xmlns="">
      <p:transition spd="slow">
        <p:fade/>
        <p:sndAc>
          <p:stSnd>
            <p:snd r:embed="rId4" name="camera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2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JAK VÍLA AMÁLKA NECHALA STÁT V LESE MYSLIVCE MUŠKU</a:t>
            </a:r>
            <a:endParaRPr lang="cs-CZ" b="1" dirty="0">
              <a:solidFill>
                <a:srgbClr val="FF0000"/>
              </a:solidFill>
            </a:endParaRPr>
          </a:p>
        </p:txBody>
      </p:sp>
      <p:pic>
        <p:nvPicPr>
          <p:cNvPr id="10242" name="Picture 2" descr="C:\Users\uživatel\Desktop\co jsme četli\knihy v.č.3.4.r\co jsme četli 010.jpg"/>
          <p:cNvPicPr>
            <a:picLocks noGrp="1" noChangeAspect="1" noChangeArrowheads="1"/>
          </p:cNvPicPr>
          <p:nvPr>
            <p:ph sz="quarter" idx="13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040261" y="731838"/>
            <a:ext cx="2606277" cy="34750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226925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  <p:sndAc>
          <p:stSnd>
            <p:snd r:embed="rId2" name="camera.wav"/>
          </p:stSnd>
        </p:sndAc>
      </p:transition>
    </mc:Choice>
    <mc:Fallback xmlns="">
      <p:transition spd="slow">
        <p:fade/>
        <p:sndAc>
          <p:stSnd>
            <p:snd r:embed="rId4" name="camera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B050"/>
                </a:solidFill>
              </a:rPr>
              <a:t>MAKOVÁ PANENKA</a:t>
            </a:r>
            <a:endParaRPr lang="cs-CZ" b="1" dirty="0">
              <a:solidFill>
                <a:srgbClr val="00B050"/>
              </a:solidFill>
            </a:endParaRPr>
          </a:p>
        </p:txBody>
      </p:sp>
      <p:pic>
        <p:nvPicPr>
          <p:cNvPr id="11266" name="Picture 2" descr="C:\Users\uživatel\Desktop\co jsme četli\knihy v.č.3.4.r\co jsme četli 011.jpg"/>
          <p:cNvPicPr>
            <a:picLocks noGrp="1" noChangeAspect="1" noChangeArrowheads="1"/>
          </p:cNvPicPr>
          <p:nvPr>
            <p:ph sz="quarter" idx="13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040261" y="731838"/>
            <a:ext cx="2606277" cy="34750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636436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  <p:sndAc>
          <p:stSnd>
            <p:snd r:embed="rId2" name="camera.wav"/>
          </p:stSnd>
        </p:sndAc>
      </p:transition>
    </mc:Choice>
    <mc:Fallback xmlns="">
      <p:transition spd="slow">
        <p:fade/>
        <p:sndAc>
          <p:stSnd>
            <p:snd r:embed="rId4" name="camera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solidFill>
                  <a:srgbClr val="FFC000"/>
                </a:solidFill>
              </a:rPr>
              <a:t>JAK SI SLÁVEK NAČAROVAL DUBOVÉHO MUŽÍČKA</a:t>
            </a:r>
            <a:endParaRPr lang="cs-CZ" b="1" dirty="0">
              <a:solidFill>
                <a:srgbClr val="FFC000"/>
              </a:solidFill>
            </a:endParaRPr>
          </a:p>
        </p:txBody>
      </p:sp>
      <p:pic>
        <p:nvPicPr>
          <p:cNvPr id="12290" name="Picture 2" descr="C:\Users\uživatel\Desktop\co jsme četli\knihy v.č.3.4.r\co jsme četli 012.jpg"/>
          <p:cNvPicPr>
            <a:picLocks noGrp="1" noChangeAspect="1" noChangeArrowheads="1"/>
          </p:cNvPicPr>
          <p:nvPr>
            <p:ph sz="quarter" idx="13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040261" y="731838"/>
            <a:ext cx="2606277" cy="34750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131150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  <p:sndAc>
          <p:stSnd>
            <p:snd r:embed="rId2" name="camera.wav"/>
          </p:stSnd>
        </p:sndAc>
      </p:transition>
    </mc:Choice>
    <mc:Fallback xmlns="">
      <p:transition spd="slow">
        <p:fade/>
        <p:sndAc>
          <p:stSnd>
            <p:snd r:embed="rId4" name="camera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00B0F0"/>
                </a:solidFill>
              </a:rPr>
              <a:t>RUMCAJS</a:t>
            </a:r>
            <a:endParaRPr lang="cs-CZ" b="1" dirty="0">
              <a:solidFill>
                <a:srgbClr val="00B0F0"/>
              </a:solidFill>
            </a:endParaRPr>
          </a:p>
        </p:txBody>
      </p:sp>
      <p:pic>
        <p:nvPicPr>
          <p:cNvPr id="13314" name="Picture 2" descr="C:\Users\uživatel\Desktop\co jsme četli\knihy v.č.3.4.r\co jsme četli 013.jpg"/>
          <p:cNvPicPr>
            <a:picLocks noGrp="1" noChangeAspect="1" noChangeArrowheads="1"/>
          </p:cNvPicPr>
          <p:nvPr>
            <p:ph sz="quarter" idx="13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3040261" y="731838"/>
            <a:ext cx="2606277" cy="34750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7467071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  <p:sndAc>
          <p:stSnd>
            <p:snd r:embed="rId2" name="camera.wav"/>
          </p:stSnd>
        </p:sndAc>
      </p:transition>
    </mc:Choice>
    <mc:Fallback xmlns="">
      <p:transition spd="slow">
        <p:fade/>
        <p:sndAc>
          <p:stSnd>
            <p:snd r:embed="rId4" name="camera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3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9" y="4372168"/>
            <a:ext cx="7982272" cy="1143000"/>
          </a:xfrm>
        </p:spPr>
        <p:txBody>
          <a:bodyPr/>
          <a:lstStyle/>
          <a:p>
            <a:r>
              <a:rPr lang="cs-CZ" dirty="0" smtClean="0"/>
              <a:t>Vlastní fotodokumentace</a:t>
            </a: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  <p:sndAc>
          <p:stSnd>
            <p:snd r:embed="rId2" name="camera.wav"/>
          </p:stSnd>
        </p:sndAc>
      </p:transition>
    </mc:Choice>
    <mc:Fallback xmlns="">
      <p:transition spd="slow">
        <p:fade/>
        <p:sndAc>
          <p:stSnd>
            <p:snd r:embed="rId3" name="camera.wav"/>
          </p:stSnd>
        </p:sndAc>
      </p:transition>
    </mc:Fallback>
  </mc:AlternateContent>
</p:sld>
</file>

<file path=ppt/theme/theme1.xml><?xml version="1.0" encoding="utf-8"?>
<a:theme xmlns:a="http://schemas.openxmlformats.org/drawingml/2006/main" name="Aerodynamika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Aerodynamika">
      <a:majorFont>
        <a:latin typeface="Trebuchet MS"/>
        <a:ea typeface=""/>
        <a:cs typeface=""/>
        <a:font script="Jpan" typeface="HGｺﾞｼｯｸM"/>
        <a:font script="Hang" typeface="HY그래픽B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ｺﾞｼｯｸM"/>
        <a:font script="Hang" typeface="HY그래픽M"/>
        <a:font script="Hans" typeface="方正姚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erodynamika">
      <a:fillStyleLst>
        <a:solidFill>
          <a:schemeClr val="phClr"/>
        </a:solidFill>
        <a:gradFill rotWithShape="1">
          <a:gsLst>
            <a:gs pos="28000">
              <a:schemeClr val="phClr">
                <a:tint val="18000"/>
                <a:satMod val="120000"/>
                <a:lumMod val="88000"/>
              </a:schemeClr>
            </a:gs>
            <a:gs pos="100000">
              <a:schemeClr val="phClr">
                <a:tint val="40000"/>
                <a:satMod val="100000"/>
                <a:lumMod val="7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lumMod val="95000"/>
              </a:schemeClr>
            </a:gs>
            <a:gs pos="100000">
              <a:schemeClr val="phClr">
                <a:shade val="82000"/>
                <a:satMod val="125000"/>
                <a:lumMod val="74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satMod val="125000"/>
              <a:lumMod val="7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sx="98000" sy="98000" rotWithShape="0">
              <a:srgbClr val="000000">
                <a:alpha val="20000"/>
              </a:srgbClr>
            </a:outerShdw>
          </a:effectLst>
        </a:effectStyle>
        <a:effectStyle>
          <a:effectLst>
            <a:outerShdw blurRad="40005" dist="22984" dir="5400000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alanced" dir="tr"/>
          </a:scene3d>
          <a:sp3d prstMaterial="matte">
            <a:bevelT w="19050" h="38100"/>
          </a:sp3d>
        </a:effectStyle>
        <a:effectStyle>
          <a:effectLst>
            <a:reflection blurRad="38100" stA="26000" endPos="23000" dist="25400" dir="5400000" sy="-100000" rotWithShape="0"/>
          </a:effectLst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50800"/>
            <a:contourClr>
              <a:schemeClr val="phClr">
                <a:shade val="30000"/>
                <a:satMod val="12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90000"/>
                <a:satMod val="160000"/>
                <a:lumMod val="100000"/>
              </a:schemeClr>
            </a:gs>
            <a:gs pos="60000">
              <a:schemeClr val="phClr">
                <a:tint val="95000"/>
                <a:shade val="100000"/>
                <a:satMod val="130000"/>
                <a:lumMod val="130000"/>
              </a:schemeClr>
            </a:gs>
            <a:gs pos="100000">
              <a:schemeClr val="phClr">
                <a:tint val="97000"/>
                <a:shade val="100000"/>
                <a:hueMod val="100000"/>
                <a:satMod val="140000"/>
                <a:lumMod val="80000"/>
              </a:schemeClr>
            </a:gs>
          </a:gsLst>
          <a:path path="circle">
            <a:fillToRect l="20000" t="10000" r="20000" b="60000"/>
          </a:path>
        </a:gradFill>
        <a:gradFill rotWithShape="1">
          <a:gsLst>
            <a:gs pos="0">
              <a:schemeClr val="phClr">
                <a:tint val="94000"/>
                <a:satMod val="160000"/>
                <a:lumMod val="160000"/>
              </a:schemeClr>
            </a:gs>
            <a:gs pos="42000">
              <a:schemeClr val="phClr">
                <a:tint val="94000"/>
                <a:shade val="94000"/>
                <a:satMod val="160000"/>
                <a:lumMod val="130000"/>
              </a:schemeClr>
            </a:gs>
            <a:gs pos="100000">
              <a:schemeClr val="phClr">
                <a:tint val="97000"/>
                <a:shade val="94000"/>
                <a:satMod val="180000"/>
                <a:lumMod val="84000"/>
              </a:schemeClr>
            </a:gs>
          </a:gsLst>
          <a:path path="circle">
            <a:fillToRect l="24000" t="44000" r="24000" b="12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Slipstream</Template>
  <TotalTime>53</TotalTime>
  <Words>125</Words>
  <Application>Microsoft Office PowerPoint</Application>
  <PresentationFormat>Předvádění na obrazovce (4:3)</PresentationFormat>
  <Paragraphs>26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Aerodynamika</vt:lpstr>
      <vt:lpstr>VÁCLAV ČTVRTEK</vt:lpstr>
      <vt:lpstr>Prezentace aplikace PowerPoint</vt:lpstr>
      <vt:lpstr>ŘÍKÁNÍ O VÍLE AMÁLCE</vt:lpstr>
      <vt:lpstr>O VÍLE AMÁLCE A ŽABCE MÁRINCE</vt:lpstr>
      <vt:lpstr>POHÁDKOVÁ MUZIKA</vt:lpstr>
      <vt:lpstr>O RUMCAJSOVI A LOUPEŽNICKÉM SYNKU CIPÍSKOVI</vt:lpstr>
      <vt:lpstr>JAK CIPÍSEK S VOLŠOVEČKEM ROZDĚLILI SLANÉ A SLADKÉ</vt:lpstr>
      <vt:lpstr>VÁNOCE U RUMCAJSŮ</vt:lpstr>
      <vt:lpstr>JAK KŘEMÍLEK A VOCHOMŮRKA MĚLI HODINY S JEDNOU RUČIČKOU</vt:lpstr>
      <vt:lpstr>JAK KŘEMÍLEK A VOCHOMŮRKA MĚLI HODINY S JEDNOU RUČIČKOU</vt:lpstr>
      <vt:lpstr>JAK MAKOVÁ PANENKA UVÍZLA V LEKNÍNU</vt:lpstr>
      <vt:lpstr>JAK VÍLA AMÁLKA NECHALA STÁT V LESE MYSLIVCE MUŠKU</vt:lpstr>
      <vt:lpstr>MAKOVÁ PANENKA</vt:lpstr>
      <vt:lpstr>JAK SI SLÁVEK NAČAROVAL DUBOVÉHO MUŽÍČKA</vt:lpstr>
      <vt:lpstr>RUMCAJS</vt:lpstr>
      <vt:lpstr>Vlastní fotodokumentace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VÁCLAV ČTVRTEK</dc:title>
  <dc:creator>uživatel</dc:creator>
  <cp:lastModifiedBy>Učitel</cp:lastModifiedBy>
  <cp:revision>10</cp:revision>
  <dcterms:created xsi:type="dcterms:W3CDTF">2011-03-23T18:46:19Z</dcterms:created>
  <dcterms:modified xsi:type="dcterms:W3CDTF">2012-04-08T07:07:10Z</dcterms:modified>
</cp:coreProperties>
</file>