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4" r:id="rId2"/>
    <p:sldId id="256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A070D-FA89-4411-B8C9-B3E1B4B9051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DF5CCA-909D-42BA-B5FD-5D6ED8CD0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558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9DBC9D8-F75A-4C43-80B9-0C98F032066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EB222C3-9339-49F0-B846-84DC7EBBA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0.wav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71693" y="2184342"/>
            <a:ext cx="5349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smtClean="0"/>
              <a:t>VY_32_INOVACE_14_  </a:t>
            </a:r>
            <a:r>
              <a:rPr lang="cs-CZ" sz="2800" dirty="0" smtClean="0"/>
              <a:t>Číslovky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955423" y="4005063"/>
            <a:ext cx="4572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Základní </a:t>
            </a:r>
            <a:r>
              <a:rPr lang="cs-CZ" sz="2000" dirty="0"/>
              <a:t>škola Hladké Životice okres Nový Jičín, příspěvková organizace</a:t>
            </a:r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35696" y="4941168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         Doporučeno </a:t>
            </a:r>
            <a:r>
              <a:rPr lang="cs-CZ" sz="2000" dirty="0"/>
              <a:t>pro  5. ročník ZŠ</a:t>
            </a:r>
          </a:p>
          <a:p>
            <a:r>
              <a:rPr lang="cs-CZ" sz="2000" dirty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4295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15829" y="2492896"/>
            <a:ext cx="549278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Číslovky</a:t>
            </a:r>
            <a:endParaRPr lang="cs-CZ" sz="9600" b="1" cap="none" spc="0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4849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5609" y="188640"/>
            <a:ext cx="698030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Číslovky jsou</a:t>
            </a:r>
            <a:endParaRPr lang="cs-CZ" sz="80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76460" y="1772816"/>
            <a:ext cx="591860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</a:t>
            </a:r>
            <a:r>
              <a:rPr lang="cs-CZ" sz="66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lova ohebná,</a:t>
            </a:r>
            <a:endParaRPr lang="cs-CZ" sz="66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53051" y="3284984"/>
            <a:ext cx="351891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</a:t>
            </a:r>
            <a:r>
              <a:rPr lang="cs-CZ" sz="80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ají se</a:t>
            </a:r>
            <a:endParaRPr lang="cs-CZ" sz="80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13528" y="4878452"/>
            <a:ext cx="445025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</a:t>
            </a:r>
            <a:r>
              <a:rPr lang="cs-CZ" sz="66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kloňovat.</a:t>
            </a:r>
            <a:endParaRPr lang="cs-CZ" sz="66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02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0090" y="1729354"/>
            <a:ext cx="480932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vyjadřují</a:t>
            </a:r>
            <a:endParaRPr lang="cs-CZ" sz="80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78362" y="188640"/>
            <a:ext cx="549278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Číslovky</a:t>
            </a:r>
            <a:endParaRPr lang="cs-CZ" sz="96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79674" y="5373215"/>
            <a:ext cx="433003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ásobek.</a:t>
            </a:r>
            <a:endParaRPr lang="cs-CZ" sz="72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92022" y="3044461"/>
            <a:ext cx="310533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očet, </a:t>
            </a:r>
            <a:endParaRPr lang="cs-CZ" sz="72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09279" y="4247364"/>
            <a:ext cx="347082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ořadí,</a:t>
            </a:r>
            <a:endParaRPr lang="cs-CZ" sz="72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03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612576" y="260648"/>
            <a:ext cx="994267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Rozlišujeme </a:t>
            </a:r>
          </a:p>
          <a:p>
            <a:pPr algn="ctr"/>
            <a:r>
              <a:rPr lang="cs-CZ" sz="88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číslovky</a:t>
            </a:r>
            <a:endParaRPr lang="cs-CZ" sz="88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284984"/>
            <a:ext cx="30460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určité</a:t>
            </a:r>
            <a:endParaRPr lang="cs-CZ" sz="80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40959" y="5229200"/>
            <a:ext cx="481093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neurčité.</a:t>
            </a:r>
            <a:endParaRPr lang="cs-CZ" sz="80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2616" y="3896132"/>
            <a:ext cx="7920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a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407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3916" y="620688"/>
            <a:ext cx="8476168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Druhy číslovek</a:t>
            </a:r>
            <a:endParaRPr lang="cs-CZ" sz="88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252536" y="2246674"/>
            <a:ext cx="43823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Základní</a:t>
            </a:r>
            <a:r>
              <a:rPr lang="cs-CZ" sz="6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   </a:t>
            </a:r>
            <a:endParaRPr lang="cs-CZ" sz="60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2551" y="3530388"/>
            <a:ext cx="27037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Řadové</a:t>
            </a:r>
            <a:endParaRPr lang="cs-CZ" sz="54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2551" y="4584032"/>
            <a:ext cx="313630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Druhové</a:t>
            </a:r>
            <a:endParaRPr lang="cs-CZ" sz="54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8638" y="5656933"/>
            <a:ext cx="315022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Násobné</a:t>
            </a:r>
            <a:endParaRPr lang="cs-CZ" sz="54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2636912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Kolik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3728335"/>
            <a:ext cx="5102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Kolikátý ? Kolikátá ? Kolikáté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07904" y="4518829"/>
            <a:ext cx="527503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Kolikerý ? Kolikerá ? Kolikeré 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Kolikery ? Kolikero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07904" y="5856988"/>
            <a:ext cx="45080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Kolikrát ? Kolikanásobný 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46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5845" y="188639"/>
            <a:ext cx="655230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Urči číslovky</a:t>
            </a:r>
            <a:endParaRPr lang="cs-CZ" sz="80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46198" y="1512078"/>
            <a:ext cx="3036409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rvní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tonásobný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ět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ěkolikerý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tvero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m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álo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m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iliontý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jedny</a:t>
            </a:r>
          </a:p>
          <a:p>
            <a:pPr algn="ctr"/>
            <a:endParaRPr lang="cs-CZ" sz="4000" b="1" dirty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5429" y="1497317"/>
            <a:ext cx="2812308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mnoho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třikrát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desatery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několikátý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t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isíc</a:t>
            </a:r>
          </a:p>
          <a:p>
            <a:pPr algn="ctr"/>
            <a:r>
              <a:rPr lang="cs-CZ" sz="4000" b="1" dirty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n</a:t>
            </a:r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ěkolikrát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stý</a:t>
            </a:r>
          </a:p>
          <a:p>
            <a:pPr algn="ctr"/>
            <a:r>
              <a:rPr lang="cs-CZ" sz="4000" b="1" dirty="0" smtClean="0">
                <a:ln w="11430"/>
                <a:solidFill>
                  <a:srgbClr val="0070C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dvojí</a:t>
            </a:r>
          </a:p>
          <a:p>
            <a:pPr algn="ctr"/>
            <a:endParaRPr lang="cs-CZ" sz="4000" b="1" dirty="0" smtClean="0">
              <a:ln w="11430"/>
              <a:solidFill>
                <a:srgbClr val="0070C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1628800"/>
            <a:ext cx="904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2216660"/>
            <a:ext cx="6864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71206" y="2798058"/>
            <a:ext cx="689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1880" y="3435459"/>
            <a:ext cx="6815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4069485"/>
            <a:ext cx="630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491880" y="4669649"/>
            <a:ext cx="7008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6307" y="5291336"/>
            <a:ext cx="6880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83865" y="5891500"/>
            <a:ext cx="689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D</a:t>
            </a:r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72448" y="1665239"/>
            <a:ext cx="667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872448" y="2236329"/>
            <a:ext cx="6864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872448" y="2881355"/>
            <a:ext cx="630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ZU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891977" y="3435459"/>
            <a:ext cx="7040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944191" y="4051862"/>
            <a:ext cx="689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949633" y="4664360"/>
            <a:ext cx="6447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975139" y="5368280"/>
            <a:ext cx="667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967224" y="5891500"/>
            <a:ext cx="689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DU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7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406" y="260648"/>
            <a:ext cx="8890126" cy="21236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Doplň tvary číslovky </a:t>
            </a:r>
          </a:p>
          <a:p>
            <a:pPr algn="ctr"/>
            <a:r>
              <a:rPr lang="cs-CZ" sz="66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dva, oba</a:t>
            </a:r>
            <a:endParaRPr lang="cs-CZ" sz="66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382949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Zabil ________ mouchy jednou ranou. Má _______  ruce 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levé. Na _________ židlích nelze sedět. Osm děleno_________ 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jsou čtyři. Nákup se nám do _______ tašek nevejde. Uměl </a:t>
            </a: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kopat _________ nohama. Sedíme v lavicích po ___________ .  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Ve škole se učíme ___________ jazykům. Byla jsem v kině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s</a:t>
            </a:r>
            <a:r>
              <a:rPr lang="cs-CZ" sz="2400" dirty="0" smtClean="0">
                <a:solidFill>
                  <a:srgbClr val="0070C0"/>
                </a:solidFill>
              </a:rPr>
              <a:t> __________ kamarádkami. Přenos běží od _________ hodin.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55791" y="187924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dvě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10274" y="190026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obě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51835" y="276611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dvou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85431" y="263691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dvěma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69959" y="341261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dvou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76700" y="4229608"/>
            <a:ext cx="1332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oběma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67937" y="4229607"/>
            <a:ext cx="1114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dvou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4900078"/>
            <a:ext cx="1166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dvěma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607613"/>
            <a:ext cx="11431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dvěma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81765" y="5607613"/>
            <a:ext cx="934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dvou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84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1388" y="332656"/>
            <a:ext cx="804656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Číslovky jsem zvládl/a</a:t>
            </a:r>
            <a:endParaRPr lang="cs-CZ" sz="5400" b="1" dirty="0">
              <a:ln w="11430"/>
              <a:solidFill>
                <a:srgbClr val="C0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080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XGJZ7P72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66106"/>
            <a:ext cx="194421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QZW61W2X\MC9004377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84" y="1799989"/>
            <a:ext cx="2364428" cy="173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98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Použity volně dostupné kliparty, vlastní texty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235</TotalTime>
  <Words>218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Použity volně dostupné kliparty, vlastní texty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27</cp:revision>
  <dcterms:created xsi:type="dcterms:W3CDTF">2011-04-03T12:54:17Z</dcterms:created>
  <dcterms:modified xsi:type="dcterms:W3CDTF">2012-04-08T07:11:38Z</dcterms:modified>
</cp:coreProperties>
</file>