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F67ACD-FED0-40F5-9035-14A344C480CF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970D6-8832-4085-BFDD-F42C67B81B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500">
        <p:checker/>
        <p:sndAc>
          <p:stSnd>
            <p:snd r:embed="rId3" name="camera.wav"/>
          </p:stSnd>
        </p:sndAc>
      </p:transition>
    </mc:Choice>
    <mc:Fallback>
      <p:transition spd="slow">
        <p:checker/>
        <p:sndAc>
          <p:stSnd>
            <p:snd r:embed="rId1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F67ACD-FED0-40F5-9035-14A344C480CF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970D6-8832-4085-BFDD-F42C67B81B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500">
        <p:checker/>
        <p:sndAc>
          <p:stSnd>
            <p:snd r:embed="rId3" name="camera.wav"/>
          </p:stSnd>
        </p:sndAc>
      </p:transition>
    </mc:Choice>
    <mc:Fallback>
      <p:transition spd="slow">
        <p:checker/>
        <p:sndAc>
          <p:stSnd>
            <p:snd r:embed="rId1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F67ACD-FED0-40F5-9035-14A344C480CF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970D6-8832-4085-BFDD-F42C67B81B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500">
        <p:checker/>
        <p:sndAc>
          <p:stSnd>
            <p:snd r:embed="rId3" name="camera.wav"/>
          </p:stSnd>
        </p:sndAc>
      </p:transition>
    </mc:Choice>
    <mc:Fallback>
      <p:transition spd="slow">
        <p:checker/>
        <p:sndAc>
          <p:stSnd>
            <p:snd r:embed="rId1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F67ACD-FED0-40F5-9035-14A344C480CF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970D6-8832-4085-BFDD-F42C67B81B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500">
        <p:checker/>
        <p:sndAc>
          <p:stSnd>
            <p:snd r:embed="rId3" name="camera.wav"/>
          </p:stSnd>
        </p:sndAc>
      </p:transition>
    </mc:Choice>
    <mc:Fallback>
      <p:transition spd="slow">
        <p:checker/>
        <p:sndAc>
          <p:stSnd>
            <p:snd r:embed="rId1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F67ACD-FED0-40F5-9035-14A344C480CF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970D6-8832-4085-BFDD-F42C67B81B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500">
        <p:checker/>
        <p:sndAc>
          <p:stSnd>
            <p:snd r:embed="rId3" name="camera.wav"/>
          </p:stSnd>
        </p:sndAc>
      </p:transition>
    </mc:Choice>
    <mc:Fallback>
      <p:transition spd="slow">
        <p:checker/>
        <p:sndAc>
          <p:stSnd>
            <p:snd r:embed="rId1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F67ACD-FED0-40F5-9035-14A344C480CF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970D6-8832-4085-BFDD-F42C67B81B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500">
        <p:checker/>
        <p:sndAc>
          <p:stSnd>
            <p:snd r:embed="rId3" name="camera.wav"/>
          </p:stSnd>
        </p:sndAc>
      </p:transition>
    </mc:Choice>
    <mc:Fallback>
      <p:transition spd="slow">
        <p:checker/>
        <p:sndAc>
          <p:stSnd>
            <p:snd r:embed="rId1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F67ACD-FED0-40F5-9035-14A344C480CF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970D6-8832-4085-BFDD-F42C67B81B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500">
        <p:checker/>
        <p:sndAc>
          <p:stSnd>
            <p:snd r:embed="rId3" name="camera.wav"/>
          </p:stSnd>
        </p:sndAc>
      </p:transition>
    </mc:Choice>
    <mc:Fallback>
      <p:transition spd="slow">
        <p:checker/>
        <p:sndAc>
          <p:stSnd>
            <p:snd r:embed="rId1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F67ACD-FED0-40F5-9035-14A344C480CF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970D6-8832-4085-BFDD-F42C67B81B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500">
        <p:checker/>
        <p:sndAc>
          <p:stSnd>
            <p:snd r:embed="rId3" name="camera.wav"/>
          </p:stSnd>
        </p:sndAc>
      </p:transition>
    </mc:Choice>
    <mc:Fallback>
      <p:transition spd="slow">
        <p:checker/>
        <p:sndAc>
          <p:stSnd>
            <p:snd r:embed="rId1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F67ACD-FED0-40F5-9035-14A344C480CF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970D6-8832-4085-BFDD-F42C67B81B7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500">
        <p:checker/>
        <p:sndAc>
          <p:stSnd>
            <p:snd r:embed="rId3" name="camera.wav"/>
          </p:stSnd>
        </p:sndAc>
      </p:transition>
    </mc:Choice>
    <mc:Fallback>
      <p:transition spd="slow">
        <p:checker/>
        <p:sndAc>
          <p:stSnd>
            <p:snd r:embed="rId1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F67ACD-FED0-40F5-9035-14A344C480CF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970D6-8832-4085-BFDD-F42C67B81B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500">
        <p:checker/>
        <p:sndAc>
          <p:stSnd>
            <p:snd r:embed="rId3" name="camera.wav"/>
          </p:stSnd>
        </p:sndAc>
      </p:transition>
    </mc:Choice>
    <mc:Fallback>
      <p:transition spd="slow">
        <p:checker/>
        <p:sndAc>
          <p:stSnd>
            <p:snd r:embed="rId1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F67ACD-FED0-40F5-9035-14A344C480CF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970D6-8832-4085-BFDD-F42C67B81B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500">
        <p:checker/>
        <p:sndAc>
          <p:stSnd>
            <p:snd r:embed="rId3" name="camera.wav"/>
          </p:stSnd>
        </p:sndAc>
      </p:transition>
    </mc:Choice>
    <mc:Fallback>
      <p:transition spd="slow">
        <p:checker/>
        <p:sndAc>
          <p:stSnd>
            <p:snd r:embed="rId1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F67ACD-FED0-40F5-9035-14A344C480CF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1970D6-8832-4085-BFDD-F42C67B81B7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>
    <mc:Choice xmlns="" xmlns:p14="http://schemas.microsoft.com/office/powerpoint/2010/main" Requires="p14">
      <p:transition spd="slow" p14:dur="2500">
        <p:checker/>
        <p:sndAc>
          <p:stSnd>
            <p:snd r:embed="rId14" name="camera.wav"/>
          </p:stSnd>
        </p:sndAc>
      </p:transition>
    </mc:Choice>
    <mc:Fallback>
      <p:transition spd="slow">
        <p:checker/>
        <p:sndAc>
          <p:stSnd>
            <p:snd r:embed="rId13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4" Type="http://schemas.openxmlformats.org/officeDocument/2006/relationships/audio" Target="../media/audio11.wav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1.wav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1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1.wav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7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wmf"/><Relationship Id="rId5" Type="http://schemas.openxmlformats.org/officeDocument/2006/relationships/image" Target="../media/image3.wmf"/><Relationship Id="rId4" Type="http://schemas.openxmlformats.org/officeDocument/2006/relationships/image" Target="../media/image2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Zástupný symbol pro obsah 2"/>
          <p:cNvSpPr txBox="1">
            <a:spLocks/>
          </p:cNvSpPr>
          <p:nvPr/>
        </p:nvSpPr>
        <p:spPr>
          <a:xfrm>
            <a:off x="1143000" y="73152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pPr marL="45720"/>
            <a:endParaRPr lang="cs-CZ" dirty="0"/>
          </a:p>
        </p:txBody>
      </p:sp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5880" y="578745"/>
            <a:ext cx="5772150" cy="1447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3059832" y="3302690"/>
            <a:ext cx="591041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OP VK  Peníze školám </a:t>
            </a:r>
          </a:p>
          <a:p>
            <a:r>
              <a:rPr lang="cs-CZ" dirty="0" smtClean="0"/>
              <a:t>Registrační číslo projektu :   CZ.1.07/1.4.00/21.0385 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078462" y="4405581"/>
            <a:ext cx="54006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Základní škola Hladké Životice            okres Nový Jičín, příspěvková </a:t>
            </a:r>
            <a:r>
              <a:rPr lang="cs-CZ" dirty="0"/>
              <a:t>organizace</a:t>
            </a:r>
          </a:p>
          <a:p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24741" y="2495707"/>
            <a:ext cx="77768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VY_32_INOVACE_15_Skloňování zájmen</a:t>
            </a:r>
            <a:endParaRPr lang="cs-CZ" sz="2800" dirty="0"/>
          </a:p>
        </p:txBody>
      </p:sp>
      <p:sp>
        <p:nvSpPr>
          <p:cNvPr id="15" name="Obdélník 14"/>
          <p:cNvSpPr/>
          <p:nvPr/>
        </p:nvSpPr>
        <p:spPr>
          <a:xfrm>
            <a:off x="2057400" y="5328911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        Doporučeno </a:t>
            </a:r>
            <a:r>
              <a:rPr lang="cs-CZ" dirty="0"/>
              <a:t>pro  5. ročník ZŠ</a:t>
            </a:r>
          </a:p>
          <a:p>
            <a:r>
              <a:rPr lang="cs-CZ" dirty="0"/>
              <a:t>            </a:t>
            </a:r>
            <a:r>
              <a:rPr lang="cs-CZ" dirty="0" smtClean="0"/>
              <a:t>Předmět </a:t>
            </a:r>
            <a:r>
              <a:rPr lang="cs-CZ" dirty="0"/>
              <a:t>: Český jazyk</a:t>
            </a:r>
          </a:p>
          <a:p>
            <a:r>
              <a:rPr lang="cs-CZ" dirty="0"/>
              <a:t>        </a:t>
            </a:r>
            <a:r>
              <a:rPr lang="cs-CZ" dirty="0" smtClean="0"/>
              <a:t> </a:t>
            </a:r>
            <a:r>
              <a:rPr lang="cs-CZ" dirty="0"/>
              <a:t>Autor : Mgr. Šárka </a:t>
            </a:r>
            <a:r>
              <a:rPr lang="cs-CZ" dirty="0" err="1"/>
              <a:t>Hoňková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79364812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500">
        <p:checker/>
        <p:sndAc>
          <p:stSnd>
            <p:snd r:embed="rId4" name="camera.wav"/>
          </p:stSnd>
        </p:sndAc>
      </p:transition>
    </mc:Choice>
    <mc:Fallback>
      <p:transition spd="slow">
        <p:checker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  <p:bldP spid="15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707434" y="19419"/>
            <a:ext cx="7794121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96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00B0F0"/>
                </a:solidFill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Skloňování</a:t>
            </a:r>
            <a:endParaRPr lang="cs-CZ" sz="96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00B0F0"/>
              </a:solidFill>
              <a:effectLst>
                <a:glow rad="139700">
                  <a:schemeClr val="accent5">
                    <a:satMod val="175000"/>
                    <a:alpha val="40000"/>
                  </a:schemeClr>
                </a:glow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859886" y="2276872"/>
            <a:ext cx="5234126" cy="15696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96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00B0F0"/>
                </a:solidFill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zájmen</a:t>
            </a:r>
            <a:endParaRPr lang="cs-CZ" sz="96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00B0F0"/>
              </a:solidFill>
              <a:effectLst>
                <a:glow rad="139700">
                  <a:schemeClr val="accent5">
                    <a:satMod val="175000"/>
                    <a:alpha val="40000"/>
                  </a:schemeClr>
                </a:glow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456923" y="4653136"/>
            <a:ext cx="6365846" cy="15696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96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00B0F0"/>
                </a:solidFill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osobních</a:t>
            </a:r>
            <a:endParaRPr lang="cs-CZ" sz="96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00B0F0"/>
              </a:solidFill>
              <a:effectLst>
                <a:glow rad="139700">
                  <a:schemeClr val="accent5">
                    <a:satMod val="175000"/>
                    <a:alpha val="40000"/>
                  </a:schemeClr>
                </a:glow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326866103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500">
        <p:checker/>
        <p:sndAc>
          <p:stSnd>
            <p:snd r:embed="rId3" name="camera.wav"/>
          </p:stSnd>
        </p:sndAc>
      </p:transition>
    </mc:Choice>
    <mc:Fallback>
      <p:transition spd="slow">
        <p:checker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vál 11"/>
          <p:cNvSpPr/>
          <p:nvPr/>
        </p:nvSpPr>
        <p:spPr>
          <a:xfrm>
            <a:off x="5940152" y="47844"/>
            <a:ext cx="2808312" cy="160825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0" y="29980"/>
            <a:ext cx="5697394" cy="144655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88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00B0F0"/>
                </a:solidFill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Zájmeno</a:t>
            </a:r>
            <a:endParaRPr lang="cs-CZ" sz="88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00B0F0"/>
              </a:solidFill>
              <a:effectLst>
                <a:glow rad="139700">
                  <a:schemeClr val="accent5">
                    <a:satMod val="175000"/>
                    <a:alpha val="40000"/>
                  </a:schemeClr>
                </a:glow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732240" y="47843"/>
            <a:ext cx="1284327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80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00"/>
                </a:solidFill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já</a:t>
            </a:r>
            <a:endParaRPr lang="cs-CZ" sz="80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00"/>
              </a:solidFill>
              <a:effectLst>
                <a:glow rad="139700">
                  <a:schemeClr val="accent5">
                    <a:satMod val="175000"/>
                    <a:alpha val="40000"/>
                  </a:schemeClr>
                </a:glow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1772" y="1656095"/>
            <a:ext cx="1999265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1143000" indent="-1143000" algn="ctr">
              <a:buAutoNum type="arabicPeriod"/>
            </a:pPr>
            <a:r>
              <a:rPr lang="cs-CZ" sz="48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00"/>
                </a:solidFill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j</a:t>
            </a:r>
            <a:r>
              <a:rPr lang="cs-CZ" sz="48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00"/>
                </a:solidFill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á</a:t>
            </a:r>
          </a:p>
        </p:txBody>
      </p:sp>
      <p:sp>
        <p:nvSpPr>
          <p:cNvPr id="7" name="Obdélník 6"/>
          <p:cNvSpPr/>
          <p:nvPr/>
        </p:nvSpPr>
        <p:spPr>
          <a:xfrm>
            <a:off x="31772" y="2490540"/>
            <a:ext cx="404630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8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00"/>
                </a:solidFill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2. mě, mne</a:t>
            </a:r>
            <a:endParaRPr lang="cs-CZ" sz="48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00"/>
              </a:solidFill>
              <a:effectLst>
                <a:glow rad="139700">
                  <a:schemeClr val="accent5">
                    <a:satMod val="175000"/>
                    <a:alpha val="40000"/>
                  </a:schemeClr>
                </a:glow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8049" y="3314846"/>
            <a:ext cx="3847528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8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00"/>
                </a:solidFill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3. mně, mi</a:t>
            </a:r>
            <a:endParaRPr lang="cs-CZ" sz="48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00"/>
              </a:solidFill>
              <a:effectLst>
                <a:glow rad="139700">
                  <a:schemeClr val="accent5">
                    <a:satMod val="175000"/>
                    <a:alpha val="40000"/>
                  </a:schemeClr>
                </a:glow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8049" y="4152534"/>
            <a:ext cx="404630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8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00"/>
                </a:solidFill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4. mě, mne</a:t>
            </a:r>
            <a:endParaRPr lang="cs-CZ" sz="48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00"/>
              </a:solidFill>
              <a:effectLst>
                <a:glow rad="139700">
                  <a:schemeClr val="accent5">
                    <a:satMod val="175000"/>
                    <a:alpha val="40000"/>
                  </a:schemeClr>
                </a:glow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8049" y="4966922"/>
            <a:ext cx="2553904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8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00"/>
                </a:solidFill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6. mně</a:t>
            </a:r>
            <a:endParaRPr lang="cs-CZ" sz="48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00"/>
              </a:solidFill>
              <a:effectLst>
                <a:glow rad="139700">
                  <a:schemeClr val="accent5">
                    <a:satMod val="175000"/>
                    <a:alpha val="40000"/>
                  </a:schemeClr>
                </a:glow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1772" y="5797919"/>
            <a:ext cx="3007555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8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00"/>
                </a:solidFill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7. mnou</a:t>
            </a:r>
            <a:endParaRPr lang="cs-CZ" sz="48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00"/>
              </a:solidFill>
              <a:effectLst>
                <a:glow rad="139700">
                  <a:schemeClr val="accent5">
                    <a:satMod val="175000"/>
                    <a:alpha val="40000"/>
                  </a:schemeClr>
                </a:glow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423932753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500">
        <p:checker/>
        <p:sndAc>
          <p:stSnd>
            <p:snd r:embed="rId4" name="camera.wav"/>
          </p:stSnd>
        </p:sndAc>
      </p:transition>
    </mc:Choice>
    <mc:Fallback>
      <p:transition spd="slow">
        <p:checker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11864" y="1071"/>
            <a:ext cx="8520281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8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00B0F0"/>
                </a:solidFill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Doplň tvary zájmena  </a:t>
            </a:r>
            <a:r>
              <a:rPr lang="cs-CZ" sz="5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C000"/>
                </a:solidFill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já</a:t>
            </a:r>
            <a:endParaRPr lang="cs-CZ" sz="54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C000"/>
              </a:solidFill>
              <a:effectLst>
                <a:glow rad="139700">
                  <a:schemeClr val="accent5">
                    <a:satMod val="175000"/>
                    <a:alpha val="40000"/>
                  </a:schemeClr>
                </a:glow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11864" y="1700808"/>
            <a:ext cx="8724632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Díval se na             . Beze             tam nechoďte. Pro             za </a:t>
            </a:r>
          </a:p>
          <a:p>
            <a:endParaRPr lang="cs-CZ" sz="2000" dirty="0"/>
          </a:p>
          <a:p>
            <a:r>
              <a:rPr lang="cs-CZ" sz="2000" dirty="0" smtClean="0"/>
              <a:t>             dělejte si, co chcete. Pojď tam se                 . O                </a:t>
            </a:r>
          </a:p>
          <a:p>
            <a:r>
              <a:rPr lang="cs-CZ" sz="2000" dirty="0" smtClean="0"/>
              <a:t> </a:t>
            </a:r>
            <a:endParaRPr lang="cs-CZ" sz="2000" dirty="0"/>
          </a:p>
          <a:p>
            <a:r>
              <a:rPr lang="cs-CZ" sz="2000" dirty="0"/>
              <a:t>s</a:t>
            </a:r>
            <a:r>
              <a:rPr lang="cs-CZ" sz="2000" dirty="0" smtClean="0"/>
              <a:t>e nestarejte. Viděl jsi                  včera v kině? Přijď odpoledne </a:t>
            </a:r>
          </a:p>
          <a:p>
            <a:endParaRPr lang="cs-CZ" sz="2000" b="1" dirty="0" smtClean="0">
              <a:solidFill>
                <a:srgbClr val="FF0000"/>
              </a:solidFill>
            </a:endParaRPr>
          </a:p>
          <a:p>
            <a:r>
              <a:rPr lang="cs-CZ" sz="2000" dirty="0" smtClean="0"/>
              <a:t>ke             .  Říká se o                , že jsem dobrý sportovec.</a:t>
            </a:r>
          </a:p>
          <a:p>
            <a:endParaRPr lang="cs-CZ" sz="2000" dirty="0"/>
          </a:p>
          <a:p>
            <a:r>
              <a:rPr lang="cs-CZ" sz="2000" dirty="0" smtClean="0"/>
              <a:t>Sejdeme se u                 . Nezapomeň na             . Maminka </a:t>
            </a:r>
          </a:p>
          <a:p>
            <a:endParaRPr lang="cs-CZ" sz="2000" dirty="0"/>
          </a:p>
          <a:p>
            <a:r>
              <a:rPr lang="cs-CZ" sz="2000" dirty="0" smtClean="0"/>
              <a:t>                     koupila nové tričko. Zůstaň tady se                 .</a:t>
            </a:r>
          </a:p>
          <a:p>
            <a:endParaRPr lang="cs-CZ" sz="2000" dirty="0"/>
          </a:p>
          <a:p>
            <a:r>
              <a:rPr lang="cs-CZ" sz="2000" dirty="0" smtClean="0"/>
              <a:t>Ten dort máš ode              . Petra sedí vedle                  v lavici.</a:t>
            </a:r>
          </a:p>
          <a:p>
            <a:endParaRPr lang="cs-CZ" sz="2000" dirty="0"/>
          </a:p>
          <a:p>
            <a:r>
              <a:rPr lang="cs-CZ" sz="2000" dirty="0" smtClean="0"/>
              <a:t>Opakuj to po                . Až půjdeš do kina, zavolej na                .   </a:t>
            </a:r>
          </a:p>
          <a:p>
            <a:r>
              <a:rPr lang="cs-CZ" sz="2000" dirty="0" smtClean="0"/>
              <a:t>          </a:t>
            </a:r>
          </a:p>
          <a:p>
            <a:endParaRPr lang="cs-CZ" sz="2000" dirty="0"/>
          </a:p>
          <a:p>
            <a:endParaRPr lang="cs-CZ" sz="20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1858231" y="1331476"/>
            <a:ext cx="14149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mě, mne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715904" y="1331476"/>
            <a:ext cx="130676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mě, mne</a:t>
            </a:r>
          </a:p>
        </p:txBody>
      </p:sp>
      <p:sp>
        <p:nvSpPr>
          <p:cNvPr id="6" name="Obdélník 5"/>
          <p:cNvSpPr/>
          <p:nvPr/>
        </p:nvSpPr>
        <p:spPr>
          <a:xfrm>
            <a:off x="7236296" y="1331476"/>
            <a:ext cx="130676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mě, mne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04711" y="2034323"/>
            <a:ext cx="14149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mě, mne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156176" y="2015080"/>
            <a:ext cx="14149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mnou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835583" y="2015080"/>
            <a:ext cx="14149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mě, mne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419871" y="2674540"/>
            <a:ext cx="14149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mě, mne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912191" y="3262001"/>
            <a:ext cx="14149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mně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577956" y="3247880"/>
            <a:ext cx="14149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mně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239602" y="3864386"/>
            <a:ext cx="14149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mě, mne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652120" y="3878858"/>
            <a:ext cx="14149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mě, mne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55575" y="4516963"/>
            <a:ext cx="14149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m</a:t>
            </a:r>
            <a:r>
              <a:rPr lang="cs-CZ" b="1" dirty="0" smtClean="0">
                <a:solidFill>
                  <a:srgbClr val="FF0000"/>
                </a:solidFill>
              </a:rPr>
              <a:t>ně, mi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420039" y="4544300"/>
            <a:ext cx="14149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mnou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588338" y="5073259"/>
            <a:ext cx="14149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mě, mne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360569" y="5082673"/>
            <a:ext cx="14149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mě, mne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554946" y="5623631"/>
            <a:ext cx="14149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mně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217977" y="5665911"/>
            <a:ext cx="1614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 mě, mne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44069566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500">
        <p:checker/>
        <p:sndAc>
          <p:stSnd>
            <p:snd r:embed="rId4" name="camera.wav"/>
          </p:stSnd>
        </p:sndAc>
      </p:transition>
    </mc:Choice>
    <mc:Fallback>
      <p:transition spd="slow">
        <p:checker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2" grpId="0"/>
      <p:bldP spid="3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561959" cy="15696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00B0F0"/>
                </a:solidFill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Převeď zájmena osobní </a:t>
            </a:r>
          </a:p>
          <a:p>
            <a:r>
              <a:rPr lang="cs-CZ" sz="4800" b="1" dirty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00B0F0"/>
                </a:solidFill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 </a:t>
            </a:r>
            <a:r>
              <a:rPr lang="cs-CZ" sz="48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00B0F0"/>
                </a:solidFill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        do 1. pádu</a:t>
            </a:r>
            <a:endParaRPr lang="cs-CZ" sz="4800" dirty="0"/>
          </a:p>
        </p:txBody>
      </p:sp>
      <p:sp>
        <p:nvSpPr>
          <p:cNvPr id="5" name="Obdélník 4"/>
          <p:cNvSpPr/>
          <p:nvPr/>
        </p:nvSpPr>
        <p:spPr>
          <a:xfrm>
            <a:off x="44186" y="1758300"/>
            <a:ext cx="1322798" cy="563231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2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00"/>
                </a:solidFill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n</a:t>
            </a:r>
            <a:r>
              <a:rPr lang="cs-CZ" sz="3200" b="1" dirty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00"/>
                </a:solidFill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ě</a:t>
            </a:r>
            <a:r>
              <a:rPr lang="cs-CZ" sz="32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00"/>
                </a:solidFill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ho</a:t>
            </a:r>
          </a:p>
          <a:p>
            <a:pPr algn="ctr"/>
            <a:r>
              <a:rPr lang="cs-CZ" sz="32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00"/>
                </a:solidFill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nás</a:t>
            </a:r>
          </a:p>
          <a:p>
            <a:pPr algn="ctr"/>
            <a:r>
              <a:rPr lang="cs-CZ" sz="32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00"/>
                </a:solidFill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ní</a:t>
            </a:r>
          </a:p>
          <a:p>
            <a:pPr algn="ctr"/>
            <a:r>
              <a:rPr lang="cs-CZ" sz="3200" b="1" dirty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00"/>
                </a:solidFill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m</a:t>
            </a:r>
            <a:r>
              <a:rPr lang="cs-CZ" sz="32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00"/>
                </a:solidFill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ně</a:t>
            </a:r>
          </a:p>
          <a:p>
            <a:pPr algn="ctr"/>
            <a:r>
              <a:rPr lang="cs-CZ" sz="3200" b="1" dirty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00"/>
                </a:solidFill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t</a:t>
            </a:r>
            <a:r>
              <a:rPr lang="cs-CZ" sz="32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00"/>
                </a:solidFill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ebe</a:t>
            </a:r>
          </a:p>
          <a:p>
            <a:pPr algn="ctr"/>
            <a:r>
              <a:rPr lang="cs-CZ" sz="3200" b="1" dirty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00"/>
                </a:solidFill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v</a:t>
            </a:r>
            <a:r>
              <a:rPr lang="cs-CZ" sz="32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00"/>
                </a:solidFill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ám</a:t>
            </a:r>
          </a:p>
          <a:p>
            <a:pPr algn="ctr"/>
            <a:r>
              <a:rPr lang="cs-CZ" sz="3200" b="1" dirty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00"/>
                </a:solidFill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h</a:t>
            </a:r>
            <a:r>
              <a:rPr lang="cs-CZ" sz="32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00"/>
                </a:solidFill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o</a:t>
            </a:r>
          </a:p>
          <a:p>
            <a:pPr algn="ctr"/>
            <a:r>
              <a:rPr lang="cs-CZ" sz="3200" b="1" dirty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00"/>
                </a:solidFill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n</a:t>
            </a:r>
            <a:r>
              <a:rPr lang="cs-CZ" sz="32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00"/>
                </a:solidFill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ámi</a:t>
            </a:r>
          </a:p>
          <a:p>
            <a:pPr algn="ctr"/>
            <a:r>
              <a:rPr lang="cs-CZ" sz="3200" b="1" dirty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00"/>
                </a:solidFill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j</a:t>
            </a:r>
            <a:r>
              <a:rPr lang="cs-CZ" sz="32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00"/>
                </a:solidFill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i</a:t>
            </a:r>
          </a:p>
          <a:p>
            <a:pPr algn="ctr"/>
            <a:r>
              <a:rPr lang="cs-CZ" sz="32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00"/>
                </a:solidFill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nimi</a:t>
            </a:r>
          </a:p>
          <a:p>
            <a:pPr algn="ctr"/>
            <a:endParaRPr lang="cs-CZ" sz="40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00"/>
              </a:solidFill>
              <a:effectLst>
                <a:glow rad="139700">
                  <a:schemeClr val="accent5">
                    <a:satMod val="175000"/>
                    <a:alpha val="40000"/>
                  </a:schemeClr>
                </a:glow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907704" y="1758300"/>
            <a:ext cx="4572000" cy="5016758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sz="32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00"/>
                </a:solidFill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____</a:t>
            </a:r>
            <a:endParaRPr lang="cs-CZ" sz="32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00"/>
              </a:solidFill>
              <a:effectLst>
                <a:glow rad="139700">
                  <a:schemeClr val="accent5">
                    <a:satMod val="175000"/>
                    <a:alpha val="40000"/>
                  </a:schemeClr>
                </a:glow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  <a:p>
            <a:pPr algn="ctr"/>
            <a:r>
              <a:rPr lang="cs-CZ" sz="32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00"/>
                </a:solidFill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____</a:t>
            </a:r>
            <a:endParaRPr lang="cs-CZ" sz="32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00"/>
              </a:solidFill>
              <a:effectLst>
                <a:glow rad="139700">
                  <a:schemeClr val="accent5">
                    <a:satMod val="175000"/>
                    <a:alpha val="40000"/>
                  </a:schemeClr>
                </a:glow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  <a:p>
            <a:pPr algn="ctr"/>
            <a:r>
              <a:rPr lang="cs-CZ" sz="32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00"/>
                </a:solidFill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____</a:t>
            </a:r>
            <a:endParaRPr lang="cs-CZ" sz="32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00"/>
              </a:solidFill>
              <a:effectLst>
                <a:glow rad="139700">
                  <a:schemeClr val="accent5">
                    <a:satMod val="175000"/>
                    <a:alpha val="40000"/>
                  </a:schemeClr>
                </a:glow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  <a:p>
            <a:pPr algn="ctr"/>
            <a:r>
              <a:rPr lang="cs-CZ" sz="32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00"/>
                </a:solidFill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____</a:t>
            </a:r>
            <a:endParaRPr lang="cs-CZ" sz="32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00"/>
              </a:solidFill>
              <a:effectLst>
                <a:glow rad="139700">
                  <a:schemeClr val="accent5">
                    <a:satMod val="175000"/>
                    <a:alpha val="40000"/>
                  </a:schemeClr>
                </a:glow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  <a:p>
            <a:pPr algn="ctr"/>
            <a:r>
              <a:rPr lang="cs-CZ" sz="32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00"/>
                </a:solidFill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____</a:t>
            </a:r>
            <a:endParaRPr lang="cs-CZ" sz="32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00"/>
              </a:solidFill>
              <a:effectLst>
                <a:glow rad="139700">
                  <a:schemeClr val="accent5">
                    <a:satMod val="175000"/>
                    <a:alpha val="40000"/>
                  </a:schemeClr>
                </a:glow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  <a:p>
            <a:pPr algn="ctr"/>
            <a:r>
              <a:rPr lang="cs-CZ" sz="32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00"/>
                </a:solidFill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____</a:t>
            </a:r>
            <a:endParaRPr lang="cs-CZ" sz="32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00"/>
              </a:solidFill>
              <a:effectLst>
                <a:glow rad="139700">
                  <a:schemeClr val="accent5">
                    <a:satMod val="175000"/>
                    <a:alpha val="40000"/>
                  </a:schemeClr>
                </a:glow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  <a:p>
            <a:pPr algn="ctr"/>
            <a:r>
              <a:rPr lang="cs-CZ" sz="32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00"/>
                </a:solidFill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____</a:t>
            </a:r>
            <a:endParaRPr lang="cs-CZ" sz="32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00"/>
              </a:solidFill>
              <a:effectLst>
                <a:glow rad="139700">
                  <a:schemeClr val="accent5">
                    <a:satMod val="175000"/>
                    <a:alpha val="40000"/>
                  </a:schemeClr>
                </a:glow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  <a:p>
            <a:pPr algn="ctr"/>
            <a:r>
              <a:rPr lang="cs-CZ" sz="32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00"/>
                </a:solidFill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____</a:t>
            </a:r>
            <a:endParaRPr lang="cs-CZ" sz="32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00"/>
              </a:solidFill>
              <a:effectLst>
                <a:glow rad="139700">
                  <a:schemeClr val="accent5">
                    <a:satMod val="175000"/>
                    <a:alpha val="40000"/>
                  </a:schemeClr>
                </a:glow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  <a:p>
            <a:pPr algn="ctr"/>
            <a:r>
              <a:rPr lang="cs-CZ" sz="32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00"/>
                </a:solidFill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____</a:t>
            </a:r>
            <a:endParaRPr lang="cs-CZ" sz="32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00"/>
              </a:solidFill>
              <a:effectLst>
                <a:glow rad="139700">
                  <a:schemeClr val="accent5">
                    <a:satMod val="175000"/>
                    <a:alpha val="40000"/>
                  </a:schemeClr>
                </a:glow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  <a:p>
            <a:pPr algn="ctr"/>
            <a:r>
              <a:rPr lang="cs-CZ" sz="32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00"/>
                </a:solidFill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____</a:t>
            </a:r>
            <a:endParaRPr lang="cs-CZ" sz="32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00"/>
              </a:solidFill>
              <a:effectLst>
                <a:glow rad="139700">
                  <a:schemeClr val="accent5">
                    <a:satMod val="175000"/>
                    <a:alpha val="40000"/>
                  </a:schemeClr>
                </a:glow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068608" y="1758300"/>
            <a:ext cx="4572000" cy="5016758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sz="32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00"/>
                </a:solidFill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on</a:t>
            </a:r>
            <a:endParaRPr lang="cs-CZ" sz="32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00"/>
              </a:solidFill>
              <a:effectLst>
                <a:glow rad="139700">
                  <a:schemeClr val="accent5">
                    <a:satMod val="175000"/>
                    <a:alpha val="40000"/>
                  </a:schemeClr>
                </a:glow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  <a:p>
            <a:pPr algn="ctr"/>
            <a:r>
              <a:rPr lang="cs-CZ" sz="32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00"/>
                </a:solidFill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my</a:t>
            </a:r>
            <a:endParaRPr lang="cs-CZ" sz="32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00"/>
              </a:solidFill>
              <a:effectLst>
                <a:glow rad="139700">
                  <a:schemeClr val="accent5">
                    <a:satMod val="175000"/>
                    <a:alpha val="40000"/>
                  </a:schemeClr>
                </a:glow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  <a:p>
            <a:pPr algn="ctr"/>
            <a:r>
              <a:rPr lang="cs-CZ" sz="32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00"/>
                </a:solidFill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ona</a:t>
            </a:r>
            <a:endParaRPr lang="cs-CZ" sz="32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00"/>
              </a:solidFill>
              <a:effectLst>
                <a:glow rad="139700">
                  <a:schemeClr val="accent5">
                    <a:satMod val="175000"/>
                    <a:alpha val="40000"/>
                  </a:schemeClr>
                </a:glow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  <a:p>
            <a:pPr algn="ctr"/>
            <a:r>
              <a:rPr lang="cs-CZ" sz="32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00"/>
                </a:solidFill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já</a:t>
            </a:r>
            <a:endParaRPr lang="cs-CZ" sz="32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00"/>
              </a:solidFill>
              <a:effectLst>
                <a:glow rad="139700">
                  <a:schemeClr val="accent5">
                    <a:satMod val="175000"/>
                    <a:alpha val="40000"/>
                  </a:schemeClr>
                </a:glow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  <a:p>
            <a:pPr algn="ctr"/>
            <a:r>
              <a:rPr lang="cs-CZ" sz="32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00"/>
                </a:solidFill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ty</a:t>
            </a:r>
            <a:endParaRPr lang="cs-CZ" sz="32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00"/>
              </a:solidFill>
              <a:effectLst>
                <a:glow rad="139700">
                  <a:schemeClr val="accent5">
                    <a:satMod val="175000"/>
                    <a:alpha val="40000"/>
                  </a:schemeClr>
                </a:glow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  <a:p>
            <a:pPr algn="ctr"/>
            <a:r>
              <a:rPr lang="cs-CZ" sz="32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00"/>
                </a:solidFill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vy</a:t>
            </a:r>
            <a:endParaRPr lang="cs-CZ" sz="32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00"/>
              </a:solidFill>
              <a:effectLst>
                <a:glow rad="139700">
                  <a:schemeClr val="accent5">
                    <a:satMod val="175000"/>
                    <a:alpha val="40000"/>
                  </a:schemeClr>
                </a:glow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  <a:p>
            <a:pPr algn="ctr"/>
            <a:r>
              <a:rPr lang="cs-CZ" sz="32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00"/>
                </a:solidFill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on</a:t>
            </a:r>
            <a:endParaRPr lang="cs-CZ" sz="32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00"/>
              </a:solidFill>
              <a:effectLst>
                <a:glow rad="139700">
                  <a:schemeClr val="accent5">
                    <a:satMod val="175000"/>
                    <a:alpha val="40000"/>
                  </a:schemeClr>
                </a:glow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  <a:p>
            <a:pPr algn="ctr"/>
            <a:r>
              <a:rPr lang="cs-CZ" sz="32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00"/>
                </a:solidFill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my</a:t>
            </a:r>
            <a:endParaRPr lang="cs-CZ" sz="32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00"/>
              </a:solidFill>
              <a:effectLst>
                <a:glow rad="139700">
                  <a:schemeClr val="accent5">
                    <a:satMod val="175000"/>
                    <a:alpha val="40000"/>
                  </a:schemeClr>
                </a:glow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  <a:p>
            <a:pPr algn="ctr"/>
            <a:r>
              <a:rPr lang="cs-CZ" sz="32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00"/>
                </a:solidFill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ona</a:t>
            </a:r>
            <a:endParaRPr lang="cs-CZ" sz="32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00"/>
              </a:solidFill>
              <a:effectLst>
                <a:glow rad="139700">
                  <a:schemeClr val="accent5">
                    <a:satMod val="175000"/>
                    <a:alpha val="40000"/>
                  </a:schemeClr>
                </a:glow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  <a:p>
            <a:pPr algn="ctr"/>
            <a:r>
              <a:rPr lang="cs-CZ" sz="32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00"/>
                </a:solidFill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oni</a:t>
            </a:r>
            <a:endParaRPr lang="cs-CZ" sz="32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00"/>
              </a:solidFill>
              <a:effectLst>
                <a:glow rad="139700">
                  <a:schemeClr val="accent5">
                    <a:satMod val="175000"/>
                    <a:alpha val="40000"/>
                  </a:schemeClr>
                </a:glow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235376724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500">
        <p:checker/>
        <p:sndAc>
          <p:stSnd>
            <p:snd r:embed="rId4" name="camera.wav"/>
          </p:stSnd>
        </p:sndAc>
      </p:transition>
    </mc:Choice>
    <mc:Fallback>
      <p:transition spd="slow">
        <p:checker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1" name="Picture 7" descr="C:\Users\uživatel\AppData\Local\Microsoft\Windows\Temporary Internet Files\Content.IE5\XGJZ7P72\MC90043439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573016"/>
            <a:ext cx="1885950" cy="19208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uživatel\AppData\Local\Microsoft\Windows\Temporary Internet Files\Content.IE5\QZW61W2X\MC90043611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721681"/>
            <a:ext cx="1445409" cy="18415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uživatel\AppData\Local\Microsoft\Windows\Temporary Internet Files\Content.IE5\900VVYZS\MC90043243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1412776"/>
            <a:ext cx="1600200" cy="19145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978516" y="2871"/>
            <a:ext cx="7481916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6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00B0F0"/>
                </a:solidFill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Stupně vítězů</a:t>
            </a:r>
            <a:endParaRPr lang="cs-CZ" sz="6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11960" y="3497969"/>
            <a:ext cx="136815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1.</a:t>
            </a:r>
            <a:endParaRPr lang="cs-CZ" sz="6600" b="1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181027" y="4724605"/>
            <a:ext cx="1091966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2.</a:t>
            </a:r>
            <a:endParaRPr lang="cs-CZ" sz="6600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948264" y="5512952"/>
            <a:ext cx="1091966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3.</a:t>
            </a:r>
            <a:endParaRPr lang="cs-CZ" sz="6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40721870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500">
        <p:checker/>
        <p:sndAc>
          <p:stSnd>
            <p:snd r:embed="rId7" name="camera.wav"/>
          </p:stSnd>
        </p:sndAc>
      </p:transition>
    </mc:Choice>
    <mc:Fallback>
      <p:transition spd="slow">
        <p:checker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11560" y="675724"/>
            <a:ext cx="7522995" cy="924475"/>
          </a:xfrm>
        </p:spPr>
        <p:txBody>
          <a:bodyPr/>
          <a:lstStyle/>
          <a:p>
            <a:r>
              <a:rPr lang="cs-CZ" dirty="0" smtClean="0"/>
              <a:t> </a:t>
            </a:r>
            <a:r>
              <a:rPr lang="cs-CZ" sz="2400" dirty="0" smtClean="0"/>
              <a:t>Použity volně dostupné kliparty, vlastní texty</a:t>
            </a:r>
            <a:endParaRPr lang="cs-CZ" sz="2400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500">
        <p:checker/>
        <p:sndAc>
          <p:stSnd>
            <p:snd r:embed="rId3" name="camera.wav"/>
          </p:stSnd>
        </p:sndAc>
      </p:transition>
    </mc:Choice>
    <mc:Fallback>
      <p:transition spd="slow">
        <p:checker/>
        <p:sndAc>
          <p:stSnd>
            <p:snd r:embed="rId2" name="camera.wav"/>
          </p:stSnd>
        </p:sndAc>
      </p:transition>
    </mc:Fallback>
  </mc:AlternateContent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TC101972873[[fn=Léto]]</Template>
  <TotalTime>160</TotalTime>
  <Words>254</Words>
  <Application>Microsoft Office PowerPoint</Application>
  <PresentationFormat>Předvádění na obrazovce (4:3)</PresentationFormat>
  <Paragraphs>92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Summer</vt:lpstr>
      <vt:lpstr>Snímek 1</vt:lpstr>
      <vt:lpstr>Snímek 2</vt:lpstr>
      <vt:lpstr>Snímek 3</vt:lpstr>
      <vt:lpstr>Snímek 4</vt:lpstr>
      <vt:lpstr>Snímek 5</vt:lpstr>
      <vt:lpstr>Snímek 6</vt:lpstr>
      <vt:lpstr> Použity volně dostupné kliparty, vlastní texty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notebook</cp:lastModifiedBy>
  <cp:revision>21</cp:revision>
  <dcterms:created xsi:type="dcterms:W3CDTF">2011-04-12T12:48:53Z</dcterms:created>
  <dcterms:modified xsi:type="dcterms:W3CDTF">2012-04-08T07:05:39Z</dcterms:modified>
</cp:coreProperties>
</file>