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0"/>
  </p:notesMasterIdLst>
  <p:sldIdLst>
    <p:sldId id="264" r:id="rId2"/>
    <p:sldId id="256" r:id="rId3"/>
    <p:sldId id="257" r:id="rId4"/>
    <p:sldId id="259" r:id="rId5"/>
    <p:sldId id="261" r:id="rId6"/>
    <p:sldId id="262" r:id="rId7"/>
    <p:sldId id="263" r:id="rId8"/>
    <p:sldId id="265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93F0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194" y="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385EFDB-872E-4A04-B49A-5C1DCC445210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F26453A-E84A-4274-95E0-A5897009326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8516762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DCDFC2-FBE8-4721-A0BA-A5F28FAC235F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A18856-7D3D-436D-9BD4-D58F9E99298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ransition spd="slow">
    <p:randomBar dir="vert"/>
    <p:sndAc>
      <p:stSnd>
        <p:snd r:embed="rId1" name="wind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DCDFC2-FBE8-4721-A0BA-A5F28FAC235F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A18856-7D3D-436D-9BD4-D58F9E99298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randomBar dir="vert"/>
    <p:sndAc>
      <p:stSnd>
        <p:snd r:embed="rId1" name="wind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DCDFC2-FBE8-4721-A0BA-A5F28FAC235F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A18856-7D3D-436D-9BD4-D58F9E99298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randomBar dir="vert"/>
    <p:sndAc>
      <p:stSnd>
        <p:snd r:embed="rId1" name="wind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DCDFC2-FBE8-4721-A0BA-A5F28FAC235F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A18856-7D3D-436D-9BD4-D58F9E99298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ransition spd="slow">
    <p:randomBar dir="vert"/>
    <p:sndAc>
      <p:stSnd>
        <p:snd r:embed="rId1" name="wind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DCDFC2-FBE8-4721-A0BA-A5F28FAC235F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A18856-7D3D-436D-9BD4-D58F9E99298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ransition spd="slow">
    <p:randomBar dir="vert"/>
    <p:sndAc>
      <p:stSnd>
        <p:snd r:embed="rId1" name="wind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DCDFC2-FBE8-4721-A0BA-A5F28FAC235F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A18856-7D3D-436D-9BD4-D58F9E99298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randomBar dir="vert"/>
    <p:sndAc>
      <p:stSnd>
        <p:snd r:embed="rId1" name="wind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DCDFC2-FBE8-4721-A0BA-A5F28FAC235F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A18856-7D3D-436D-9BD4-D58F9E99298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randomBar dir="vert"/>
    <p:sndAc>
      <p:stSnd>
        <p:snd r:embed="rId1" name="wind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DCDFC2-FBE8-4721-A0BA-A5F28FAC235F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A18856-7D3D-436D-9BD4-D58F9E99298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randomBar dir="vert"/>
    <p:sndAc>
      <p:stSnd>
        <p:snd r:embed="rId1" name="wind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DCDFC2-FBE8-4721-A0BA-A5F28FAC235F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A18856-7D3D-436D-9BD4-D58F9E99298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ransition spd="slow">
    <p:randomBar dir="vert"/>
    <p:sndAc>
      <p:stSnd>
        <p:snd r:embed="rId1" name="wind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DCDFC2-FBE8-4721-A0BA-A5F28FAC235F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A18856-7D3D-436D-9BD4-D58F9E99298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randomBar dir="vert"/>
    <p:sndAc>
      <p:stSnd>
        <p:snd r:embed="rId1" name="wind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DCDFC2-FBE8-4721-A0BA-A5F28FAC235F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A18856-7D3D-436D-9BD4-D58F9E99298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randomBar dir="vert"/>
    <p:sndAc>
      <p:stSnd>
        <p:snd r:embed="rId1" name="wind.wav"/>
      </p:stSnd>
    </p:sndAc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93DCDFC2-FBE8-4721-A0BA-A5F28FAC235F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54A18856-7D3D-436D-9BD4-D58F9E99298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>
    <p:randomBar dir="vert"/>
    <p:sndAc>
      <p:stSnd>
        <p:snd r:embed="rId13" name="wind.wav"/>
      </p:stSnd>
    </p:sndAc>
  </p:transition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audio" Target="../media/audio3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wmf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85925" y="548680"/>
            <a:ext cx="5772150" cy="1447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698984" y="2184342"/>
            <a:ext cx="774603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2800" smtClean="0"/>
              <a:t>VY_32_INOVACE_16_  </a:t>
            </a:r>
            <a:r>
              <a:rPr lang="cs-CZ" sz="2800" dirty="0" smtClean="0"/>
              <a:t>Slovesa (osoba, číslo)</a:t>
            </a:r>
            <a:endParaRPr lang="cs-CZ" sz="2800" dirty="0"/>
          </a:p>
        </p:txBody>
      </p:sp>
      <p:sp>
        <p:nvSpPr>
          <p:cNvPr id="6" name="Obdélník 5"/>
          <p:cNvSpPr/>
          <p:nvPr/>
        </p:nvSpPr>
        <p:spPr>
          <a:xfrm>
            <a:off x="2699792" y="2852936"/>
            <a:ext cx="4572000" cy="1015663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2000" dirty="0" smtClean="0"/>
              <a:t>OP </a:t>
            </a:r>
            <a:r>
              <a:rPr lang="cs-CZ" sz="2000" dirty="0"/>
              <a:t>VK  Peníze školám </a:t>
            </a:r>
          </a:p>
          <a:p>
            <a:r>
              <a:rPr lang="cs-CZ" sz="2000" dirty="0" smtClean="0"/>
              <a:t>Registrační </a:t>
            </a:r>
            <a:r>
              <a:rPr lang="cs-CZ" sz="2000" dirty="0"/>
              <a:t>číslo </a:t>
            </a:r>
            <a:r>
              <a:rPr lang="cs-CZ" sz="2000" dirty="0" smtClean="0"/>
              <a:t>projektu:       </a:t>
            </a:r>
            <a:r>
              <a:rPr lang="cs-CZ" sz="2000" dirty="0" smtClean="0"/>
              <a:t>CZ.1.07/1.4.00/21.0385 </a:t>
            </a:r>
            <a:endParaRPr lang="cs-CZ" sz="2000" dirty="0"/>
          </a:p>
        </p:txBody>
      </p:sp>
      <p:sp>
        <p:nvSpPr>
          <p:cNvPr id="7" name="Obdélník 6"/>
          <p:cNvSpPr/>
          <p:nvPr/>
        </p:nvSpPr>
        <p:spPr>
          <a:xfrm>
            <a:off x="2060469" y="4005062"/>
            <a:ext cx="4572000" cy="1354217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2000" dirty="0" smtClean="0"/>
              <a:t>Základní </a:t>
            </a:r>
            <a:r>
              <a:rPr lang="cs-CZ" sz="2000" dirty="0"/>
              <a:t>škola Hladké Životice okres Nový Jičín, příspěvková organizace</a:t>
            </a:r>
          </a:p>
          <a:p>
            <a:r>
              <a:rPr lang="cs-CZ" sz="2400" dirty="0" smtClean="0"/>
              <a:t>   </a:t>
            </a:r>
            <a:endParaRPr lang="cs-CZ" sz="2400" dirty="0"/>
          </a:p>
          <a:p>
            <a:r>
              <a:rPr lang="cs-CZ" dirty="0"/>
              <a:t>                        </a:t>
            </a:r>
          </a:p>
        </p:txBody>
      </p:sp>
      <p:sp>
        <p:nvSpPr>
          <p:cNvPr id="8" name="Obdélník 7"/>
          <p:cNvSpPr/>
          <p:nvPr/>
        </p:nvSpPr>
        <p:spPr>
          <a:xfrm>
            <a:off x="1649135" y="4941168"/>
            <a:ext cx="5184576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dirty="0" smtClean="0"/>
              <a:t>         Doporučeno </a:t>
            </a:r>
            <a:r>
              <a:rPr lang="cs-CZ" sz="2000" dirty="0"/>
              <a:t>pro  </a:t>
            </a:r>
            <a:r>
              <a:rPr lang="cs-CZ" sz="2000" dirty="0" smtClean="0"/>
              <a:t>3. - 5. </a:t>
            </a:r>
            <a:r>
              <a:rPr lang="cs-CZ" sz="2000" dirty="0"/>
              <a:t>ročník ZŠ</a:t>
            </a:r>
          </a:p>
          <a:p>
            <a:r>
              <a:rPr lang="cs-CZ" sz="2000" dirty="0"/>
              <a:t>             </a:t>
            </a:r>
            <a:r>
              <a:rPr lang="cs-CZ" sz="2000" dirty="0" smtClean="0"/>
              <a:t> </a:t>
            </a:r>
            <a:r>
              <a:rPr lang="cs-CZ" sz="2000" dirty="0" smtClean="0"/>
              <a:t>Předmět: </a:t>
            </a:r>
            <a:r>
              <a:rPr lang="cs-CZ" sz="2000" dirty="0"/>
              <a:t>Český jazyk</a:t>
            </a:r>
          </a:p>
          <a:p>
            <a:r>
              <a:rPr lang="cs-CZ" sz="2000" dirty="0"/>
              <a:t>          </a:t>
            </a:r>
            <a:r>
              <a:rPr lang="cs-CZ" sz="2000" dirty="0" smtClean="0"/>
              <a:t> </a:t>
            </a:r>
            <a:r>
              <a:rPr lang="cs-CZ" sz="2000" dirty="0" smtClean="0"/>
              <a:t>Autor: </a:t>
            </a:r>
            <a:r>
              <a:rPr lang="cs-CZ" sz="2000" dirty="0"/>
              <a:t>Mgr. Šárka </a:t>
            </a:r>
            <a:r>
              <a:rPr lang="cs-CZ" sz="2000" dirty="0" err="1"/>
              <a:t>Hoňková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275253141"/>
      </p:ext>
    </p:extLst>
  </p:cSld>
  <p:clrMapOvr>
    <a:masterClrMapping/>
  </p:clrMapOvr>
  <p:transition spd="slow">
    <p:randomBar dir="vert"/>
    <p:sndAc>
      <p:stSnd>
        <p:snd r:embed="rId2" name="wind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201800" y="2348880"/>
            <a:ext cx="4740401" cy="156966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9600" b="1" dirty="0" smtClean="0">
                <a:ln w="24500" cmpd="dbl">
                  <a:solidFill>
                    <a:schemeClr val="accent2">
                      <a:shade val="85000"/>
                      <a:satMod val="155000"/>
                    </a:schemeClr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</a:rPr>
              <a:t>S</a:t>
            </a:r>
            <a:r>
              <a:rPr lang="cs-CZ" sz="9600" b="1" cap="none" spc="0" dirty="0" smtClean="0">
                <a:ln w="24500" cmpd="dbl">
                  <a:solidFill>
                    <a:schemeClr val="accent2">
                      <a:shade val="85000"/>
                      <a:satMod val="155000"/>
                    </a:schemeClr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</a:rPr>
              <a:t>lovesa</a:t>
            </a:r>
            <a:endParaRPr lang="cs-CZ" sz="9600" b="1" cap="none" spc="0" dirty="0">
              <a:ln w="24500" cmpd="dbl">
                <a:solidFill>
                  <a:schemeClr val="accent2">
                    <a:shade val="85000"/>
                    <a:satMod val="155000"/>
                  </a:schemeClr>
                </a:solidFill>
                <a:prstDash val="solid"/>
                <a:miter lim="800000"/>
              </a:ln>
              <a:solidFill>
                <a:srgbClr val="FF0000"/>
              </a:solidFill>
              <a:effectLst>
                <a:outerShdw blurRad="38100" dist="38100" dir="7020000" algn="tl">
                  <a:srgbClr val="000000">
                    <a:alpha val="35000"/>
                  </a:srgbClr>
                </a:outerShdw>
              </a:effectLst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1979712" y="4437112"/>
            <a:ext cx="525658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rgbClr val="FF0000"/>
                </a:solidFill>
              </a:rPr>
              <a:t>  ( Osoba, číslo )</a:t>
            </a:r>
            <a:endParaRPr lang="cs-CZ" sz="48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43540176"/>
      </p:ext>
    </p:extLst>
  </p:cSld>
  <p:clrMapOvr>
    <a:masterClrMapping/>
  </p:clrMapOvr>
  <p:transition spd="slow">
    <p:randomBar dir="vert"/>
    <p:sndAc>
      <p:stSnd>
        <p:snd r:embed="rId2" name="wind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339752" y="0"/>
            <a:ext cx="4740401" cy="156966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9600" b="1" dirty="0" smtClean="0">
                <a:ln w="24500" cmpd="dbl">
                  <a:solidFill>
                    <a:schemeClr val="accent2">
                      <a:shade val="85000"/>
                      <a:satMod val="155000"/>
                    </a:schemeClr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</a:rPr>
              <a:t>S</a:t>
            </a:r>
            <a:r>
              <a:rPr lang="cs-CZ" sz="9600" b="1" cap="none" spc="0" dirty="0" smtClean="0">
                <a:ln w="24500" cmpd="dbl">
                  <a:solidFill>
                    <a:schemeClr val="accent2">
                      <a:shade val="85000"/>
                      <a:satMod val="155000"/>
                    </a:schemeClr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</a:rPr>
              <a:t>lovesa</a:t>
            </a:r>
            <a:endParaRPr lang="cs-CZ" sz="9600" b="1" cap="none" spc="0" dirty="0">
              <a:ln w="24500" cmpd="dbl">
                <a:solidFill>
                  <a:schemeClr val="accent2">
                    <a:shade val="85000"/>
                    <a:satMod val="155000"/>
                  </a:schemeClr>
                </a:solidFill>
                <a:prstDash val="solid"/>
                <a:miter lim="800000"/>
              </a:ln>
              <a:solidFill>
                <a:srgbClr val="FF0000"/>
              </a:solidFill>
              <a:effectLst>
                <a:outerShdw blurRad="38100" dist="38100" dir="7020000" algn="tl">
                  <a:srgbClr val="000000">
                    <a:alpha val="35000"/>
                  </a:srgbClr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0991" y="1791783"/>
            <a:ext cx="6056466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4800" b="1" dirty="0" smtClean="0">
                <a:ln w="24500" cmpd="dbl">
                  <a:solidFill>
                    <a:schemeClr val="accent2">
                      <a:shade val="85000"/>
                      <a:satMod val="155000"/>
                    </a:schemeClr>
                  </a:solidFill>
                  <a:prstDash val="solid"/>
                  <a:miter lim="800000"/>
                </a:ln>
                <a:solidFill>
                  <a:schemeClr val="tx1">
                    <a:lumMod val="95000"/>
                    <a:lumOff val="5000"/>
                  </a:schemeClr>
                </a:solidFill>
                <a:effectLst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</a:rPr>
              <a:t>- jsou slova ohebná</a:t>
            </a:r>
            <a:endParaRPr lang="cs-CZ" sz="4800" b="1" cap="none" spc="0" dirty="0">
              <a:ln w="24500" cmpd="dbl">
                <a:solidFill>
                  <a:schemeClr val="accent2">
                    <a:shade val="85000"/>
                    <a:satMod val="155000"/>
                  </a:schemeClr>
                </a:solidFill>
                <a:prstDash val="solid"/>
                <a:miter lim="800000"/>
              </a:ln>
              <a:solidFill>
                <a:schemeClr val="tx1">
                  <a:lumMod val="95000"/>
                  <a:lumOff val="5000"/>
                </a:schemeClr>
              </a:solidFill>
              <a:effectLst>
                <a:outerShdw blurRad="38100" dist="38100" dir="7020000" algn="tl">
                  <a:srgbClr val="000000">
                    <a:alpha val="35000"/>
                  </a:srgbClr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-2026" y="2719608"/>
            <a:ext cx="3264035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b="1" dirty="0" smtClean="0">
                <a:ln w="24500" cmpd="dbl">
                  <a:solidFill>
                    <a:schemeClr val="accent2">
                      <a:shade val="85000"/>
                      <a:satMod val="155000"/>
                    </a:schemeClr>
                  </a:solidFill>
                  <a:prstDash val="solid"/>
                  <a:miter lim="800000"/>
                </a:ln>
                <a:solidFill>
                  <a:schemeClr val="tx1">
                    <a:lumMod val="95000"/>
                    <a:lumOff val="5000"/>
                  </a:schemeClr>
                </a:solidFill>
                <a:effectLst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</a:rPr>
              <a:t> </a:t>
            </a:r>
            <a:r>
              <a:rPr lang="cs-CZ" sz="4800" b="1" dirty="0" smtClean="0">
                <a:ln w="24500" cmpd="dbl">
                  <a:solidFill>
                    <a:schemeClr val="accent2">
                      <a:shade val="85000"/>
                      <a:satMod val="155000"/>
                    </a:schemeClr>
                  </a:solidFill>
                  <a:prstDash val="solid"/>
                  <a:miter lim="800000"/>
                </a:ln>
                <a:solidFill>
                  <a:schemeClr val="tx1">
                    <a:lumMod val="95000"/>
                    <a:lumOff val="5000"/>
                  </a:schemeClr>
                </a:solidFill>
                <a:effectLst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</a:rPr>
              <a:t>- časují se</a:t>
            </a:r>
            <a:endParaRPr lang="cs-CZ" sz="4800" b="1" cap="none" spc="0" dirty="0">
              <a:ln w="24500" cmpd="dbl">
                <a:solidFill>
                  <a:schemeClr val="accent2">
                    <a:shade val="85000"/>
                    <a:satMod val="155000"/>
                  </a:schemeClr>
                </a:solidFill>
                <a:prstDash val="solid"/>
                <a:miter lim="800000"/>
              </a:ln>
              <a:solidFill>
                <a:schemeClr val="tx1">
                  <a:lumMod val="95000"/>
                  <a:lumOff val="5000"/>
                </a:schemeClr>
              </a:solidFill>
              <a:effectLst>
                <a:outerShdw blurRad="38100" dist="38100" dir="7020000" algn="tl">
                  <a:srgbClr val="000000">
                    <a:alpha val="35000"/>
                  </a:srgbClr>
                </a:outerShdw>
              </a:effectLst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-2026" y="3548541"/>
            <a:ext cx="9249648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b="1" dirty="0" smtClean="0">
                <a:ln w="24500" cmpd="dbl">
                  <a:solidFill>
                    <a:schemeClr val="accent2">
                      <a:shade val="85000"/>
                      <a:satMod val="155000"/>
                    </a:schemeClr>
                  </a:solidFill>
                  <a:prstDash val="solid"/>
                  <a:miter lim="800000"/>
                </a:ln>
                <a:solidFill>
                  <a:schemeClr val="tx1">
                    <a:lumMod val="95000"/>
                    <a:lumOff val="5000"/>
                  </a:schemeClr>
                </a:solidFill>
                <a:effectLst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</a:rPr>
              <a:t> </a:t>
            </a:r>
            <a:r>
              <a:rPr lang="cs-CZ" sz="4800" b="1" dirty="0" smtClean="0">
                <a:ln w="24500" cmpd="dbl">
                  <a:solidFill>
                    <a:schemeClr val="accent2">
                      <a:shade val="85000"/>
                      <a:satMod val="155000"/>
                    </a:schemeClr>
                  </a:solidFill>
                  <a:prstDash val="solid"/>
                  <a:miter lim="800000"/>
                </a:ln>
                <a:solidFill>
                  <a:schemeClr val="tx1">
                    <a:lumMod val="95000"/>
                    <a:lumOff val="5000"/>
                  </a:schemeClr>
                </a:solidFill>
                <a:effectLst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</a:rPr>
              <a:t>- vyjadřují, co osoby, zvířata </a:t>
            </a:r>
            <a:r>
              <a:rPr lang="cs-CZ" sz="4800" b="1" dirty="0" smtClean="0">
                <a:ln w="24500" cmpd="dbl">
                  <a:solidFill>
                    <a:schemeClr val="accent2">
                      <a:shade val="85000"/>
                      <a:satMod val="155000"/>
                    </a:schemeClr>
                  </a:solidFill>
                  <a:prstDash val="solid"/>
                  <a:miter lim="800000"/>
                </a:ln>
                <a:solidFill>
                  <a:schemeClr val="tx1">
                    <a:lumMod val="95000"/>
                    <a:lumOff val="5000"/>
                  </a:schemeClr>
                </a:solidFill>
                <a:effectLst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</a:rPr>
              <a:t>a</a:t>
            </a:r>
            <a:endParaRPr lang="cs-CZ" sz="4800" b="1" cap="none" spc="0" dirty="0">
              <a:ln w="24500" cmpd="dbl">
                <a:solidFill>
                  <a:schemeClr val="accent2">
                    <a:shade val="85000"/>
                    <a:satMod val="155000"/>
                  </a:schemeClr>
                </a:solidFill>
                <a:prstDash val="solid"/>
                <a:miter lim="800000"/>
              </a:ln>
              <a:solidFill>
                <a:schemeClr val="tx1">
                  <a:lumMod val="95000"/>
                  <a:lumOff val="5000"/>
                </a:schemeClr>
              </a:solidFill>
              <a:effectLst>
                <a:outerShdw blurRad="38100" dist="38100" dir="7020000" algn="tl">
                  <a:srgbClr val="000000">
                    <a:alpha val="35000"/>
                  </a:srgbClr>
                </a:outerShdw>
              </a:effectLst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493302" y="4379538"/>
            <a:ext cx="8754320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b="1" dirty="0" smtClean="0">
                <a:ln w="24500" cmpd="dbl">
                  <a:solidFill>
                    <a:schemeClr val="accent2">
                      <a:shade val="85000"/>
                      <a:satMod val="155000"/>
                    </a:schemeClr>
                  </a:solidFill>
                  <a:prstDash val="solid"/>
                  <a:miter lim="800000"/>
                </a:ln>
                <a:solidFill>
                  <a:schemeClr val="tx1">
                    <a:lumMod val="95000"/>
                    <a:lumOff val="5000"/>
                  </a:schemeClr>
                </a:solidFill>
                <a:effectLst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</a:rPr>
              <a:t> </a:t>
            </a:r>
            <a:r>
              <a:rPr lang="cs-CZ" sz="4800" b="1" dirty="0" smtClean="0">
                <a:ln w="24500" cmpd="dbl">
                  <a:solidFill>
                    <a:schemeClr val="accent2">
                      <a:shade val="85000"/>
                      <a:satMod val="155000"/>
                    </a:schemeClr>
                  </a:solidFill>
                  <a:prstDash val="solid"/>
                  <a:miter lim="800000"/>
                </a:ln>
                <a:solidFill>
                  <a:schemeClr val="tx1">
                    <a:lumMod val="95000"/>
                    <a:lumOff val="5000"/>
                  </a:schemeClr>
                </a:solidFill>
                <a:effectLst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</a:rPr>
              <a:t>věci dělají nebo co se s nimi</a:t>
            </a:r>
            <a:endParaRPr lang="cs-CZ" sz="4800" b="1" cap="none" spc="0" dirty="0">
              <a:ln w="24500" cmpd="dbl">
                <a:solidFill>
                  <a:schemeClr val="accent2">
                    <a:shade val="85000"/>
                    <a:satMod val="155000"/>
                  </a:schemeClr>
                </a:solidFill>
                <a:prstDash val="solid"/>
                <a:miter lim="800000"/>
              </a:ln>
              <a:solidFill>
                <a:schemeClr val="tx1">
                  <a:lumMod val="95000"/>
                  <a:lumOff val="5000"/>
                </a:schemeClr>
              </a:solidFill>
              <a:effectLst>
                <a:outerShdw blurRad="38100" dist="38100" dir="7020000" algn="tl">
                  <a:srgbClr val="000000">
                    <a:alpha val="35000"/>
                  </a:srgbClr>
                </a:outerShdw>
              </a:effectLst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517855" y="5210534"/>
            <a:ext cx="1604928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b="1" dirty="0" smtClean="0">
                <a:ln w="24500" cmpd="dbl">
                  <a:solidFill>
                    <a:schemeClr val="accent2">
                      <a:shade val="85000"/>
                      <a:satMod val="155000"/>
                    </a:schemeClr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</a:rPr>
              <a:t> </a:t>
            </a:r>
            <a:r>
              <a:rPr lang="cs-CZ" sz="4800" b="1" dirty="0" smtClean="0">
                <a:ln w="24500" cmpd="dbl">
                  <a:solidFill>
                    <a:schemeClr val="accent2">
                      <a:shade val="85000"/>
                      <a:satMod val="155000"/>
                    </a:schemeClr>
                  </a:solidFill>
                  <a:prstDash val="solid"/>
                  <a:miter lim="800000"/>
                </a:ln>
                <a:solidFill>
                  <a:schemeClr val="tx1">
                    <a:lumMod val="95000"/>
                    <a:lumOff val="5000"/>
                  </a:schemeClr>
                </a:solidFill>
                <a:effectLst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</a:rPr>
              <a:t>děje</a:t>
            </a:r>
            <a:endParaRPr lang="cs-CZ" sz="4800" b="1" cap="none" spc="0" dirty="0">
              <a:ln w="24500" cmpd="dbl">
                <a:solidFill>
                  <a:schemeClr val="accent2">
                    <a:shade val="85000"/>
                    <a:satMod val="155000"/>
                  </a:schemeClr>
                </a:solidFill>
                <a:prstDash val="solid"/>
                <a:miter lim="800000"/>
              </a:ln>
              <a:solidFill>
                <a:schemeClr val="tx1">
                  <a:lumMod val="95000"/>
                  <a:lumOff val="5000"/>
                </a:schemeClr>
              </a:solidFill>
              <a:effectLst>
                <a:outerShdw blurRad="38100" dist="38100" dir="7020000" algn="tl">
                  <a:srgbClr val="000000">
                    <a:alpha val="3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2019854"/>
      </p:ext>
    </p:extLst>
  </p:cSld>
  <p:clrMapOvr>
    <a:masterClrMapping/>
  </p:clrMapOvr>
  <p:transition spd="slow">
    <p:randomBar dir="vert"/>
    <p:sndAc>
      <p:stSnd>
        <p:snd r:embed="rId2" name="wind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000"/>
                            </p:stCondLst>
                            <p:childTnLst>
                              <p:par>
                                <p:cTn id="2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15" grpId="0"/>
      <p:bldP spid="16" grpId="0"/>
      <p:bldP spid="1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454928" y="1415169"/>
            <a:ext cx="136815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trhat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605442" y="3216330"/>
            <a:ext cx="227721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kreslení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137348" y="2275131"/>
            <a:ext cx="25094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koupený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627557" y="4425415"/>
            <a:ext cx="226981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dvacet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770236" y="1176069"/>
            <a:ext cx="136815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číst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770236" y="3214057"/>
            <a:ext cx="338437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c</a:t>
            </a:r>
            <a:r>
              <a:rPr lang="cs-CZ" sz="36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htěl bych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27392" y="3450011"/>
            <a:ext cx="198524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běžel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376923" y="5517232"/>
            <a:ext cx="210108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objevit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789881" y="4102250"/>
            <a:ext cx="136815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cizí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6605442" y="4464242"/>
            <a:ext cx="136815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tvůj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678356" y="5097807"/>
            <a:ext cx="15561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napiš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5076056" y="2524834"/>
            <a:ext cx="209659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vpředu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4061987" y="1738334"/>
            <a:ext cx="17706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velký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6300192" y="1458034"/>
            <a:ext cx="255628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skáčeme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5470534" y="5517232"/>
            <a:ext cx="270186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povolání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154038" y="50785"/>
            <a:ext cx="8989962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4800" b="1" dirty="0" smtClean="0">
                <a:ln w="24500" cmpd="dbl">
                  <a:solidFill>
                    <a:schemeClr val="accent2">
                      <a:shade val="85000"/>
                      <a:satMod val="155000"/>
                    </a:schemeClr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</a:rPr>
              <a:t>Najdi slovesa a zakroužkuj je </a:t>
            </a:r>
            <a:endParaRPr lang="cs-CZ" sz="4800" b="1" cap="none" spc="0" dirty="0">
              <a:ln w="24500" cmpd="dbl">
                <a:solidFill>
                  <a:schemeClr val="accent2">
                    <a:shade val="85000"/>
                    <a:satMod val="155000"/>
                  </a:schemeClr>
                </a:solidFill>
                <a:prstDash val="solid"/>
                <a:miter lim="800000"/>
              </a:ln>
              <a:solidFill>
                <a:srgbClr val="FF0000"/>
              </a:solidFill>
              <a:effectLst>
                <a:outerShdw blurRad="38100" dist="38100" dir="7020000" algn="tl">
                  <a:srgbClr val="000000">
                    <a:alpha val="3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061399340"/>
      </p:ext>
    </p:extLst>
  </p:cSld>
  <p:clrMapOvr>
    <a:masterClrMapping/>
  </p:clrMapOvr>
  <p:transition spd="slow">
    <p:randomBar dir="vert"/>
    <p:sndAc>
      <p:stSnd>
        <p:snd r:embed="rId2" name="wind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1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7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3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9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5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13" grpId="0"/>
      <p:bldP spid="14" grpId="0"/>
      <p:bldP spid="16" grpId="0"/>
      <p:bldP spid="17" grpId="0"/>
      <p:bldP spid="19" grpId="0"/>
      <p:bldP spid="2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23748" y="908720"/>
            <a:ext cx="8885766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400" b="1" dirty="0" smtClean="0">
                <a:ln w="24500" cmpd="dbl">
                  <a:solidFill>
                    <a:schemeClr val="accent2">
                      <a:shade val="85000"/>
                      <a:satMod val="155000"/>
                    </a:schemeClr>
                  </a:solidFill>
                  <a:prstDash val="solid"/>
                  <a:miter lim="800000"/>
                </a:ln>
                <a:solidFill>
                  <a:srgbClr val="00B050"/>
                </a:solidFill>
                <a:effectLst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</a:rPr>
              <a:t>Číslo množné zakroužkuj zeleně</a:t>
            </a:r>
            <a:endParaRPr lang="cs-CZ" sz="4400" dirty="0">
              <a:solidFill>
                <a:srgbClr val="00B05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901115" y="2905780"/>
            <a:ext cx="1425390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zavolej</a:t>
            </a:r>
            <a:endParaRPr lang="cs-CZ" sz="28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23748" y="1988840"/>
            <a:ext cx="2196435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b</a:t>
            </a:r>
            <a:r>
              <a:rPr lang="cs-CZ" sz="28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ude kreslit</a:t>
            </a:r>
            <a:endParaRPr lang="cs-CZ" sz="28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592872" y="3981276"/>
            <a:ext cx="143661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š</a:t>
            </a:r>
            <a:r>
              <a:rPr lang="cs-CZ" sz="28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li jsme</a:t>
            </a:r>
            <a:endParaRPr lang="cs-CZ" sz="28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3885594" y="2194955"/>
            <a:ext cx="1377300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u</a:t>
            </a:r>
            <a:r>
              <a:rPr lang="cs-CZ" sz="28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kliďte</a:t>
            </a:r>
            <a:endParaRPr lang="cs-CZ" sz="28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323528" y="3559782"/>
            <a:ext cx="111120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volali</a:t>
            </a:r>
            <a:endParaRPr lang="cs-CZ" sz="28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5808562" y="4318379"/>
            <a:ext cx="1691489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utíkejme</a:t>
            </a:r>
            <a:endParaRPr lang="cs-CZ" sz="28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424400" y="4760429"/>
            <a:ext cx="1369286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uklízíte</a:t>
            </a:r>
            <a:endParaRPr lang="cs-CZ" sz="28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6151764" y="2398519"/>
            <a:ext cx="2241319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s</a:t>
            </a:r>
            <a:r>
              <a:rPr lang="cs-CZ" sz="28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kákal jsem</a:t>
            </a:r>
            <a:endParaRPr lang="cs-CZ" sz="28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2420183" y="5226887"/>
            <a:ext cx="1218603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běželi</a:t>
            </a:r>
            <a:endParaRPr lang="cs-CZ" sz="28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6359354" y="5923161"/>
            <a:ext cx="228139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b</a:t>
            </a:r>
            <a:r>
              <a:rPr lang="cs-CZ" sz="28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udete psát</a:t>
            </a:r>
            <a:endParaRPr lang="cs-CZ" sz="28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4846113" y="5221431"/>
            <a:ext cx="118173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půjdu</a:t>
            </a:r>
            <a:endParaRPr lang="cs-CZ" sz="28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6685404" y="3429000"/>
            <a:ext cx="2042547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c</a:t>
            </a:r>
            <a:r>
              <a:rPr lang="cs-CZ" sz="28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htěl bych</a:t>
            </a:r>
            <a:endParaRPr lang="cs-CZ" sz="28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3955760" y="4237209"/>
            <a:ext cx="965329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čtou</a:t>
            </a:r>
            <a:endParaRPr lang="cs-CZ" sz="28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4228797" y="3244334"/>
            <a:ext cx="1234633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spíme</a:t>
            </a:r>
            <a:endParaRPr lang="cs-CZ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492528" y="5923161"/>
            <a:ext cx="1233030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hraješ</a:t>
            </a:r>
            <a:endParaRPr lang="cs-CZ" sz="28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3809887" y="6092408"/>
            <a:ext cx="111120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zpívá</a:t>
            </a:r>
            <a:endParaRPr lang="cs-CZ" sz="28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48483" y="140634"/>
            <a:ext cx="9134232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400" b="1" dirty="0">
                <a:ln w="24500" cmpd="dbl">
                  <a:solidFill>
                    <a:schemeClr val="accent2">
                      <a:shade val="85000"/>
                      <a:satMod val="155000"/>
                    </a:schemeClr>
                  </a:solidFill>
                  <a:prstDash val="solid"/>
                  <a:miter lim="800000"/>
                </a:ln>
                <a:solidFill>
                  <a:schemeClr val="accent5">
                    <a:lumMod val="75000"/>
                  </a:schemeClr>
                </a:solidFill>
                <a:effectLst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</a:rPr>
              <a:t>Číslo jednotné zakroužkuj modře</a:t>
            </a:r>
            <a:endParaRPr lang="cs-CZ" sz="4400" dirty="0"/>
          </a:p>
        </p:txBody>
      </p:sp>
      <p:sp>
        <p:nvSpPr>
          <p:cNvPr id="22" name="Ovál 21"/>
          <p:cNvSpPr/>
          <p:nvPr/>
        </p:nvSpPr>
        <p:spPr>
          <a:xfrm>
            <a:off x="1552274" y="2660129"/>
            <a:ext cx="2086512" cy="1030481"/>
          </a:xfrm>
          <a:prstGeom prst="ellipse">
            <a:avLst/>
          </a:prstGeom>
          <a:noFill/>
          <a:ln w="38100">
            <a:solidFill>
              <a:schemeClr val="accent5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vál 22"/>
          <p:cNvSpPr/>
          <p:nvPr/>
        </p:nvSpPr>
        <p:spPr>
          <a:xfrm>
            <a:off x="6020688" y="2127376"/>
            <a:ext cx="2620060" cy="1040014"/>
          </a:xfrm>
          <a:prstGeom prst="ellipse">
            <a:avLst/>
          </a:prstGeom>
          <a:noFill/>
          <a:ln w="38100">
            <a:solidFill>
              <a:schemeClr val="accent5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vál 23"/>
          <p:cNvSpPr/>
          <p:nvPr/>
        </p:nvSpPr>
        <p:spPr>
          <a:xfrm>
            <a:off x="56471" y="1745423"/>
            <a:ext cx="2441920" cy="899064"/>
          </a:xfrm>
          <a:prstGeom prst="ellipse">
            <a:avLst/>
          </a:prstGeom>
          <a:noFill/>
          <a:ln w="38100">
            <a:solidFill>
              <a:schemeClr val="accent5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vál 24"/>
          <p:cNvSpPr/>
          <p:nvPr/>
        </p:nvSpPr>
        <p:spPr>
          <a:xfrm>
            <a:off x="6359354" y="3224978"/>
            <a:ext cx="2620060" cy="1040014"/>
          </a:xfrm>
          <a:prstGeom prst="ellipse">
            <a:avLst/>
          </a:prstGeom>
          <a:noFill/>
          <a:ln w="38100">
            <a:solidFill>
              <a:schemeClr val="accent5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vál 25"/>
          <p:cNvSpPr/>
          <p:nvPr/>
        </p:nvSpPr>
        <p:spPr>
          <a:xfrm>
            <a:off x="4172334" y="4968490"/>
            <a:ext cx="2481972" cy="954671"/>
          </a:xfrm>
          <a:prstGeom prst="ellipse">
            <a:avLst/>
          </a:prstGeom>
          <a:noFill/>
          <a:ln w="38100">
            <a:solidFill>
              <a:schemeClr val="accent5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vál 26"/>
          <p:cNvSpPr/>
          <p:nvPr/>
        </p:nvSpPr>
        <p:spPr>
          <a:xfrm>
            <a:off x="93648" y="5741648"/>
            <a:ext cx="2367565" cy="873980"/>
          </a:xfrm>
          <a:prstGeom prst="ellipse">
            <a:avLst/>
          </a:prstGeom>
          <a:noFill/>
          <a:ln w="38100">
            <a:solidFill>
              <a:schemeClr val="accent5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vál 27"/>
          <p:cNvSpPr/>
          <p:nvPr/>
        </p:nvSpPr>
        <p:spPr>
          <a:xfrm>
            <a:off x="3138488" y="5817986"/>
            <a:ext cx="2324941" cy="923382"/>
          </a:xfrm>
          <a:prstGeom prst="ellipse">
            <a:avLst/>
          </a:prstGeom>
          <a:noFill/>
          <a:ln w="38100">
            <a:solidFill>
              <a:schemeClr val="accent5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vál 28"/>
          <p:cNvSpPr/>
          <p:nvPr/>
        </p:nvSpPr>
        <p:spPr>
          <a:xfrm>
            <a:off x="3809887" y="2127376"/>
            <a:ext cx="1603433" cy="590799"/>
          </a:xfrm>
          <a:prstGeom prst="ellipse">
            <a:avLst/>
          </a:prstGeom>
          <a:noFill/>
          <a:ln w="3810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vál 29"/>
          <p:cNvSpPr/>
          <p:nvPr/>
        </p:nvSpPr>
        <p:spPr>
          <a:xfrm>
            <a:off x="4119372" y="3210544"/>
            <a:ext cx="1603433" cy="590799"/>
          </a:xfrm>
          <a:prstGeom prst="ellipse">
            <a:avLst/>
          </a:prstGeom>
          <a:noFill/>
          <a:ln w="3810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vál 30"/>
          <p:cNvSpPr/>
          <p:nvPr/>
        </p:nvSpPr>
        <p:spPr>
          <a:xfrm>
            <a:off x="5852589" y="4318379"/>
            <a:ext cx="1603433" cy="590799"/>
          </a:xfrm>
          <a:prstGeom prst="ellipse">
            <a:avLst/>
          </a:prstGeom>
          <a:noFill/>
          <a:ln w="3810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vál 31"/>
          <p:cNvSpPr/>
          <p:nvPr/>
        </p:nvSpPr>
        <p:spPr>
          <a:xfrm>
            <a:off x="21333" y="3526005"/>
            <a:ext cx="1603433" cy="590799"/>
          </a:xfrm>
          <a:prstGeom prst="ellipse">
            <a:avLst/>
          </a:prstGeom>
          <a:noFill/>
          <a:ln w="3810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vál 32"/>
          <p:cNvSpPr/>
          <p:nvPr/>
        </p:nvSpPr>
        <p:spPr>
          <a:xfrm>
            <a:off x="1592872" y="3964345"/>
            <a:ext cx="1603433" cy="590799"/>
          </a:xfrm>
          <a:prstGeom prst="ellipse">
            <a:avLst/>
          </a:prstGeom>
          <a:noFill/>
          <a:ln w="3810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vál 33"/>
          <p:cNvSpPr/>
          <p:nvPr/>
        </p:nvSpPr>
        <p:spPr>
          <a:xfrm>
            <a:off x="3638786" y="4169630"/>
            <a:ext cx="1603433" cy="590799"/>
          </a:xfrm>
          <a:prstGeom prst="ellipse">
            <a:avLst/>
          </a:prstGeom>
          <a:noFill/>
          <a:ln w="3810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vál 34"/>
          <p:cNvSpPr/>
          <p:nvPr/>
        </p:nvSpPr>
        <p:spPr>
          <a:xfrm>
            <a:off x="297682" y="4673090"/>
            <a:ext cx="1603433" cy="590799"/>
          </a:xfrm>
          <a:prstGeom prst="ellipse">
            <a:avLst/>
          </a:prstGeom>
          <a:noFill/>
          <a:ln w="3810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Ovál 35"/>
          <p:cNvSpPr/>
          <p:nvPr/>
        </p:nvSpPr>
        <p:spPr>
          <a:xfrm>
            <a:off x="2206454" y="5221431"/>
            <a:ext cx="1603433" cy="590799"/>
          </a:xfrm>
          <a:prstGeom prst="ellipse">
            <a:avLst/>
          </a:prstGeom>
          <a:noFill/>
          <a:ln w="3810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Ovál 36"/>
          <p:cNvSpPr/>
          <p:nvPr/>
        </p:nvSpPr>
        <p:spPr>
          <a:xfrm>
            <a:off x="6272151" y="5721929"/>
            <a:ext cx="2368597" cy="944360"/>
          </a:xfrm>
          <a:prstGeom prst="ellipse">
            <a:avLst/>
          </a:prstGeom>
          <a:noFill/>
          <a:ln w="3810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1810138"/>
      </p:ext>
    </p:extLst>
  </p:cSld>
  <p:clrMapOvr>
    <a:masterClrMapping/>
  </p:clrMapOvr>
  <p:transition spd="slow">
    <p:randomBar dir="vert"/>
    <p:sndAc>
      <p:stSnd>
        <p:snd r:embed="rId2" name="wind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94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99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04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09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0" fill="hold">
                      <p:stCondLst>
                        <p:cond delay="indefinite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14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19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0" fill="hold">
                      <p:stCondLst>
                        <p:cond delay="indefinite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4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5" fill="hold">
                      <p:stCondLst>
                        <p:cond delay="indefinite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9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0" fill="hold">
                      <p:stCondLst>
                        <p:cond delay="indefinite"/>
                      </p:stCondLst>
                      <p:childTnLst>
                        <p:par>
                          <p:cTn id="131" fill="hold">
                            <p:stCondLst>
                              <p:cond delay="0"/>
                            </p:stCondLst>
                            <p:childTnLst>
                              <p:par>
                                <p:cTn id="132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34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>
                      <p:stCondLst>
                        <p:cond delay="indefinite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39" dur="2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0" fill="hold">
                      <p:stCondLst>
                        <p:cond delay="indefinite"/>
                      </p:stCondLst>
                      <p:childTnLst>
                        <p:par>
                          <p:cTn id="141" fill="hold">
                            <p:stCondLst>
                              <p:cond delay="0"/>
                            </p:stCondLst>
                            <p:childTnLst>
                              <p:par>
                                <p:cTn id="142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44" dur="2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4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5" fill="hold">
                      <p:stCondLst>
                        <p:cond delay="indefinite"/>
                      </p:stCondLst>
                      <p:childTnLst>
                        <p:par>
                          <p:cTn id="146" fill="hold">
                            <p:stCondLst>
                              <p:cond delay="0"/>
                            </p:stCondLst>
                            <p:childTnLst>
                              <p:par>
                                <p:cTn id="147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49" dur="2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4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0" fill="hold">
                      <p:stCondLst>
                        <p:cond delay="indefinite"/>
                      </p:stCondLst>
                      <p:childTnLst>
                        <p:par>
                          <p:cTn id="151" fill="hold">
                            <p:stCondLst>
                              <p:cond delay="0"/>
                            </p:stCondLst>
                            <p:childTnLst>
                              <p:par>
                                <p:cTn id="152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54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5" fill="hold">
                      <p:stCondLst>
                        <p:cond delay="indefinite"/>
                      </p:stCondLst>
                      <p:childTnLst>
                        <p:par>
                          <p:cTn id="156" fill="hold">
                            <p:stCondLst>
                              <p:cond delay="0"/>
                            </p:stCondLst>
                            <p:childTnLst>
                              <p:par>
                                <p:cTn id="157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59" dur="2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0" fill="hold">
                      <p:stCondLst>
                        <p:cond delay="indefinite"/>
                      </p:stCondLst>
                      <p:childTnLst>
                        <p:par>
                          <p:cTn id="161" fill="hold">
                            <p:stCondLst>
                              <p:cond delay="0"/>
                            </p:stCondLst>
                            <p:childTnLst>
                              <p:par>
                                <p:cTn id="162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64" dur="2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6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5" fill="hold">
                      <p:stCondLst>
                        <p:cond delay="indefinite"/>
                      </p:stCondLst>
                      <p:childTnLst>
                        <p:par>
                          <p:cTn id="166" fill="hold">
                            <p:stCondLst>
                              <p:cond delay="0"/>
                            </p:stCondLst>
                            <p:childTnLst>
                              <p:par>
                                <p:cTn id="167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69" dur="2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6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33" grpId="0" animBg="1"/>
      <p:bldP spid="34" grpId="0" animBg="1"/>
      <p:bldP spid="35" grpId="0" animBg="1"/>
      <p:bldP spid="36" grpId="0" animBg="1"/>
      <p:bldP spid="3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65570" y="260647"/>
            <a:ext cx="9179116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dirty="0" smtClean="0">
                <a:ln w="24500" cmpd="dbl">
                  <a:solidFill>
                    <a:schemeClr val="accent2">
                      <a:shade val="85000"/>
                      <a:satMod val="155000"/>
                    </a:schemeClr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</a:rPr>
              <a:t>Ke každému slovesu napiš osobu a číslo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0" y="1283892"/>
            <a:ext cx="4932040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bude </a:t>
            </a:r>
            <a:r>
              <a:rPr lang="cs-CZ" sz="28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kreslit    ____________        </a:t>
            </a:r>
            <a:endParaRPr lang="cs-CZ" sz="28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35590" y="2087270"/>
            <a:ext cx="4896450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šli bychom     ____________</a:t>
            </a:r>
            <a:endParaRPr lang="cs-CZ" sz="28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0" y="2879358"/>
            <a:ext cx="4932040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n</a:t>
            </a:r>
            <a:r>
              <a:rPr lang="cs-CZ" sz="28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apište           ____________</a:t>
            </a:r>
            <a:endParaRPr lang="cs-CZ" sz="28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35420" y="3623004"/>
            <a:ext cx="4824612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č</a:t>
            </a:r>
            <a:r>
              <a:rPr lang="cs-CZ" sz="28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etl jsi             ____________</a:t>
            </a:r>
            <a:endParaRPr lang="cs-CZ" sz="28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0" y="4365104"/>
            <a:ext cx="4932040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zazpívají         ____________</a:t>
            </a:r>
            <a:endParaRPr lang="cs-CZ" sz="28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0" y="5085184"/>
            <a:ext cx="4860032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přišli                 ____________</a:t>
            </a:r>
            <a:endParaRPr lang="cs-CZ" sz="28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0" y="5877272"/>
            <a:ext cx="5148064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s</a:t>
            </a:r>
            <a:r>
              <a:rPr lang="cs-CZ" sz="28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edím              ____________</a:t>
            </a:r>
            <a:endParaRPr lang="cs-CZ" sz="28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6228184" y="1320331"/>
            <a:ext cx="780983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3. j.</a:t>
            </a:r>
            <a:endParaRPr lang="cs-CZ" sz="2800" dirty="0"/>
          </a:p>
        </p:txBody>
      </p:sp>
      <p:sp>
        <p:nvSpPr>
          <p:cNvPr id="13" name="Obdélník 12"/>
          <p:cNvSpPr/>
          <p:nvPr/>
        </p:nvSpPr>
        <p:spPr>
          <a:xfrm>
            <a:off x="6169724" y="2060927"/>
            <a:ext cx="1241045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1. mn.</a:t>
            </a:r>
            <a:endParaRPr lang="cs-CZ" sz="2800" dirty="0"/>
          </a:p>
        </p:txBody>
      </p:sp>
      <p:sp>
        <p:nvSpPr>
          <p:cNvPr id="14" name="Obdélník 13"/>
          <p:cNvSpPr/>
          <p:nvPr/>
        </p:nvSpPr>
        <p:spPr>
          <a:xfrm>
            <a:off x="6244628" y="2879358"/>
            <a:ext cx="1241045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2. mn.</a:t>
            </a:r>
            <a:endParaRPr lang="cs-CZ" sz="2800" dirty="0"/>
          </a:p>
        </p:txBody>
      </p:sp>
      <p:sp>
        <p:nvSpPr>
          <p:cNvPr id="15" name="Obdélník 14"/>
          <p:cNvSpPr/>
          <p:nvPr/>
        </p:nvSpPr>
        <p:spPr>
          <a:xfrm>
            <a:off x="6239918" y="3623004"/>
            <a:ext cx="780983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2. j.</a:t>
            </a:r>
            <a:endParaRPr lang="cs-CZ" sz="2800" dirty="0"/>
          </a:p>
        </p:txBody>
      </p:sp>
      <p:sp>
        <p:nvSpPr>
          <p:cNvPr id="16" name="Obdélník 15"/>
          <p:cNvSpPr/>
          <p:nvPr/>
        </p:nvSpPr>
        <p:spPr>
          <a:xfrm>
            <a:off x="6225272" y="4293096"/>
            <a:ext cx="1241045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3</a:t>
            </a:r>
            <a:r>
              <a:rPr lang="cs-CZ" sz="28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. mn.</a:t>
            </a:r>
            <a:endParaRPr lang="cs-CZ" sz="2800" dirty="0"/>
          </a:p>
        </p:txBody>
      </p:sp>
      <p:sp>
        <p:nvSpPr>
          <p:cNvPr id="17" name="Obdélník 16"/>
          <p:cNvSpPr/>
          <p:nvPr/>
        </p:nvSpPr>
        <p:spPr>
          <a:xfrm>
            <a:off x="6169724" y="5095480"/>
            <a:ext cx="134203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3. mn.</a:t>
            </a:r>
            <a:endParaRPr lang="cs-CZ" sz="2800" dirty="0"/>
          </a:p>
        </p:txBody>
      </p:sp>
      <p:sp>
        <p:nvSpPr>
          <p:cNvPr id="18" name="Obdélník 17"/>
          <p:cNvSpPr/>
          <p:nvPr/>
        </p:nvSpPr>
        <p:spPr>
          <a:xfrm>
            <a:off x="6169724" y="5882386"/>
            <a:ext cx="881973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1. j.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557280562"/>
      </p:ext>
    </p:extLst>
  </p:cSld>
  <p:clrMapOvr>
    <a:masterClrMapping/>
  </p:clrMapOvr>
  <p:transition spd="slow">
    <p:randomBar dir="vert"/>
    <p:sndAc>
      <p:stSnd>
        <p:snd r:embed="rId2" name="wind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000"/>
                            </p:stCondLst>
                            <p:childTnLst>
                              <p:par>
                                <p:cTn id="2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4000"/>
                            </p:stCondLst>
                            <p:childTnLst>
                              <p:par>
                                <p:cTn id="2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5000"/>
                            </p:stCondLst>
                            <p:childTnLst>
                              <p:par>
                                <p:cTn id="3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6000"/>
                            </p:stCondLst>
                            <p:childTnLst>
                              <p:par>
                                <p:cTn id="4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7000"/>
                            </p:stCondLst>
                            <p:childTnLst>
                              <p:par>
                                <p:cTn id="4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uživatel\AppData\Local\Microsoft\Windows\Temporary Internet Files\Content.IE5\L8UM0JM8\MC90032072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034060"/>
            <a:ext cx="7776863" cy="58239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8" name="Obdélník 17"/>
          <p:cNvSpPr/>
          <p:nvPr/>
        </p:nvSpPr>
        <p:spPr>
          <a:xfrm>
            <a:off x="4221065" y="4666397"/>
            <a:ext cx="572593" cy="923330"/>
          </a:xfrm>
          <a:prstGeom prst="rect">
            <a:avLst/>
          </a:prstGeom>
          <a:noFill/>
          <a:ln>
            <a:noFill/>
          </a:ln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accent5">
                    <a:lumMod val="7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1</a:t>
            </a:r>
            <a:endParaRPr lang="cs-CZ" sz="5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accent5">
                  <a:lumMod val="7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2267744" y="5706188"/>
            <a:ext cx="572593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5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accent5">
                    <a:lumMod val="7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2</a:t>
            </a:r>
            <a:endParaRPr lang="cs-CZ" sz="5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accent5">
                  <a:lumMod val="7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6588792" y="6155395"/>
            <a:ext cx="572593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5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accent5">
                    <a:lumMod val="7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3</a:t>
            </a:r>
            <a:endParaRPr lang="cs-CZ" sz="5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accent5">
                  <a:lumMod val="7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1935065" y="32851"/>
            <a:ext cx="5226320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800" b="1" dirty="0" smtClean="0">
                <a:ln w="24500" cmpd="dbl">
                  <a:solidFill>
                    <a:schemeClr val="accent2">
                      <a:shade val="85000"/>
                      <a:satMod val="155000"/>
                    </a:schemeClr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</a:rPr>
              <a:t>Jak se ti dařilo ?</a:t>
            </a:r>
            <a:endParaRPr lang="cs-CZ" sz="4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6476570"/>
      </p:ext>
    </p:extLst>
  </p:cSld>
  <p:clrMapOvr>
    <a:masterClrMapping/>
  </p:clrMapOvr>
  <p:transition spd="slow">
    <p:randomBar dir="vert"/>
    <p:sndAc>
      <p:stSnd>
        <p:snd r:embed="rId2" name="wind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8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  <p:bldP spid="19" grpId="0"/>
      <p:bldP spid="20" grpId="0"/>
      <p:bldP spid="21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3" y="4372168"/>
            <a:ext cx="7406208" cy="1143000"/>
          </a:xfrm>
        </p:spPr>
        <p:txBody>
          <a:bodyPr/>
          <a:lstStyle/>
          <a:p>
            <a:r>
              <a:rPr lang="cs-CZ" sz="2400" dirty="0" smtClean="0"/>
              <a:t>Použity volně dostupné kliparty, vlastní texty</a:t>
            </a:r>
            <a:endParaRPr lang="cs-CZ" sz="2400" dirty="0"/>
          </a:p>
        </p:txBody>
      </p:sp>
    </p:spTree>
  </p:cSld>
  <p:clrMapOvr>
    <a:masterClrMapping/>
  </p:clrMapOvr>
  <p:transition spd="slow">
    <p:randomBar dir="vert"/>
    <p:sndAc>
      <p:stSnd>
        <p:snd r:embed="rId2" name="wind.wav"/>
      </p:stSnd>
    </p:sndAc>
  </p:transition>
</p:sld>
</file>

<file path=ppt/theme/theme1.xml><?xml version="1.0" encoding="utf-8"?>
<a:theme xmlns:a="http://schemas.openxmlformats.org/drawingml/2006/main" name="Aerodynamika">
  <a:themeElements>
    <a:clrScheme name="Prostor">
      <a:dk1>
        <a:sysClr val="windowText" lastClr="000000"/>
      </a:dk1>
      <a:lt1>
        <a:sysClr val="window" lastClr="FFFFFF"/>
      </a:lt1>
      <a:dk2>
        <a:srgbClr val="283138"/>
      </a:dk2>
      <a:lt2>
        <a:srgbClr val="FF8600"/>
      </a:lt2>
      <a:accent1>
        <a:srgbClr val="838D9B"/>
      </a:accent1>
      <a:accent2>
        <a:srgbClr val="D2610C"/>
      </a:accent2>
      <a:accent3>
        <a:srgbClr val="80716A"/>
      </a:accent3>
      <a:accent4>
        <a:srgbClr val="94147C"/>
      </a:accent4>
      <a:accent5>
        <a:srgbClr val="5D5AD2"/>
      </a:accent5>
      <a:accent6>
        <a:srgbClr val="6F6C7D"/>
      </a:accent6>
      <a:hlink>
        <a:srgbClr val="6187E3"/>
      </a:hlink>
      <a:folHlink>
        <a:srgbClr val="7B8EB8"/>
      </a:folHlink>
    </a:clrScheme>
    <a:fontScheme name="Lékárna">
      <a:majorFont>
        <a:latin typeface="Book Antiqua"/>
        <a:ea typeface=""/>
        <a:cs typeface=""/>
        <a:font script="Jpan" typeface="HGS明朝B"/>
        <a:font script="Hang" typeface="HY견명조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견명조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239</TotalTime>
  <Words>205</Words>
  <Application>Microsoft Office PowerPoint</Application>
  <PresentationFormat>Předvádění na obrazovce (4:3)</PresentationFormat>
  <Paragraphs>71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Aerodynamika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Použity volně dostupné kliparty, vlastní texty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Učitel</cp:lastModifiedBy>
  <cp:revision>29</cp:revision>
  <dcterms:created xsi:type="dcterms:W3CDTF">2011-04-24T12:03:04Z</dcterms:created>
  <dcterms:modified xsi:type="dcterms:W3CDTF">2012-04-08T07:19:00Z</dcterms:modified>
</cp:coreProperties>
</file>