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BEBEAFB2-34AA-4A58-B5AB-CD17EB87A086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7E544568-421D-4DDA-9697-588CE0C5DF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camera.wav"/>
          </p:stSnd>
        </p:sndAc>
      </p:transition>
    </mc:Choice>
    <mc:Fallback>
      <p:transition spd="slow">
        <p:checker/>
        <p:sndAc>
          <p:stSnd>
            <p:snd r:embed="rId1" name="camera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EAFB2-34AA-4A58-B5AB-CD17EB87A086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544568-421D-4DDA-9697-588CE0C5DF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camera.wav"/>
          </p:stSnd>
        </p:sndAc>
      </p:transition>
    </mc:Choice>
    <mc:Fallback>
      <p:transition spd="slow">
        <p:checker/>
        <p:sndAc>
          <p:stSnd>
            <p:snd r:embed="rId1" name="camera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BEBEAFB2-34AA-4A58-B5AB-CD17EB87A086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7E544568-421D-4DDA-9697-588CE0C5DF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camera.wav"/>
          </p:stSnd>
        </p:sndAc>
      </p:transition>
    </mc:Choice>
    <mc:Fallback>
      <p:transition spd="slow">
        <p:checker/>
        <p:sndAc>
          <p:stSnd>
            <p:snd r:embed="rId1" name="camera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EAFB2-34AA-4A58-B5AB-CD17EB87A086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544568-421D-4DDA-9697-588CE0C5DF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camera.wav"/>
          </p:stSnd>
        </p:sndAc>
      </p:transition>
    </mc:Choice>
    <mc:Fallback>
      <p:transition spd="slow">
        <p:checker/>
        <p:sndAc>
          <p:stSnd>
            <p:snd r:embed="rId1" name="camera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EAFB2-34AA-4A58-B5AB-CD17EB87A086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7E544568-421D-4DDA-9697-588CE0C5DF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camera.wav"/>
          </p:stSnd>
        </p:sndAc>
      </p:transition>
    </mc:Choice>
    <mc:Fallback>
      <p:transition spd="slow">
        <p:checker/>
        <p:sndAc>
          <p:stSnd>
            <p:snd r:embed="rId1" name="camera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EAFB2-34AA-4A58-B5AB-CD17EB87A086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544568-421D-4DDA-9697-588CE0C5DF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camera.wav"/>
          </p:stSnd>
        </p:sndAc>
      </p:transition>
    </mc:Choice>
    <mc:Fallback>
      <p:transition spd="slow">
        <p:checker/>
        <p:sndAc>
          <p:stSnd>
            <p:snd r:embed="rId1" name="camera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EAFB2-34AA-4A58-B5AB-CD17EB87A086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544568-421D-4DDA-9697-588CE0C5DF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camera.wav"/>
          </p:stSnd>
        </p:sndAc>
      </p:transition>
    </mc:Choice>
    <mc:Fallback>
      <p:transition spd="slow">
        <p:checker/>
        <p:sndAc>
          <p:stSnd>
            <p:snd r:embed="rId1" name="camera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EAFB2-34AA-4A58-B5AB-CD17EB87A086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7E544568-421D-4DDA-9697-588CE0C5DF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camera.wav"/>
          </p:stSnd>
        </p:sndAc>
      </p:transition>
    </mc:Choice>
    <mc:Fallback>
      <p:transition spd="slow">
        <p:checker/>
        <p:sndAc>
          <p:stSnd>
            <p:snd r:embed="rId1" name="camera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EAFB2-34AA-4A58-B5AB-CD17EB87A086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544568-421D-4DDA-9697-588CE0C5DF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camera.wav"/>
          </p:stSnd>
        </p:sndAc>
      </p:transition>
    </mc:Choice>
    <mc:Fallback>
      <p:transition spd="slow">
        <p:checker/>
        <p:sndAc>
          <p:stSnd>
            <p:snd r:embed="rId1" name="camera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EAFB2-34AA-4A58-B5AB-CD17EB87A086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544568-421D-4DDA-9697-588CE0C5DF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camera.wav"/>
          </p:stSnd>
        </p:sndAc>
      </p:transition>
    </mc:Choice>
    <mc:Fallback>
      <p:transition spd="slow">
        <p:checker/>
        <p:sndAc>
          <p:stSnd>
            <p:snd r:embed="rId1" name="camera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EAFB2-34AA-4A58-B5AB-CD17EB87A086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544568-421D-4DDA-9697-588CE0C5DF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camera.wav"/>
          </p:stSnd>
        </p:sndAc>
      </p:transition>
    </mc:Choice>
    <mc:Fallback>
      <p:transition spd="slow">
        <p:checker/>
        <p:sndAc>
          <p:stSnd>
            <p:snd r:embed="rId1" name="camera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BEBEAFB2-34AA-4A58-B5AB-CD17EB87A086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7E544568-421D-4DDA-9697-588CE0C5DF3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14" name="camera.wav"/>
          </p:stSnd>
        </p:sndAc>
      </p:transition>
    </mc:Choice>
    <mc:Fallback>
      <p:transition spd="slow">
        <p:checker/>
        <p:sndAc>
          <p:stSnd>
            <p:snd r:embed="rId13" name="camera.wav"/>
          </p:stSnd>
        </p:sndAc>
      </p:transition>
    </mc:Fallback>
  </mc:AlternateConten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1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1.wav"/><Relationship Id="rId5" Type="http://schemas.openxmlformats.org/officeDocument/2006/relationships/audio" Target="../media/audio2.wav"/><Relationship Id="rId4" Type="http://schemas.openxmlformats.org/officeDocument/2006/relationships/audio" Target="../media/audio5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85925" y="548680"/>
            <a:ext cx="577215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163983" y="2196984"/>
            <a:ext cx="681603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smtClean="0"/>
              <a:t>VY_32_INOVACE_17_  </a:t>
            </a:r>
            <a:r>
              <a:rPr lang="cs-CZ" sz="2800" dirty="0" smtClean="0"/>
              <a:t>Slovesa (čas)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2699792" y="2852936"/>
            <a:ext cx="4572000" cy="101566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 smtClean="0"/>
              <a:t>OP </a:t>
            </a:r>
            <a:r>
              <a:rPr lang="cs-CZ" sz="2000" dirty="0"/>
              <a:t>VK  Peníze školám </a:t>
            </a:r>
          </a:p>
          <a:p>
            <a:r>
              <a:rPr lang="cs-CZ" sz="2000" dirty="0" smtClean="0"/>
              <a:t>Registrační </a:t>
            </a:r>
            <a:r>
              <a:rPr lang="cs-CZ" sz="2000" dirty="0"/>
              <a:t>číslo projektu : </a:t>
            </a:r>
            <a:r>
              <a:rPr lang="cs-CZ" sz="2000" dirty="0" smtClean="0"/>
              <a:t>      CZ.1.07/1.4.00/21.0385 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1630879" y="4094782"/>
            <a:ext cx="6543980" cy="10464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  Základní </a:t>
            </a:r>
            <a:r>
              <a:rPr lang="cs-CZ" sz="2000" dirty="0"/>
              <a:t>škola Hladké Životice okres Nový Jičín, </a:t>
            </a:r>
            <a:r>
              <a:rPr lang="cs-CZ" sz="2000" dirty="0" smtClean="0"/>
              <a:t>    </a:t>
            </a:r>
            <a:endParaRPr lang="cs-CZ" sz="2000" dirty="0"/>
          </a:p>
          <a:p>
            <a:r>
              <a:rPr lang="cs-CZ" sz="2400" dirty="0" smtClean="0"/>
              <a:t>               </a:t>
            </a:r>
            <a:r>
              <a:rPr lang="cs-CZ" sz="2000" dirty="0" smtClean="0"/>
              <a:t>příspěvková organizace</a:t>
            </a:r>
            <a:endParaRPr lang="cs-CZ" sz="2000" dirty="0"/>
          </a:p>
          <a:p>
            <a:r>
              <a:rPr lang="cs-CZ" dirty="0"/>
              <a:t>                        </a:t>
            </a:r>
          </a:p>
        </p:txBody>
      </p:sp>
      <p:sp>
        <p:nvSpPr>
          <p:cNvPr id="8" name="Obdélník 7"/>
          <p:cNvSpPr/>
          <p:nvPr/>
        </p:nvSpPr>
        <p:spPr>
          <a:xfrm>
            <a:off x="1630879" y="5013176"/>
            <a:ext cx="580894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           Doporučeno </a:t>
            </a:r>
            <a:r>
              <a:rPr lang="cs-CZ" sz="2000" dirty="0"/>
              <a:t>pro  4</a:t>
            </a:r>
            <a:r>
              <a:rPr lang="cs-CZ" sz="2000" dirty="0" smtClean="0"/>
              <a:t>. - 5. </a:t>
            </a:r>
            <a:r>
              <a:rPr lang="cs-CZ" sz="2000" dirty="0"/>
              <a:t>ročník ZŠ</a:t>
            </a:r>
          </a:p>
          <a:p>
            <a:r>
              <a:rPr lang="cs-CZ" sz="2000" dirty="0"/>
              <a:t>             </a:t>
            </a:r>
            <a:r>
              <a:rPr lang="cs-CZ" sz="2000" dirty="0" smtClean="0"/>
              <a:t>     Předmět </a:t>
            </a:r>
            <a:r>
              <a:rPr lang="cs-CZ" sz="2000" dirty="0"/>
              <a:t>: Český jazyk</a:t>
            </a:r>
          </a:p>
          <a:p>
            <a:r>
              <a:rPr lang="cs-CZ" sz="2000" dirty="0"/>
              <a:t>          </a:t>
            </a:r>
            <a:r>
              <a:rPr lang="cs-CZ" sz="2000" dirty="0" smtClean="0"/>
              <a:t>    Autor </a:t>
            </a:r>
            <a:r>
              <a:rPr lang="cs-CZ" sz="2000" dirty="0"/>
              <a:t>: Mgr. Šárka </a:t>
            </a:r>
            <a:r>
              <a:rPr lang="cs-CZ" sz="2000" dirty="0" err="1"/>
              <a:t>Hoňková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41430621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4" name="camera.wav"/>
          </p:stSnd>
        </p:sndAc>
      </p:transition>
    </mc:Choice>
    <mc:Fallback>
      <p:transition spd="slow">
        <p:checker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823492" y="2132856"/>
            <a:ext cx="5497018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S</a:t>
            </a:r>
            <a:r>
              <a:rPr lang="cs-CZ" sz="96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lovesa</a:t>
            </a:r>
            <a:endParaRPr lang="cs-CZ" sz="96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solidFill>
                <a:srgbClr val="C00000"/>
              </a:soli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181476" y="3861048"/>
            <a:ext cx="52565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      </a:t>
            </a:r>
            <a:r>
              <a:rPr lang="cs-CZ" sz="4800" b="1" dirty="0" smtClean="0">
                <a:solidFill>
                  <a:srgbClr val="C00000"/>
                </a:solidFill>
              </a:rPr>
              <a:t>(čas)</a:t>
            </a:r>
            <a:endParaRPr lang="cs-CZ" sz="4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217039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camera.wav"/>
          </p:stSnd>
        </p:sndAc>
      </p:transition>
    </mc:Choice>
    <mc:Fallback>
      <p:transition spd="slow">
        <p:checker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631988" y="404664"/>
            <a:ext cx="6277681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6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Slovesný čas</a:t>
            </a:r>
            <a:endParaRPr lang="cs-CZ" sz="6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631988" y="2636912"/>
            <a:ext cx="620714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určujeme u způsobu 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412598" y="4509120"/>
            <a:ext cx="431881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oznamovacího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336312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4" name="camera.wav"/>
          </p:stSnd>
        </p:sndAc>
      </p:transition>
    </mc:Choice>
    <mc:Fallback>
      <p:transition spd="slow">
        <p:checker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28481" y="332656"/>
            <a:ext cx="7136890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6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Rozlišujeme čas</a:t>
            </a:r>
            <a:endParaRPr lang="cs-CZ" sz="6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42709" y="1806773"/>
            <a:ext cx="4288353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- přítomný</a:t>
            </a:r>
            <a:endParaRPr lang="cs-CZ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433604" y="4581128"/>
            <a:ext cx="382989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- budoucí</a:t>
            </a:r>
            <a:endParaRPr lang="cs-CZ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473518" y="3284984"/>
            <a:ext cx="339868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- minulý</a:t>
            </a:r>
            <a:endParaRPr lang="cs-CZ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918250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4" name="camera.wav"/>
          </p:stSnd>
        </p:sndAc>
      </p:transition>
    </mc:Choice>
    <mc:Fallback>
      <p:transition spd="slow">
        <p:checker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404664"/>
            <a:ext cx="8478604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Zakroužkuj slovesa v čase</a:t>
            </a:r>
          </a:p>
          <a:p>
            <a:pPr algn="ctr"/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přítomném</a:t>
            </a:r>
            <a:endParaRPr lang="cs-CZ" sz="4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9933" y="2276872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zavolám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467537" y="3990255"/>
            <a:ext cx="177644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0070C0"/>
                </a:solidFill>
              </a:rPr>
              <a:t>j</a:t>
            </a:r>
            <a:r>
              <a:rPr lang="cs-CZ" sz="2400" b="1" dirty="0" smtClean="0">
                <a:solidFill>
                  <a:srgbClr val="0070C0"/>
                </a:solidFill>
              </a:rPr>
              <a:t>edl jsem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987824" y="2046039"/>
            <a:ext cx="114326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uklidí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88107" y="3081117"/>
            <a:ext cx="166584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hledáme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948264" y="5933419"/>
            <a:ext cx="125226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voláte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602772" y="2850284"/>
            <a:ext cx="186461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0070C0"/>
                </a:solidFill>
              </a:rPr>
              <a:t>č</a:t>
            </a:r>
            <a:r>
              <a:rPr lang="cs-CZ" sz="2400" b="1" dirty="0" smtClean="0">
                <a:solidFill>
                  <a:srgbClr val="0070C0"/>
                </a:solidFill>
              </a:rPr>
              <a:t>etli jsme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314988" y="4814420"/>
            <a:ext cx="107753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běžíš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67544" y="5229200"/>
            <a:ext cx="137569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uvidíte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268356" y="4767535"/>
            <a:ext cx="248177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0070C0"/>
                </a:solidFill>
              </a:rPr>
              <a:t>b</a:t>
            </a:r>
            <a:r>
              <a:rPr lang="cs-CZ" sz="2400" b="1" dirty="0" smtClean="0">
                <a:solidFill>
                  <a:srgbClr val="0070C0"/>
                </a:solidFill>
              </a:rPr>
              <a:t>udou si hrát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948264" y="3854627"/>
            <a:ext cx="89319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sedí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830766" y="2046038"/>
            <a:ext cx="121860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spíme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740237" y="3542782"/>
            <a:ext cx="125867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jdeme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77202" y="3878469"/>
            <a:ext cx="122180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plaval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565532" y="2804118"/>
            <a:ext cx="229742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0070C0"/>
                </a:solidFill>
              </a:rPr>
              <a:t>k</a:t>
            </a:r>
            <a:r>
              <a:rPr lang="cs-CZ" sz="2400" b="1" dirty="0" smtClean="0">
                <a:solidFill>
                  <a:srgbClr val="0070C0"/>
                </a:solidFill>
              </a:rPr>
              <a:t>reslili jsme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131086" y="5656420"/>
            <a:ext cx="149592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zazvoní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240617" y="5017640"/>
            <a:ext cx="79380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píší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976691" y="5887252"/>
            <a:ext cx="140294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skákali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6602772" y="5017639"/>
            <a:ext cx="1767852" cy="461666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1284714" y="2919533"/>
            <a:ext cx="1767852" cy="692499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6602772" y="3854627"/>
            <a:ext cx="1767852" cy="461666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2021528" y="4776162"/>
            <a:ext cx="1767852" cy="461666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4347938" y="3585414"/>
            <a:ext cx="1767852" cy="461666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5627008" y="2046038"/>
            <a:ext cx="1767852" cy="461666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6602772" y="5952755"/>
            <a:ext cx="1767852" cy="461666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096587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4" name="camera.wav"/>
          </p:stSnd>
        </p:sndAc>
      </p:transition>
    </mc:Choice>
    <mc:Fallback>
      <p:transition spd="slow">
        <p:checker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500"/>
                            </p:stCondLst>
                            <p:childTnLst>
                              <p:par>
                                <p:cTn id="2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500"/>
                            </p:stCondLst>
                            <p:childTnLst>
                              <p:par>
                                <p:cTn id="3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000"/>
                            </p:stCondLst>
                            <p:childTnLst>
                              <p:par>
                                <p:cTn id="4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3500"/>
                            </p:stCondLst>
                            <p:childTnLst>
                              <p:par>
                                <p:cTn id="4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000"/>
                            </p:stCondLst>
                            <p:childTnLst>
                              <p:par>
                                <p:cTn id="5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4500"/>
                            </p:stCondLst>
                            <p:childTnLst>
                              <p:par>
                                <p:cTn id="5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0"/>
                            </p:stCondLst>
                            <p:childTnLst>
                              <p:par>
                                <p:cTn id="6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500"/>
                            </p:stCondLst>
                            <p:childTnLst>
                              <p:par>
                                <p:cTn id="6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6000"/>
                            </p:stCondLst>
                            <p:childTnLst>
                              <p:par>
                                <p:cTn id="7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6500"/>
                            </p:stCondLst>
                            <p:childTnLst>
                              <p:par>
                                <p:cTn id="7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7000"/>
                            </p:stCondLst>
                            <p:childTnLst>
                              <p:par>
                                <p:cTn id="8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7500"/>
                            </p:stCondLst>
                            <p:childTnLst>
                              <p:par>
                                <p:cTn id="8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8000"/>
                            </p:stCondLst>
                            <p:childTnLst>
                              <p:par>
                                <p:cTn id="9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1" presetClass="entr" presetSubtype="1" fill="hold" grpId="0" nodeType="click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1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1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1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ovéPole 20"/>
          <p:cNvSpPr txBox="1"/>
          <p:nvPr/>
        </p:nvSpPr>
        <p:spPr>
          <a:xfrm>
            <a:off x="589933" y="2276872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zavolám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467537" y="3990255"/>
            <a:ext cx="177644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0070C0"/>
                </a:solidFill>
              </a:rPr>
              <a:t>j</a:t>
            </a:r>
            <a:r>
              <a:rPr lang="cs-CZ" sz="2400" b="1" dirty="0" smtClean="0">
                <a:solidFill>
                  <a:srgbClr val="0070C0"/>
                </a:solidFill>
              </a:rPr>
              <a:t>edl jsem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987824" y="2046039"/>
            <a:ext cx="114326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uklidí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388107" y="3081117"/>
            <a:ext cx="166584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hledáme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948264" y="5933419"/>
            <a:ext cx="125226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voláte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602772" y="2850284"/>
            <a:ext cx="186461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0070C0"/>
                </a:solidFill>
              </a:rPr>
              <a:t>č</a:t>
            </a:r>
            <a:r>
              <a:rPr lang="cs-CZ" sz="2400" b="1" dirty="0" smtClean="0">
                <a:solidFill>
                  <a:srgbClr val="0070C0"/>
                </a:solidFill>
              </a:rPr>
              <a:t>etli jsme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2314988" y="4814420"/>
            <a:ext cx="107753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běžíš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67544" y="5229200"/>
            <a:ext cx="137569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uvidíte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4268356" y="4767535"/>
            <a:ext cx="248177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0070C0"/>
                </a:solidFill>
              </a:rPr>
              <a:t>b</a:t>
            </a:r>
            <a:r>
              <a:rPr lang="cs-CZ" sz="2400" b="1" dirty="0" smtClean="0">
                <a:solidFill>
                  <a:srgbClr val="0070C0"/>
                </a:solidFill>
              </a:rPr>
              <a:t>udou si hrát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6948264" y="3854627"/>
            <a:ext cx="89319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sedí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5830766" y="2046038"/>
            <a:ext cx="121860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spíme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4740237" y="3542782"/>
            <a:ext cx="125867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jdeme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777202" y="3878469"/>
            <a:ext cx="122180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plaval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3565532" y="2804118"/>
            <a:ext cx="229742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0070C0"/>
                </a:solidFill>
              </a:rPr>
              <a:t>k</a:t>
            </a:r>
            <a:r>
              <a:rPr lang="cs-CZ" sz="2400" b="1" dirty="0" smtClean="0">
                <a:solidFill>
                  <a:srgbClr val="0070C0"/>
                </a:solidFill>
              </a:rPr>
              <a:t>reslili jsme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4131086" y="5656420"/>
            <a:ext cx="149592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zazvoní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7240617" y="5017640"/>
            <a:ext cx="79380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píší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1976691" y="5887252"/>
            <a:ext cx="140294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skákali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323528" y="260648"/>
            <a:ext cx="8496943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Zakroužkuj slovesa v čase</a:t>
            </a:r>
          </a:p>
          <a:p>
            <a:pPr algn="ctr"/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minulém</a:t>
            </a:r>
            <a:endParaRPr lang="cs-CZ" sz="4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4" name="Ovál 43"/>
          <p:cNvSpPr/>
          <p:nvPr/>
        </p:nvSpPr>
        <p:spPr>
          <a:xfrm>
            <a:off x="3559455" y="2738537"/>
            <a:ext cx="2271311" cy="57341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467544" y="3773615"/>
            <a:ext cx="1847444" cy="542678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2415843" y="3941339"/>
            <a:ext cx="1953368" cy="57341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1492602" y="5831379"/>
            <a:ext cx="2271311" cy="57341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6399422" y="2794410"/>
            <a:ext cx="2271311" cy="57341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614877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4" name="camera.wav"/>
          </p:stSnd>
        </p:sndAc>
      </p:transition>
    </mc:Choice>
    <mc:Fallback>
      <p:transition spd="slow">
        <p:checker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500"/>
                            </p:stCondLst>
                            <p:childTnLst>
                              <p:par>
                                <p:cTn id="2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500"/>
                            </p:stCondLst>
                            <p:childTnLst>
                              <p:par>
                                <p:cTn id="3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000"/>
                            </p:stCondLst>
                            <p:childTnLst>
                              <p:par>
                                <p:cTn id="4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3500"/>
                            </p:stCondLst>
                            <p:childTnLst>
                              <p:par>
                                <p:cTn id="4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000"/>
                            </p:stCondLst>
                            <p:childTnLst>
                              <p:par>
                                <p:cTn id="5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4500"/>
                            </p:stCondLst>
                            <p:childTnLst>
                              <p:par>
                                <p:cTn id="5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0"/>
                            </p:stCondLst>
                            <p:childTnLst>
                              <p:par>
                                <p:cTn id="6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500"/>
                            </p:stCondLst>
                            <p:childTnLst>
                              <p:par>
                                <p:cTn id="6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6000"/>
                            </p:stCondLst>
                            <p:childTnLst>
                              <p:par>
                                <p:cTn id="7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6500"/>
                            </p:stCondLst>
                            <p:childTnLst>
                              <p:par>
                                <p:cTn id="7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7000"/>
                            </p:stCondLst>
                            <p:childTnLst>
                              <p:par>
                                <p:cTn id="8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7500"/>
                            </p:stCondLst>
                            <p:childTnLst>
                              <p:par>
                                <p:cTn id="8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8000"/>
                            </p:stCondLst>
                            <p:childTnLst>
                              <p:par>
                                <p:cTn id="9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1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6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1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6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1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44" grpId="0" animBg="1"/>
      <p:bldP spid="45" grpId="0" animBg="1"/>
      <p:bldP spid="46" grpId="0" animBg="1"/>
      <p:bldP spid="47" grpId="0" animBg="1"/>
      <p:bldP spid="4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216404"/>
            <a:ext cx="8496944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Zakroužkuj slovesa v čase</a:t>
            </a:r>
          </a:p>
          <a:p>
            <a:pPr algn="ctr"/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budoucím</a:t>
            </a:r>
            <a:endParaRPr lang="cs-CZ" sz="4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9933" y="2276872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zavolám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467537" y="3990255"/>
            <a:ext cx="177644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0070C0"/>
                </a:solidFill>
              </a:rPr>
              <a:t>j</a:t>
            </a:r>
            <a:r>
              <a:rPr lang="cs-CZ" sz="2400" b="1" dirty="0" smtClean="0">
                <a:solidFill>
                  <a:srgbClr val="0070C0"/>
                </a:solidFill>
              </a:rPr>
              <a:t>edl jsem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987824" y="2046039"/>
            <a:ext cx="114326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uklidí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88107" y="3081117"/>
            <a:ext cx="166584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hledáme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948264" y="5933419"/>
            <a:ext cx="125226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voláte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602772" y="2850284"/>
            <a:ext cx="186461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0070C0"/>
                </a:solidFill>
              </a:rPr>
              <a:t>č</a:t>
            </a:r>
            <a:r>
              <a:rPr lang="cs-CZ" sz="2400" b="1" dirty="0" smtClean="0">
                <a:solidFill>
                  <a:srgbClr val="0070C0"/>
                </a:solidFill>
              </a:rPr>
              <a:t>etli jsme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314988" y="4814420"/>
            <a:ext cx="107753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běžíš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67544" y="5229200"/>
            <a:ext cx="137569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uvidíte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268356" y="4767535"/>
            <a:ext cx="248177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0070C0"/>
                </a:solidFill>
              </a:rPr>
              <a:t>b</a:t>
            </a:r>
            <a:r>
              <a:rPr lang="cs-CZ" sz="2400" b="1" dirty="0" smtClean="0">
                <a:solidFill>
                  <a:srgbClr val="0070C0"/>
                </a:solidFill>
              </a:rPr>
              <a:t>udou si hrát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948264" y="3854627"/>
            <a:ext cx="89319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sedí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830766" y="2046038"/>
            <a:ext cx="121860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spíme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740237" y="3542782"/>
            <a:ext cx="125867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jdeme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77202" y="3878469"/>
            <a:ext cx="122180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plaval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565532" y="2804118"/>
            <a:ext cx="229742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0070C0"/>
                </a:solidFill>
              </a:rPr>
              <a:t>k</a:t>
            </a:r>
            <a:r>
              <a:rPr lang="cs-CZ" sz="2400" b="1" dirty="0" smtClean="0">
                <a:solidFill>
                  <a:srgbClr val="0070C0"/>
                </a:solidFill>
              </a:rPr>
              <a:t>reslili jsme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995936" y="5656420"/>
            <a:ext cx="183483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zazvoní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240617" y="5017640"/>
            <a:ext cx="79380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píší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976691" y="5887252"/>
            <a:ext cx="140294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skákali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480986" y="2125614"/>
            <a:ext cx="1922555" cy="79089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2853757" y="2059394"/>
            <a:ext cx="1390228" cy="461665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4119193" y="4652118"/>
            <a:ext cx="2764331" cy="692498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444789" y="5248472"/>
            <a:ext cx="1390228" cy="461665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3916820" y="5564086"/>
            <a:ext cx="1646833" cy="646331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30373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4" name="camera.wav"/>
          </p:stSnd>
        </p:sndAc>
      </p:transition>
    </mc:Choice>
    <mc:Fallback>
      <p:transition spd="slow">
        <p:checker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500"/>
                            </p:stCondLst>
                            <p:childTnLst>
                              <p:par>
                                <p:cTn id="5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500"/>
                            </p:stCondLst>
                            <p:childTnLst>
                              <p:par>
                                <p:cTn id="6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6000"/>
                            </p:stCondLst>
                            <p:childTnLst>
                              <p:par>
                                <p:cTn id="6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6500"/>
                            </p:stCondLst>
                            <p:childTnLst>
                              <p:par>
                                <p:cTn id="7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7000"/>
                            </p:stCondLst>
                            <p:childTnLst>
                              <p:par>
                                <p:cTn id="7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7500"/>
                            </p:stCondLst>
                            <p:childTnLst>
                              <p:par>
                                <p:cTn id="8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8000"/>
                            </p:stCondLst>
                            <p:childTnLst>
                              <p:par>
                                <p:cTn id="8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8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8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3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35851" y="188640"/>
            <a:ext cx="842493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Slovesný čas zvládám</a:t>
            </a:r>
            <a:endParaRPr lang="cs-CZ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54336" y="2204864"/>
            <a:ext cx="51663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Výborně bez chyb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11560" y="3645024"/>
            <a:ext cx="626469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Sem tam udělám chybu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39978" y="5157192"/>
            <a:ext cx="593624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Ještě dělám dost chyb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488950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6" name="camera.wav"/>
          </p:stSnd>
        </p:sndAc>
      </p:transition>
    </mc:Choice>
    <mc:Fallback>
      <p:transition spd="slow">
        <p:checker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332656"/>
            <a:ext cx="8229600" cy="114300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Použity volně dostupné </a:t>
            </a:r>
            <a:r>
              <a:rPr lang="cs-CZ" sz="2400" dirty="0" smtClean="0"/>
              <a:t>kliparty z </a:t>
            </a:r>
            <a:r>
              <a:rPr lang="cs-CZ" sz="2400" smtClean="0"/>
              <a:t>galerie Office,</a:t>
            </a:r>
            <a:br>
              <a:rPr lang="cs-CZ" sz="2400" smtClean="0"/>
            </a:br>
            <a:r>
              <a:rPr lang="cs-CZ" sz="2400" smtClean="0"/>
              <a:t> </a:t>
            </a:r>
            <a:r>
              <a:rPr lang="cs-CZ" sz="2400" dirty="0" smtClean="0"/>
              <a:t>vlastní texty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camera.wav"/>
          </p:stSnd>
        </p:sndAc>
      </p:transition>
    </mc:Choice>
    <mc:Fallback>
      <p:transition spd="slow">
        <p:checker/>
        <p:sndAc>
          <p:stSnd>
            <p:snd r:embed="rId2" name="camera.wav"/>
          </p:stSnd>
        </p:sndAc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1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268</TotalTime>
  <Words>172</Words>
  <Application>Microsoft Office PowerPoint</Application>
  <PresentationFormat>Předvádění na obrazovce (4:3)</PresentationFormat>
  <Paragraphs>80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Motiv1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Použity volně dostupné kliparty z galerie Office,  vlastní texty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15</cp:revision>
  <dcterms:created xsi:type="dcterms:W3CDTF">2011-05-22T12:16:38Z</dcterms:created>
  <dcterms:modified xsi:type="dcterms:W3CDTF">2012-04-08T08:08:38Z</dcterms:modified>
</cp:coreProperties>
</file>