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0" r:id="rId2"/>
    <p:sldId id="261" r:id="rId3"/>
    <p:sldId id="262" r:id="rId4"/>
    <p:sldId id="256" r:id="rId5"/>
    <p:sldId id="258" r:id="rId6"/>
    <p:sldId id="259" r:id="rId7"/>
    <p:sldId id="257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E5F4"/>
    <a:srgbClr val="A5DDF1"/>
    <a:srgbClr val="86D1EC"/>
    <a:srgbClr val="57D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4" autoAdjust="0"/>
    <p:restoredTop sz="92914" autoAdjust="0"/>
  </p:normalViewPr>
  <p:slideViewPr>
    <p:cSldViewPr>
      <p:cViewPr varScale="1">
        <p:scale>
          <a:sx n="109" d="100"/>
          <a:sy n="109" d="100"/>
        </p:scale>
        <p:origin x="-16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9D456-DAE0-4EAA-8B9F-35D36B616C3E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5AA4A3-128F-4854-B452-6A6CE081A7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370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73421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7190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537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6283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719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719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5AA4A3-128F-4854-B452-6A6CE081A7B2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3233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118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070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1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84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33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3163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8231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5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56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8393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957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6E031F-923E-43FC-900C-0717236019F6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A798D-D948-489A-9B36-501B3C1E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89134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7" Type="http://schemas.openxmlformats.org/officeDocument/2006/relationships/slide" Target="slide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5" Type="http://schemas.openxmlformats.org/officeDocument/2006/relationships/slide" Target="slide5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slide" Target="slide8.xml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slide" Target="slide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3072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OPAKUJEME SLOVNÍ DRUHY</a:t>
              </a:r>
            </a:p>
            <a:p>
              <a:pPr algn="ctr"/>
              <a:r>
                <a:rPr lang="cs-CZ" sz="20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KONTROLA </a:t>
              </a:r>
            </a:p>
            <a:p>
              <a:pPr algn="ctr"/>
              <a:r>
                <a:rPr lang="cs-CZ" sz="20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KLIKNI NA LETADÝLKO.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981154" y="1875239"/>
            <a:ext cx="7181692" cy="1651819"/>
            <a:chOff x="571932" y="2032589"/>
            <a:chExt cx="7181692" cy="1651819"/>
          </a:xfrm>
        </p:grpSpPr>
        <p:pic>
          <p:nvPicPr>
            <p:cNvPr id="7" name="Obrázek 6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>
              <a:hlinkClick r:id="rId3" action="ppaction://hlinksldjump"/>
            </p:cNvPr>
            <p:cNvSpPr/>
            <p:nvPr/>
          </p:nvSpPr>
          <p:spPr>
            <a:xfrm>
              <a:off x="2395106" y="2132856"/>
              <a:ext cx="5358518" cy="1224136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1. Vyjmenuj slovní druhy.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981154" y="3199642"/>
            <a:ext cx="7181692" cy="1579385"/>
            <a:chOff x="571932" y="2032589"/>
            <a:chExt cx="7181692" cy="1651819"/>
          </a:xfrm>
        </p:grpSpPr>
        <p:pic>
          <p:nvPicPr>
            <p:cNvPr id="11" name="Obrázek 10">
              <a:hlinkClick r:id="rId5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2" name="Vývojový diagram: děrná páska 11">
              <a:hlinkClick r:id="rId5" action="ppaction://hlinksldjump"/>
            </p:cNvPr>
            <p:cNvSpPr/>
            <p:nvPr/>
          </p:nvSpPr>
          <p:spPr>
            <a:xfrm>
              <a:off x="2395106" y="2032589"/>
              <a:ext cx="5358518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2. Vyjmenuj ohebné slovní druhy.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981154" y="4423642"/>
            <a:ext cx="7181692" cy="1579385"/>
            <a:chOff x="571932" y="2032589"/>
            <a:chExt cx="7181692" cy="1651819"/>
          </a:xfrm>
        </p:grpSpPr>
        <p:pic>
          <p:nvPicPr>
            <p:cNvPr id="14" name="Obrázek 13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5" name="Vývojový diagram: děrná páska 14">
              <a:hlinkClick r:id="rId6" action="ppaction://hlinksldjump"/>
            </p:cNvPr>
            <p:cNvSpPr/>
            <p:nvPr/>
          </p:nvSpPr>
          <p:spPr>
            <a:xfrm>
              <a:off x="2395105" y="2032589"/>
              <a:ext cx="5358519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3. Vyjmenuj neohebné slovní druhy.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6" name="Mrak 15">
            <a:hlinkClick r:id="rId7" action="ppaction://hlinksldjump"/>
          </p:cNvPr>
          <p:cNvSpPr/>
          <p:nvPr/>
        </p:nvSpPr>
        <p:spPr>
          <a:xfrm>
            <a:off x="5940152" y="5672161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57712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OPAKUJEME SLOVNÍ DRUHY.</a:t>
              </a:r>
            </a:p>
            <a:p>
              <a:pPr algn="ctr"/>
              <a:r>
                <a:rPr lang="cs-CZ" sz="20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KONTROLA</a:t>
              </a:r>
              <a:r>
                <a:rPr lang="cs-CZ" sz="20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</a:p>
            <a:p>
              <a:pPr algn="ctr"/>
              <a:r>
                <a:rPr lang="cs-CZ" sz="20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KLIKNI NA LETADÝLKO.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873143" y="1896993"/>
            <a:ext cx="7397716" cy="1651819"/>
            <a:chOff x="571932" y="2032589"/>
            <a:chExt cx="7397716" cy="1651819"/>
          </a:xfrm>
        </p:grpSpPr>
        <p:pic>
          <p:nvPicPr>
            <p:cNvPr id="7" name="Obrázek 6">
              <a:hlinkClick r:id="rId3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>
              <a:hlinkClick r:id="rId3" action="ppaction://hlinksldjump"/>
            </p:cNvPr>
            <p:cNvSpPr/>
            <p:nvPr/>
          </p:nvSpPr>
          <p:spPr>
            <a:xfrm>
              <a:off x="2395105" y="2132856"/>
              <a:ext cx="5574543" cy="1224136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4. Co jsou podstatná jména?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73143" y="3221396"/>
            <a:ext cx="7397717" cy="1579385"/>
            <a:chOff x="571932" y="2032589"/>
            <a:chExt cx="7397717" cy="1651819"/>
          </a:xfrm>
        </p:grpSpPr>
        <p:pic>
          <p:nvPicPr>
            <p:cNvPr id="11" name="Obrázek 10">
              <a:hlinkClick r:id="rId5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2" name="Vývojový diagram: děrná páska 11">
              <a:hlinkClick r:id="rId5" action="ppaction://hlinksldjump"/>
            </p:cNvPr>
            <p:cNvSpPr/>
            <p:nvPr/>
          </p:nvSpPr>
          <p:spPr>
            <a:xfrm>
              <a:off x="2395105" y="2032589"/>
              <a:ext cx="5574544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5. Co určujeme u podstatných jmen?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87126" y="4445396"/>
            <a:ext cx="7397717" cy="1579385"/>
            <a:chOff x="571932" y="2032589"/>
            <a:chExt cx="7397717" cy="1651819"/>
          </a:xfrm>
        </p:grpSpPr>
        <p:pic>
          <p:nvPicPr>
            <p:cNvPr id="15" name="Obrázek 14">
              <a:hlinkClick r:id="rId6" action="ppaction://hlinksldjump"/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7" name="Vývojový diagram: děrná páska 16">
              <a:hlinkClick r:id="rId6" action="ppaction://hlinksldjump"/>
            </p:cNvPr>
            <p:cNvSpPr/>
            <p:nvPr/>
          </p:nvSpPr>
          <p:spPr>
            <a:xfrm>
              <a:off x="2395105" y="2032589"/>
              <a:ext cx="5574544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Úkoly na procvičování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748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 PODSTATNÝCH JMEN</a:t>
              </a: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URČUJEME</a:t>
              </a:r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: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644008" y="3001317"/>
            <a:ext cx="3770866" cy="1651819"/>
            <a:chOff x="571932" y="2032589"/>
            <a:chExt cx="3770866" cy="165181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/>
            <p:cNvSpPr/>
            <p:nvPr/>
          </p:nvSpPr>
          <p:spPr>
            <a:xfrm>
              <a:off x="2395105" y="2132856"/>
              <a:ext cx="1947693" cy="1224136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ČÍSLO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064181" y="4725143"/>
            <a:ext cx="3770867" cy="1579385"/>
            <a:chOff x="571932" y="2032589"/>
            <a:chExt cx="3770867" cy="165181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395105" y="2032589"/>
              <a:ext cx="1947694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PÁD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73142" y="2132856"/>
            <a:ext cx="3770866" cy="1579385"/>
            <a:chOff x="571932" y="2032589"/>
            <a:chExt cx="3770866" cy="1651819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395105" y="2032589"/>
              <a:ext cx="1947693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</a:t>
              </a:r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9" name="Mrak 18">
            <a:hlinkClick r:id="rId4" action="ppaction://hlinksldjump"/>
          </p:cNvPr>
          <p:cNvSpPr/>
          <p:nvPr/>
        </p:nvSpPr>
        <p:spPr>
          <a:xfrm>
            <a:off x="6614675" y="5517232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70713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58416" y="227687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ZÁJMENA</a:t>
            </a:r>
          </a:p>
        </p:txBody>
      </p:sp>
      <p:sp>
        <p:nvSpPr>
          <p:cNvPr id="5" name="Mrak 4"/>
          <p:cNvSpPr/>
          <p:nvPr/>
        </p:nvSpPr>
        <p:spPr>
          <a:xfrm>
            <a:off x="2627784" y="223018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PODSTATNÁ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Mrak 5"/>
          <p:cNvSpPr/>
          <p:nvPr/>
        </p:nvSpPr>
        <p:spPr>
          <a:xfrm>
            <a:off x="6447656" y="184482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SLOVESA</a:t>
            </a:r>
          </a:p>
        </p:txBody>
      </p:sp>
      <p:sp>
        <p:nvSpPr>
          <p:cNvPr id="7" name="Mrak 6"/>
          <p:cNvSpPr/>
          <p:nvPr/>
        </p:nvSpPr>
        <p:spPr>
          <a:xfrm>
            <a:off x="3203848" y="1844565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ČÍSLOVKY</a:t>
            </a:r>
          </a:p>
        </p:txBody>
      </p:sp>
      <p:sp>
        <p:nvSpPr>
          <p:cNvPr id="8" name="Mrak 7"/>
          <p:cNvSpPr/>
          <p:nvPr/>
        </p:nvSpPr>
        <p:spPr>
          <a:xfrm>
            <a:off x="543200" y="3806177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PŘÍSLOVCE</a:t>
            </a:r>
          </a:p>
        </p:txBody>
      </p:sp>
      <p:sp>
        <p:nvSpPr>
          <p:cNvPr id="9" name="Mrak 8"/>
          <p:cNvSpPr/>
          <p:nvPr/>
        </p:nvSpPr>
        <p:spPr>
          <a:xfrm>
            <a:off x="3491880" y="353701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PŘEDLOŽKY</a:t>
            </a:r>
          </a:p>
        </p:txBody>
      </p:sp>
      <p:sp>
        <p:nvSpPr>
          <p:cNvPr id="10" name="Mrak 9"/>
          <p:cNvSpPr/>
          <p:nvPr/>
        </p:nvSpPr>
        <p:spPr>
          <a:xfrm>
            <a:off x="6388708" y="353701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SPOJKY</a:t>
            </a:r>
          </a:p>
        </p:txBody>
      </p:sp>
      <p:sp>
        <p:nvSpPr>
          <p:cNvPr id="11" name="Mrak 10"/>
          <p:cNvSpPr/>
          <p:nvPr/>
        </p:nvSpPr>
        <p:spPr>
          <a:xfrm>
            <a:off x="4283968" y="5106062"/>
            <a:ext cx="258539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CITOSLOVCE</a:t>
            </a:r>
          </a:p>
        </p:txBody>
      </p:sp>
      <p:sp>
        <p:nvSpPr>
          <p:cNvPr id="12" name="Mrak 11"/>
          <p:cNvSpPr/>
          <p:nvPr/>
        </p:nvSpPr>
        <p:spPr>
          <a:xfrm>
            <a:off x="5464404" y="47667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PŘÍDAVNÁ </a:t>
            </a:r>
          </a:p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JMÉNA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Mrak 12"/>
          <p:cNvSpPr/>
          <p:nvPr/>
        </p:nvSpPr>
        <p:spPr>
          <a:xfrm>
            <a:off x="1323143" y="5193218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ČÁSTICE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258416" y="116632"/>
            <a:ext cx="2129457" cy="2016224"/>
            <a:chOff x="258416" y="116632"/>
            <a:chExt cx="2129457" cy="2016224"/>
          </a:xfrm>
        </p:grpSpPr>
        <p:sp>
          <p:nvSpPr>
            <p:cNvPr id="14" name="Slunce 13"/>
            <p:cNvSpPr/>
            <p:nvPr/>
          </p:nvSpPr>
          <p:spPr>
            <a:xfrm>
              <a:off x="258416" y="116632"/>
              <a:ext cx="2129457" cy="2016224"/>
            </a:xfrm>
            <a:prstGeom prst="sun">
              <a:avLst/>
            </a:prstGeom>
            <a:solidFill>
              <a:srgbClr val="FFFF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600" dirty="0" smtClean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78951" y="801578"/>
              <a:ext cx="888385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SLOVNÍ</a:t>
              </a:r>
            </a:p>
            <a:p>
              <a:pPr algn="ctr"/>
              <a:r>
                <a:rPr lang="cs-CZ" b="1" dirty="0" smtClean="0">
                  <a:ln w="18000">
                    <a:solidFill>
                      <a:schemeClr val="accent2">
                        <a:satMod val="140000"/>
                      </a:schemeClr>
                    </a:solidFill>
                    <a:prstDash val="solid"/>
                    <a:miter lim="800000"/>
                  </a:ln>
                  <a:noFill/>
                  <a:effectLst>
                    <a:outerShdw blurRad="25500" dist="23000" dir="7020000" algn="tl">
                      <a:srgbClr val="000000">
                        <a:alpha val="50000"/>
                      </a:srgbClr>
                    </a:outerShdw>
                  </a:effectLst>
                </a:rPr>
                <a:t>DRUHY</a:t>
              </a:r>
              <a:endParaRPr lang="cs-CZ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endParaRPr>
            </a:p>
          </p:txBody>
        </p:sp>
      </p:grpSp>
      <p:sp>
        <p:nvSpPr>
          <p:cNvPr id="17" name="Mrak 16">
            <a:hlinkClick r:id="rId3" action="ppaction://hlinksldjump"/>
          </p:cNvPr>
          <p:cNvSpPr/>
          <p:nvPr/>
        </p:nvSpPr>
        <p:spPr>
          <a:xfrm>
            <a:off x="7176038" y="5661248"/>
            <a:ext cx="1656184" cy="72008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482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500"/>
                            </p:stCondLst>
                            <p:childTnLst>
                              <p:par>
                                <p:cTn id="3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500"/>
                            </p:stCondLst>
                            <p:childTnLst>
                              <p:par>
                                <p:cTn id="3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5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75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8500"/>
                            </p:stCondLst>
                            <p:childTnLst>
                              <p:par>
                                <p:cTn id="5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500"/>
                            </p:stCondLst>
                            <p:childTnLst>
                              <p:par>
                                <p:cTn id="5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29893" y="87236"/>
            <a:ext cx="5938451" cy="1809757"/>
            <a:chOff x="2056137" y="87236"/>
            <a:chExt cx="5938451" cy="1809757"/>
          </a:xfrm>
        </p:grpSpPr>
        <p:grpSp>
          <p:nvGrpSpPr>
            <p:cNvPr id="2" name="Skupina 1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3" name="Slunce 2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5" name="Mrak 4"/>
            <p:cNvSpPr/>
            <p:nvPr/>
          </p:nvSpPr>
          <p:spPr>
            <a:xfrm>
              <a:off x="2843808" y="365695"/>
              <a:ext cx="5150780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OHEBNÉ</a:t>
              </a:r>
              <a:r>
                <a:rPr lang="cs-CZ" sz="28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SLOVNÍ 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DRUHY JSOU:</a:t>
              </a: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586592" y="1726957"/>
            <a:ext cx="3729824" cy="1739875"/>
            <a:chOff x="179512" y="2348880"/>
            <a:chExt cx="5023844" cy="2295525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7" name="Vývojový diagram: děrná páska 6"/>
            <p:cNvSpPr/>
            <p:nvPr/>
          </p:nvSpPr>
          <p:spPr>
            <a:xfrm>
              <a:off x="2771799" y="2479531"/>
              <a:ext cx="2431557" cy="1743955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PŘÍDAVNÁ</a:t>
              </a: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JMÉNA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79512" y="1825985"/>
            <a:ext cx="3828929" cy="1870503"/>
            <a:chOff x="179512" y="2348880"/>
            <a:chExt cx="4752528" cy="22955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771800" y="2496693"/>
              <a:ext cx="2160240" cy="1596533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PODSTATNÁ</a:t>
              </a:r>
            </a:p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JMÉNA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5336" y="3340412"/>
            <a:ext cx="4104456" cy="1936381"/>
            <a:chOff x="179512" y="2348880"/>
            <a:chExt cx="4752528" cy="2295525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5" name="Vývojový diagram: děrná páska 14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ZÁJMENA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853639" y="3340411"/>
            <a:ext cx="4104456" cy="1936381"/>
            <a:chOff x="179512" y="2348880"/>
            <a:chExt cx="4752528" cy="2295525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ČÍSLOVKY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399727" y="4869160"/>
            <a:ext cx="4104456" cy="1936381"/>
            <a:chOff x="179512" y="2348880"/>
            <a:chExt cx="4752528" cy="2295525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21" name="Vývojový diagram: děrná páska 20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SLOVESA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2" name="Mrak 21">
            <a:hlinkClick r:id="rId3" action="ppaction://hlinksldjump"/>
          </p:cNvPr>
          <p:cNvSpPr/>
          <p:nvPr/>
        </p:nvSpPr>
        <p:spPr>
          <a:xfrm>
            <a:off x="6511169" y="5524193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82098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29893" y="87236"/>
            <a:ext cx="5938451" cy="1809757"/>
            <a:chOff x="2056137" y="87236"/>
            <a:chExt cx="5938451" cy="1809757"/>
          </a:xfrm>
        </p:grpSpPr>
        <p:grpSp>
          <p:nvGrpSpPr>
            <p:cNvPr id="2" name="Skupina 1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3" name="Slunce 2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5" name="Mrak 4"/>
            <p:cNvSpPr/>
            <p:nvPr/>
          </p:nvSpPr>
          <p:spPr>
            <a:xfrm>
              <a:off x="2843808" y="365695"/>
              <a:ext cx="5150780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NEOHEBNÉ</a:t>
              </a:r>
              <a:r>
                <a:rPr lang="cs-CZ" sz="28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</a:p>
            <a:p>
              <a:pPr algn="ctr"/>
              <a:r>
                <a:rPr lang="cs-CZ" sz="28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SLOVNÍ </a:t>
              </a:r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DRUHY JSOU: </a:t>
              </a: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885735" y="1726959"/>
            <a:ext cx="3646705" cy="1739875"/>
            <a:chOff x="179512" y="2348880"/>
            <a:chExt cx="4911888" cy="2295525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7" name="Vývojový diagram: děrná páska 6"/>
            <p:cNvSpPr/>
            <p:nvPr/>
          </p:nvSpPr>
          <p:spPr>
            <a:xfrm>
              <a:off x="2771799" y="2479531"/>
              <a:ext cx="2319601" cy="1743955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PŘEDLOŽKY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79512" y="1825985"/>
            <a:ext cx="3828929" cy="1870503"/>
            <a:chOff x="179512" y="2348880"/>
            <a:chExt cx="4752528" cy="22955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771800" y="2496693"/>
              <a:ext cx="2160240" cy="1596533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PŘÍSLOVCE</a:t>
              </a: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5336" y="3340412"/>
            <a:ext cx="4104456" cy="1936381"/>
            <a:chOff x="179512" y="2348880"/>
            <a:chExt cx="4752528" cy="2295525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5" name="Vývojový diagram: děrná páska 14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SPOJKY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853639" y="3340411"/>
            <a:ext cx="4104456" cy="1936381"/>
            <a:chOff x="179512" y="2348880"/>
            <a:chExt cx="4752528" cy="2295525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ČÁSTICE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187624" y="4913218"/>
            <a:ext cx="4104456" cy="1936381"/>
            <a:chOff x="179512" y="2348880"/>
            <a:chExt cx="4752528" cy="2295525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21" name="Vývojový diagram: děrná páska 20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CITOSLOVCE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2" name="Mrak 21">
            <a:hlinkClick r:id="rId3" action="ppaction://hlinksldjump"/>
          </p:cNvPr>
          <p:cNvSpPr/>
          <p:nvPr/>
        </p:nvSpPr>
        <p:spPr>
          <a:xfrm>
            <a:off x="6516216" y="5521368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928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29893" y="87236"/>
            <a:ext cx="5684215" cy="1809757"/>
            <a:chOff x="2056137" y="87236"/>
            <a:chExt cx="5684215" cy="1809757"/>
          </a:xfrm>
        </p:grpSpPr>
        <p:grpSp>
          <p:nvGrpSpPr>
            <p:cNvPr id="2" name="Skupina 1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3" name="Slunce 2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5" name="Mrak 4"/>
            <p:cNvSpPr/>
            <p:nvPr/>
          </p:nvSpPr>
          <p:spPr>
            <a:xfrm>
              <a:off x="2843808" y="365695"/>
              <a:ext cx="4896544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PODSTATNÁ JMÉNA</a:t>
              </a:r>
            </a:p>
            <a:p>
              <a:pPr algn="ctr"/>
              <a:r>
                <a:rPr lang="cs-CZ" sz="28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JSOU NÁZVY</a:t>
              </a:r>
              <a:endPara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885735" y="1726959"/>
            <a:ext cx="3528392" cy="1739875"/>
            <a:chOff x="179512" y="2348880"/>
            <a:chExt cx="4752528" cy="2295525"/>
          </a:xfrm>
        </p:grpSpPr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7" name="Vývojový diagram: děrná páska 6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ZVÍŘAT,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79512" y="1825985"/>
            <a:ext cx="3828929" cy="1870503"/>
            <a:chOff x="179512" y="2348880"/>
            <a:chExt cx="4752528" cy="22955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OSOB,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465336" y="3466834"/>
            <a:ext cx="4104456" cy="1936381"/>
            <a:chOff x="179512" y="2348880"/>
            <a:chExt cx="4752528" cy="2295525"/>
          </a:xfrm>
        </p:grpSpPr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5" name="Vývojový diagram: děrná páska 14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VĚCÍ,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4853639" y="3340411"/>
            <a:ext cx="4104456" cy="1936381"/>
            <a:chOff x="179512" y="2348880"/>
            <a:chExt cx="4752528" cy="2295525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VLASTNOSTÍ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1584733" y="4962978"/>
            <a:ext cx="4104456" cy="1936381"/>
            <a:chOff x="179512" y="2348880"/>
            <a:chExt cx="4752528" cy="2295525"/>
          </a:xfrm>
        </p:grpSpPr>
        <p:pic>
          <p:nvPicPr>
            <p:cNvPr id="20" name="Obrázek 19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21" name="Vývojový diagram: děrná páska 20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 DĚJŮ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3" name="Mrak 22">
            <a:hlinkClick r:id="rId4" action="ppaction://hlinksldjump"/>
          </p:cNvPr>
          <p:cNvSpPr/>
          <p:nvPr/>
        </p:nvSpPr>
        <p:spPr>
          <a:xfrm>
            <a:off x="6516216" y="5403215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3527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250"/>
                            </p:stCondLst>
                            <p:childTnLst>
                              <p:par>
                                <p:cTn id="2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75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</a:t>
              </a:r>
            </a:p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PODSTATNÝCH JMEN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873143" y="3007054"/>
            <a:ext cx="7397716" cy="1651819"/>
            <a:chOff x="571932" y="2032589"/>
            <a:chExt cx="7397716" cy="165181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/>
            <p:cNvSpPr/>
            <p:nvPr/>
          </p:nvSpPr>
          <p:spPr>
            <a:xfrm>
              <a:off x="2395105" y="2132856"/>
              <a:ext cx="5574543" cy="1224136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ŽENSKÝ – TA KOČKA      r. ž.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884941" y="4363552"/>
            <a:ext cx="7397717" cy="1579385"/>
            <a:chOff x="571932" y="2032589"/>
            <a:chExt cx="7397717" cy="165181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395105" y="2032589"/>
              <a:ext cx="5574544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STŘEDNÍ – </a:t>
              </a:r>
              <a:r>
                <a:rPr lang="cs-CZ" sz="2800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 KUŘE       r. </a:t>
              </a:r>
              <a:r>
                <a:rPr lang="cs-CZ" sz="2800" dirty="0" err="1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stř</a:t>
              </a:r>
              <a:r>
                <a:rPr lang="cs-CZ" sz="2800" dirty="0" smtClean="0">
                  <a:solidFill>
                    <a:srgbClr val="00B05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73142" y="1896993"/>
            <a:ext cx="7397716" cy="1579385"/>
            <a:chOff x="571932" y="2032589"/>
            <a:chExt cx="7397716" cy="1651819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395105" y="2032589"/>
              <a:ext cx="5574543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MUŽSKÝ – </a:t>
              </a:r>
              <a:r>
                <a:rPr lang="cs-CZ" sz="28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TEN PES       r. m.</a:t>
              </a:r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9" name="Mrak 18">
            <a:hlinkClick r:id="rId4" action="ppaction://hlinksldjump"/>
          </p:cNvPr>
          <p:cNvSpPr/>
          <p:nvPr/>
        </p:nvSpPr>
        <p:spPr>
          <a:xfrm>
            <a:off x="6156176" y="5675027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94271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ČÍSLO</a:t>
              </a:r>
            </a:p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PODSTATNÝCH JMEN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852167" y="3810103"/>
            <a:ext cx="7406649" cy="1651819"/>
            <a:chOff x="562999" y="2032589"/>
            <a:chExt cx="7406649" cy="165181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62999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/>
            <p:cNvSpPr/>
            <p:nvPr/>
          </p:nvSpPr>
          <p:spPr>
            <a:xfrm>
              <a:off x="2395105" y="2132856"/>
              <a:ext cx="5574543" cy="1224136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ČÍSLO MNOŽNÉ          č. mn.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849934" y="2179060"/>
            <a:ext cx="7397716" cy="1579385"/>
            <a:chOff x="571932" y="2032589"/>
            <a:chExt cx="7397716" cy="1651819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395105" y="2032589"/>
              <a:ext cx="5574543" cy="128013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ČÍSLO JEDNOTNÉ       č. j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3" name="Mrak 12">
            <a:hlinkClick r:id="rId4" action="ppaction://hlinksldjump"/>
          </p:cNvPr>
          <p:cNvSpPr/>
          <p:nvPr/>
        </p:nvSpPr>
        <p:spPr>
          <a:xfrm>
            <a:off x="3743908" y="5661248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546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19109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PÁD</a:t>
              </a:r>
            </a:p>
            <a:p>
              <a:pPr algn="ctr"/>
              <a:r>
                <a:rPr lang="cs-CZ" sz="2400" b="1" dirty="0" smtClean="0">
                  <a:solidFill>
                    <a:schemeClr val="bg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PODSTATNÝCH JMEN</a:t>
              </a:r>
            </a:p>
          </p:txBody>
        </p:sp>
      </p:grp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9740554"/>
              </p:ext>
            </p:extLst>
          </p:nvPr>
        </p:nvGraphicFramePr>
        <p:xfrm>
          <a:off x="2555776" y="1844990"/>
          <a:ext cx="4553402" cy="3845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30207"/>
                <a:gridCol w="3223195"/>
              </a:tblGrid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PÁD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AE5F4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OTÁZKA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AE5F4"/>
                    </a:solidFill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1.</a:t>
                      </a:r>
                      <a:endParaRPr lang="cs-CZ" sz="2400" b="1" dirty="0" smtClean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kdo, co?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2.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koho,</a:t>
                      </a:r>
                      <a:r>
                        <a:rPr lang="cs-CZ" sz="2400" b="1" baseline="0" dirty="0" smtClean="0"/>
                        <a:t> č</a:t>
                      </a:r>
                      <a:r>
                        <a:rPr lang="cs-CZ" sz="2400" b="1" dirty="0" smtClean="0"/>
                        <a:t>eho?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3.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komu, č</a:t>
                      </a:r>
                      <a:r>
                        <a:rPr lang="cs-CZ" sz="2400" b="1" baseline="0" dirty="0" smtClean="0"/>
                        <a:t>emu?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4.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koho,</a:t>
                      </a:r>
                      <a:r>
                        <a:rPr lang="cs-CZ" sz="2400" b="1" baseline="0" dirty="0" smtClean="0"/>
                        <a:t> c</a:t>
                      </a:r>
                      <a:r>
                        <a:rPr lang="cs-CZ" sz="2400" b="1" dirty="0" smtClean="0"/>
                        <a:t>o?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631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5.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oslovujeme,</a:t>
                      </a:r>
                      <a:r>
                        <a:rPr lang="cs-CZ" sz="2400" b="1" baseline="0" dirty="0" smtClean="0"/>
                        <a:t> </a:t>
                      </a:r>
                      <a:r>
                        <a:rPr lang="cs-CZ" sz="2400" b="1" dirty="0" smtClean="0"/>
                        <a:t>voláme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6.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(o)</a:t>
                      </a:r>
                      <a:r>
                        <a:rPr lang="cs-CZ" sz="2400" b="1" baseline="0" dirty="0" smtClean="0"/>
                        <a:t> k</a:t>
                      </a:r>
                      <a:r>
                        <a:rPr lang="cs-CZ" sz="2400" b="1" dirty="0" smtClean="0"/>
                        <a:t>om,</a:t>
                      </a:r>
                      <a:r>
                        <a:rPr lang="cs-CZ" sz="2400" b="1" baseline="0" dirty="0" smtClean="0"/>
                        <a:t> (o) čem?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603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7.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kým,</a:t>
                      </a:r>
                      <a:r>
                        <a:rPr lang="cs-CZ" sz="2400" b="1" baseline="0" dirty="0" smtClean="0"/>
                        <a:t> č</a:t>
                      </a:r>
                      <a:r>
                        <a:rPr lang="cs-CZ" sz="2400" b="1" dirty="0" smtClean="0"/>
                        <a:t>ím?</a:t>
                      </a:r>
                      <a:endParaRPr lang="cs-CZ" sz="24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3" name="Mrak 12">
            <a:hlinkClick r:id="rId3" action="ppaction://hlinksldjump"/>
          </p:cNvPr>
          <p:cNvSpPr/>
          <p:nvPr/>
        </p:nvSpPr>
        <p:spPr>
          <a:xfrm>
            <a:off x="6732240" y="5445224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749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916611" y="87236"/>
            <a:ext cx="7325709" cy="1809757"/>
            <a:chOff x="2056137" y="87236"/>
            <a:chExt cx="732570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6538038" cy="119109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Doplň i/í , y/ý.</a:t>
              </a:r>
            </a:p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Podtrhni podstatná jména.</a:t>
              </a: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-29520" y="1589081"/>
            <a:ext cx="8994008" cy="4968552"/>
            <a:chOff x="-374105" y="1580726"/>
            <a:chExt cx="8994008" cy="5196421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74105" y="3580134"/>
              <a:ext cx="2200141" cy="1651819"/>
            </a:xfrm>
            <a:prstGeom prst="rect">
              <a:avLst/>
            </a:prstGeom>
          </p:spPr>
        </p:pic>
        <p:sp>
          <p:nvSpPr>
            <p:cNvPr id="9" name="Vývojový diagram: děrná páska 8"/>
            <p:cNvSpPr/>
            <p:nvPr/>
          </p:nvSpPr>
          <p:spPr>
            <a:xfrm>
              <a:off x="1352232" y="1580726"/>
              <a:ext cx="7267671" cy="5196421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endPara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V_pravili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jsme se na houby.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Brz_čko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už přijde</a:t>
              </a:r>
            </a:p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jaro.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L_tom_šl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je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starob_lé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město. V našem městě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přib_vá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dětí. Princezna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b_la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p_šná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V_letníci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usedli pod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v_soké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stromy. Za loukou je pole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ob_lí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Slep_š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se živí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hm_zem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P_l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je žlutý prášek z květů.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Bab_čka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m_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koup_la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2800" dirty="0" err="1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p_tlík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karamel.</a:t>
              </a:r>
            </a:p>
            <a:p>
              <a:endPara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-53171" y="1589081"/>
            <a:ext cx="9003697" cy="4968552"/>
            <a:chOff x="-374105" y="1587476"/>
            <a:chExt cx="9003697" cy="5196422"/>
          </a:xfrm>
        </p:grpSpPr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-374105" y="3580134"/>
              <a:ext cx="2200141" cy="1651819"/>
            </a:xfrm>
            <a:prstGeom prst="rect">
              <a:avLst/>
            </a:prstGeom>
          </p:spPr>
        </p:pic>
        <p:sp>
          <p:nvSpPr>
            <p:cNvPr id="14" name="Vývojový diagram: děrná páska 13"/>
            <p:cNvSpPr/>
            <p:nvPr/>
          </p:nvSpPr>
          <p:spPr>
            <a:xfrm>
              <a:off x="1361921" y="1587476"/>
              <a:ext cx="7267671" cy="5196422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endPara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endPara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pravili jsme se na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houby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Brz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čko už přijde</a:t>
              </a:r>
            </a:p>
            <a:p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jaro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tomyšl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je starob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lé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město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V našem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městě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přib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vá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dětí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Princezna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b</a:t>
              </a:r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 p</a:t>
              </a:r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šná.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letníci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usedli pod v</a:t>
              </a:r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soké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stromy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Za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loukou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je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pole</a:t>
              </a:r>
              <a:r>
                <a:rPr lang="cs-CZ" sz="2800" dirty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obilí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Slep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ý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š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se živí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hm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zem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je žlutý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prášek 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květů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Bab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čka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m</a:t>
              </a:r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koup</a:t>
              </a:r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i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  <a:r>
                <a:rPr lang="cs-CZ" sz="2800" b="1" u="sng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y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tlík</a:t>
              </a:r>
              <a:r>
                <a:rPr lang="cs-CZ" sz="2800" b="1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2800" b="1" u="sng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karamel</a:t>
              </a:r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</a:p>
            <a:p>
              <a:endParaRPr lang="cs-CZ" sz="2800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1" name="Mrak 10">
            <a:hlinkClick r:id="" action="ppaction://hlinkshowjump?jump=nextslide"/>
          </p:cNvPr>
          <p:cNvSpPr/>
          <p:nvPr/>
        </p:nvSpPr>
        <p:spPr>
          <a:xfrm>
            <a:off x="6300192" y="5837553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Mrak 9"/>
          <p:cNvSpPr/>
          <p:nvPr/>
        </p:nvSpPr>
        <p:spPr>
          <a:xfrm>
            <a:off x="464727" y="1896993"/>
            <a:ext cx="2232248" cy="896385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8364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3072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Rozhodni, o jaký název podstatného jména se jedná.</a:t>
              </a:r>
            </a:p>
          </p:txBody>
        </p:sp>
      </p:grpSp>
      <p:sp>
        <p:nvSpPr>
          <p:cNvPr id="7" name="Mrak 6"/>
          <p:cNvSpPr/>
          <p:nvPr/>
        </p:nvSpPr>
        <p:spPr>
          <a:xfrm>
            <a:off x="218212" y="190039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TUŽKY</a:t>
            </a:r>
          </a:p>
        </p:txBody>
      </p:sp>
      <p:sp>
        <p:nvSpPr>
          <p:cNvPr id="8" name="Mrak 7"/>
          <p:cNvSpPr/>
          <p:nvPr/>
        </p:nvSpPr>
        <p:spPr>
          <a:xfrm>
            <a:off x="2156546" y="220486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VRÁNA</a:t>
            </a:r>
          </a:p>
        </p:txBody>
      </p:sp>
      <p:sp>
        <p:nvSpPr>
          <p:cNvPr id="9" name="Mrak 8"/>
          <p:cNvSpPr/>
          <p:nvPr/>
        </p:nvSpPr>
        <p:spPr>
          <a:xfrm>
            <a:off x="4427984" y="191683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NADŠENÍ</a:t>
            </a:r>
          </a:p>
        </p:txBody>
      </p:sp>
      <p:sp>
        <p:nvSpPr>
          <p:cNvPr id="10" name="Mrak 9"/>
          <p:cNvSpPr/>
          <p:nvPr/>
        </p:nvSpPr>
        <p:spPr>
          <a:xfrm>
            <a:off x="6531316" y="2272377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MALOVÁNÍ</a:t>
            </a:r>
          </a:p>
        </p:txBody>
      </p:sp>
      <p:sp>
        <p:nvSpPr>
          <p:cNvPr id="11" name="Mrak 10"/>
          <p:cNvSpPr/>
          <p:nvPr/>
        </p:nvSpPr>
        <p:spPr>
          <a:xfrm>
            <a:off x="179512" y="364502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KŘIK</a:t>
            </a:r>
          </a:p>
        </p:txBody>
      </p:sp>
      <p:sp>
        <p:nvSpPr>
          <p:cNvPr id="12" name="Mrak 11"/>
          <p:cNvSpPr/>
          <p:nvPr/>
        </p:nvSpPr>
        <p:spPr>
          <a:xfrm>
            <a:off x="2411760" y="32849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RADOST</a:t>
            </a:r>
          </a:p>
        </p:txBody>
      </p:sp>
      <p:sp>
        <p:nvSpPr>
          <p:cNvPr id="13" name="Mrak 12"/>
          <p:cNvSpPr/>
          <p:nvPr/>
        </p:nvSpPr>
        <p:spPr>
          <a:xfrm>
            <a:off x="4788024" y="364502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LÉKAŘKA</a:t>
            </a:r>
          </a:p>
        </p:txBody>
      </p:sp>
      <p:sp>
        <p:nvSpPr>
          <p:cNvPr id="14" name="Mrak 13"/>
          <p:cNvSpPr/>
          <p:nvPr/>
        </p:nvSpPr>
        <p:spPr>
          <a:xfrm>
            <a:off x="6713134" y="3789040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STRACH</a:t>
            </a:r>
          </a:p>
        </p:txBody>
      </p:sp>
      <p:sp>
        <p:nvSpPr>
          <p:cNvPr id="15" name="Mrak 14"/>
          <p:cNvSpPr/>
          <p:nvPr/>
        </p:nvSpPr>
        <p:spPr>
          <a:xfrm>
            <a:off x="251520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</a:t>
            </a:r>
          </a:p>
        </p:txBody>
      </p:sp>
      <p:sp>
        <p:nvSpPr>
          <p:cNvPr id="16" name="Mrak 15"/>
          <p:cNvSpPr/>
          <p:nvPr/>
        </p:nvSpPr>
        <p:spPr>
          <a:xfrm>
            <a:off x="2464589" y="4581128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</a:t>
            </a:r>
          </a:p>
        </p:txBody>
      </p:sp>
      <p:sp>
        <p:nvSpPr>
          <p:cNvPr id="17" name="Mrak 16"/>
          <p:cNvSpPr/>
          <p:nvPr/>
        </p:nvSpPr>
        <p:spPr>
          <a:xfrm>
            <a:off x="4035994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CHLAPEC</a:t>
            </a:r>
          </a:p>
        </p:txBody>
      </p:sp>
      <p:sp>
        <p:nvSpPr>
          <p:cNvPr id="18" name="Mrak 17"/>
          <p:cNvSpPr/>
          <p:nvPr/>
        </p:nvSpPr>
        <p:spPr>
          <a:xfrm>
            <a:off x="6372200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PLAVBA</a:t>
            </a:r>
          </a:p>
        </p:txBody>
      </p:sp>
      <p:sp>
        <p:nvSpPr>
          <p:cNvPr id="19" name="Mrak 18"/>
          <p:cNvSpPr/>
          <p:nvPr/>
        </p:nvSpPr>
        <p:spPr>
          <a:xfrm>
            <a:off x="6535979" y="1196752"/>
            <a:ext cx="2232248" cy="896385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2040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7000"/>
                            </p:stCondLst>
                            <p:childTnLst>
                              <p:par>
                                <p:cTn id="4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000"/>
                            </p:stCondLst>
                            <p:childTnLst>
                              <p:par>
                                <p:cTn id="4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9000"/>
                            </p:stCondLst>
                            <p:childTnLst>
                              <p:par>
                                <p:cTn id="5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5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000"/>
                            </p:stCondLst>
                            <p:childTnLst>
                              <p:par>
                                <p:cTn id="6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0"/>
                            </p:stCondLst>
                            <p:childTnLst>
                              <p:par>
                                <p:cTn id="6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3000"/>
                            </p:stCondLst>
                            <p:childTnLst>
                              <p:par>
                                <p:cTn id="7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3072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Rozhodni, o jaký název podstatného jména se jedná.</a:t>
              </a:r>
            </a:p>
          </p:txBody>
        </p:sp>
      </p:grpSp>
      <p:sp>
        <p:nvSpPr>
          <p:cNvPr id="7" name="Mrak 6"/>
          <p:cNvSpPr/>
          <p:nvPr/>
        </p:nvSpPr>
        <p:spPr>
          <a:xfrm>
            <a:off x="218212" y="1900392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TUŽKY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</a:t>
            </a:r>
          </a:p>
        </p:txBody>
      </p:sp>
      <p:sp>
        <p:nvSpPr>
          <p:cNvPr id="8" name="Mrak 7"/>
          <p:cNvSpPr/>
          <p:nvPr/>
        </p:nvSpPr>
        <p:spPr>
          <a:xfrm>
            <a:off x="2156546" y="220486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VRÁNA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</a:t>
            </a:r>
          </a:p>
        </p:txBody>
      </p:sp>
      <p:sp>
        <p:nvSpPr>
          <p:cNvPr id="9" name="Mrak 8"/>
          <p:cNvSpPr/>
          <p:nvPr/>
        </p:nvSpPr>
        <p:spPr>
          <a:xfrm>
            <a:off x="4283968" y="1916832"/>
            <a:ext cx="2592288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NADŠENÍ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</a:t>
            </a:r>
          </a:p>
        </p:txBody>
      </p:sp>
      <p:sp>
        <p:nvSpPr>
          <p:cNvPr id="10" name="Mrak 9"/>
          <p:cNvSpPr/>
          <p:nvPr/>
        </p:nvSpPr>
        <p:spPr>
          <a:xfrm>
            <a:off x="6531316" y="2272377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MALOVÁNÍ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</a:t>
            </a:r>
          </a:p>
        </p:txBody>
      </p:sp>
      <p:sp>
        <p:nvSpPr>
          <p:cNvPr id="11" name="Mrak 10"/>
          <p:cNvSpPr/>
          <p:nvPr/>
        </p:nvSpPr>
        <p:spPr>
          <a:xfrm>
            <a:off x="179512" y="364502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KŘIK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</a:t>
            </a:r>
          </a:p>
        </p:txBody>
      </p:sp>
      <p:sp>
        <p:nvSpPr>
          <p:cNvPr id="12" name="Mrak 11"/>
          <p:cNvSpPr/>
          <p:nvPr/>
        </p:nvSpPr>
        <p:spPr>
          <a:xfrm>
            <a:off x="2156546" y="3297900"/>
            <a:ext cx="2703486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RADOST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</a:t>
            </a:r>
          </a:p>
        </p:txBody>
      </p:sp>
      <p:sp>
        <p:nvSpPr>
          <p:cNvPr id="13" name="Mrak 12"/>
          <p:cNvSpPr/>
          <p:nvPr/>
        </p:nvSpPr>
        <p:spPr>
          <a:xfrm>
            <a:off x="4788024" y="364502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LÉKAŘKA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OSOBA</a:t>
            </a:r>
          </a:p>
        </p:txBody>
      </p:sp>
      <p:sp>
        <p:nvSpPr>
          <p:cNvPr id="14" name="Mrak 13"/>
          <p:cNvSpPr/>
          <p:nvPr/>
        </p:nvSpPr>
        <p:spPr>
          <a:xfrm>
            <a:off x="6588224" y="3789040"/>
            <a:ext cx="257318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STRACH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VLASTNOST</a:t>
            </a:r>
          </a:p>
        </p:txBody>
      </p:sp>
      <p:sp>
        <p:nvSpPr>
          <p:cNvPr id="15" name="Mrak 14"/>
          <p:cNvSpPr/>
          <p:nvPr/>
        </p:nvSpPr>
        <p:spPr>
          <a:xfrm>
            <a:off x="251520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PAPÍR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</a:t>
            </a:r>
          </a:p>
        </p:txBody>
      </p:sp>
      <p:sp>
        <p:nvSpPr>
          <p:cNvPr id="16" name="Mrak 15"/>
          <p:cNvSpPr/>
          <p:nvPr/>
        </p:nvSpPr>
        <p:spPr>
          <a:xfrm>
            <a:off x="2464589" y="4581128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MOTÝL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ZVÍŘE</a:t>
            </a:r>
          </a:p>
        </p:txBody>
      </p:sp>
      <p:sp>
        <p:nvSpPr>
          <p:cNvPr id="17" name="Mrak 16"/>
          <p:cNvSpPr/>
          <p:nvPr/>
        </p:nvSpPr>
        <p:spPr>
          <a:xfrm>
            <a:off x="4035994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CHLAPEC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OSOBA</a:t>
            </a:r>
          </a:p>
        </p:txBody>
      </p:sp>
      <p:sp>
        <p:nvSpPr>
          <p:cNvPr id="18" name="Mrak 17"/>
          <p:cNvSpPr/>
          <p:nvPr/>
        </p:nvSpPr>
        <p:spPr>
          <a:xfrm>
            <a:off x="6372200" y="5085184"/>
            <a:ext cx="2448272" cy="1368152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PLAVBA</a:t>
            </a:r>
          </a:p>
          <a:p>
            <a:pPr algn="ctr"/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DĚJ</a:t>
            </a:r>
          </a:p>
        </p:txBody>
      </p:sp>
      <p:sp>
        <p:nvSpPr>
          <p:cNvPr id="20" name="Mrak 19">
            <a:hlinkClick r:id="" action="ppaction://hlinkshowjump?jump=nextslide"/>
          </p:cNvPr>
          <p:cNvSpPr/>
          <p:nvPr/>
        </p:nvSpPr>
        <p:spPr>
          <a:xfrm>
            <a:off x="2411760" y="6002933"/>
            <a:ext cx="1656184" cy="720080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1" name="Mrak 20">
            <a:hlinkClick r:id="" action="ppaction://hlinkshowjump?jump=previousslide"/>
          </p:cNvPr>
          <p:cNvSpPr/>
          <p:nvPr/>
        </p:nvSpPr>
        <p:spPr>
          <a:xfrm>
            <a:off x="6535979" y="1196752"/>
            <a:ext cx="2232248" cy="896385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816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29893" y="87236"/>
            <a:ext cx="5684215" cy="1809757"/>
            <a:chOff x="2056137" y="87236"/>
            <a:chExt cx="5684215" cy="1809757"/>
          </a:xfrm>
        </p:grpSpPr>
        <p:grpSp>
          <p:nvGrpSpPr>
            <p:cNvPr id="2" name="Skupina 1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3" name="Slunce 2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5" name="Mrak 4"/>
            <p:cNvSpPr/>
            <p:nvPr/>
          </p:nvSpPr>
          <p:spPr>
            <a:xfrm>
              <a:off x="2843808" y="365695"/>
              <a:ext cx="4896544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Urči pád </a:t>
              </a:r>
            </a:p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podstatných jmen.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1546" y="2085099"/>
            <a:ext cx="3828929" cy="1870503"/>
            <a:chOff x="179512" y="2348880"/>
            <a:chExt cx="4752528" cy="22955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KE ŠKOLE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3" name="Mrak 22">
            <a:hlinkClick r:id="" action="ppaction://hlinkshowjump?jump=nextslide"/>
          </p:cNvPr>
          <p:cNvSpPr/>
          <p:nvPr/>
        </p:nvSpPr>
        <p:spPr>
          <a:xfrm>
            <a:off x="3743908" y="5826105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Mrak 23"/>
          <p:cNvSpPr/>
          <p:nvPr/>
        </p:nvSpPr>
        <p:spPr>
          <a:xfrm>
            <a:off x="1772768" y="1877862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1588389" y="1539596"/>
            <a:ext cx="2312974" cy="2619158"/>
            <a:chOff x="1797501" y="1994017"/>
            <a:chExt cx="2312974" cy="2619158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29" name="TextovéPole 28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3.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716016" y="2085099"/>
            <a:ext cx="3828929" cy="1870503"/>
            <a:chOff x="179512" y="2348880"/>
            <a:chExt cx="4752528" cy="2295525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33" name="Vývojový diagram: děrná páska 32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PETŘE!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34" name="Mrak 33"/>
          <p:cNvSpPr/>
          <p:nvPr/>
        </p:nvSpPr>
        <p:spPr>
          <a:xfrm>
            <a:off x="6313476" y="1790894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35" name="Skupina 34"/>
          <p:cNvGrpSpPr/>
          <p:nvPr/>
        </p:nvGrpSpPr>
        <p:grpSpPr>
          <a:xfrm>
            <a:off x="6129097" y="1186661"/>
            <a:ext cx="2312974" cy="2619158"/>
            <a:chOff x="1797501" y="1994017"/>
            <a:chExt cx="2312974" cy="2619158"/>
          </a:xfrm>
        </p:grpSpPr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37" name="TextovéPole 36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5.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81546" y="4086022"/>
            <a:ext cx="3828929" cy="1870503"/>
            <a:chOff x="179512" y="2348880"/>
            <a:chExt cx="4752528" cy="2295525"/>
          </a:xfrm>
        </p:grpSpPr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47" name="Vývojový diagram: děrná páska 46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O FILMU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8" name="Mrak 47"/>
          <p:cNvSpPr/>
          <p:nvPr/>
        </p:nvSpPr>
        <p:spPr>
          <a:xfrm>
            <a:off x="1907704" y="3838238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1598371" y="3689005"/>
            <a:ext cx="2312974" cy="2619158"/>
            <a:chOff x="1797501" y="1994017"/>
            <a:chExt cx="2312974" cy="2619158"/>
          </a:xfrm>
        </p:grpSpPr>
        <p:pic>
          <p:nvPicPr>
            <p:cNvPr id="50" name="Obrázek 4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51" name="TextovéPole 50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6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716016" y="3955602"/>
            <a:ext cx="3828929" cy="1870503"/>
            <a:chOff x="179512" y="2348880"/>
            <a:chExt cx="4752528" cy="2295525"/>
          </a:xfrm>
        </p:grpSpPr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54" name="Vývojový diagram: děrná páska 53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TABULE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117694" y="3483981"/>
            <a:ext cx="2312974" cy="2619158"/>
            <a:chOff x="1797501" y="1994017"/>
            <a:chExt cx="2312974" cy="2619158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57" name="TextovéPole 56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58" name="Mrak 57"/>
          <p:cNvSpPr/>
          <p:nvPr/>
        </p:nvSpPr>
        <p:spPr>
          <a:xfrm>
            <a:off x="6313476" y="3689005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97713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3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3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24" grpId="0" animBg="1"/>
      <p:bldP spid="34" grpId="0" animBg="1"/>
      <p:bldP spid="48" grpId="0" animBg="1"/>
      <p:bldP spid="5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29893" y="87236"/>
            <a:ext cx="5684215" cy="1809757"/>
            <a:chOff x="2056137" y="87236"/>
            <a:chExt cx="5684215" cy="1809757"/>
          </a:xfrm>
        </p:grpSpPr>
        <p:grpSp>
          <p:nvGrpSpPr>
            <p:cNvPr id="2" name="Skupina 1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3" name="Slunce 2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4" name="TextovéPole 3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5" name="Mrak 4"/>
            <p:cNvSpPr/>
            <p:nvPr/>
          </p:nvSpPr>
          <p:spPr>
            <a:xfrm>
              <a:off x="2843808" y="365695"/>
              <a:ext cx="4896544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Urči pád </a:t>
              </a:r>
            </a:p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podstatných jmen.</a:t>
              </a: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81546" y="2085099"/>
            <a:ext cx="3828929" cy="1870503"/>
            <a:chOff x="179512" y="2348880"/>
            <a:chExt cx="4752528" cy="22955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 LESA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23" name="Mrak 22">
            <a:hlinkClick r:id="" action="ppaction://hlinkshowjump?jump=nextslide"/>
          </p:cNvPr>
          <p:cNvSpPr/>
          <p:nvPr/>
        </p:nvSpPr>
        <p:spPr>
          <a:xfrm>
            <a:off x="3743908" y="5826105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4" name="Mrak 23"/>
          <p:cNvSpPr/>
          <p:nvPr/>
        </p:nvSpPr>
        <p:spPr>
          <a:xfrm>
            <a:off x="1772768" y="1877862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30" name="Skupina 29"/>
          <p:cNvGrpSpPr/>
          <p:nvPr/>
        </p:nvGrpSpPr>
        <p:grpSpPr>
          <a:xfrm>
            <a:off x="1752820" y="1621094"/>
            <a:ext cx="2312974" cy="2619158"/>
            <a:chOff x="1797501" y="1994017"/>
            <a:chExt cx="2312974" cy="2619158"/>
          </a:xfrm>
        </p:grpSpPr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29" name="TextovéPole 28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2.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4716016" y="2085099"/>
            <a:ext cx="3828929" cy="1870503"/>
            <a:chOff x="179512" y="2348880"/>
            <a:chExt cx="4752528" cy="2295525"/>
          </a:xfrm>
        </p:grpSpPr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33" name="Vývojový diagram: děrná páska 32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 HOUBY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34" name="Mrak 33"/>
          <p:cNvSpPr/>
          <p:nvPr/>
        </p:nvSpPr>
        <p:spPr>
          <a:xfrm>
            <a:off x="6313476" y="1790894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35" name="Skupina 34"/>
          <p:cNvGrpSpPr/>
          <p:nvPr/>
        </p:nvGrpSpPr>
        <p:grpSpPr>
          <a:xfrm>
            <a:off x="6219447" y="1621094"/>
            <a:ext cx="2312974" cy="2619158"/>
            <a:chOff x="1797501" y="1994017"/>
            <a:chExt cx="2312974" cy="2619158"/>
          </a:xfrm>
        </p:grpSpPr>
        <p:pic>
          <p:nvPicPr>
            <p:cNvPr id="36" name="Obrázek 3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37" name="TextovéPole 36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4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81546" y="4086022"/>
            <a:ext cx="3828929" cy="1870503"/>
            <a:chOff x="179512" y="2348880"/>
            <a:chExt cx="4752528" cy="2295525"/>
          </a:xfrm>
        </p:grpSpPr>
        <p:pic>
          <p:nvPicPr>
            <p:cNvPr id="46" name="Obrázek 4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47" name="Vývojový diagram: děrná páska 46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NAD STOLEM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48" name="Mrak 47"/>
          <p:cNvSpPr/>
          <p:nvPr/>
        </p:nvSpPr>
        <p:spPr>
          <a:xfrm>
            <a:off x="1907704" y="3761737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pSp>
        <p:nvGrpSpPr>
          <p:cNvPr id="49" name="Skupina 48"/>
          <p:cNvGrpSpPr/>
          <p:nvPr/>
        </p:nvGrpSpPr>
        <p:grpSpPr>
          <a:xfrm>
            <a:off x="1723325" y="3416935"/>
            <a:ext cx="2312974" cy="2619158"/>
            <a:chOff x="1797501" y="1994017"/>
            <a:chExt cx="2312974" cy="2619158"/>
          </a:xfrm>
        </p:grpSpPr>
        <p:pic>
          <p:nvPicPr>
            <p:cNvPr id="50" name="Obrázek 49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51" name="TextovéPole 50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7.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4716016" y="3955602"/>
            <a:ext cx="3828929" cy="1870503"/>
            <a:chOff x="179512" y="2348880"/>
            <a:chExt cx="4752528" cy="2295525"/>
          </a:xfrm>
        </p:grpSpPr>
        <p:pic>
          <p:nvPicPr>
            <p:cNvPr id="53" name="Obrázek 5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512" y="2348880"/>
              <a:ext cx="3057525" cy="2295525"/>
            </a:xfrm>
            <a:prstGeom prst="rect">
              <a:avLst/>
            </a:prstGeom>
          </p:spPr>
        </p:pic>
        <p:sp>
          <p:nvSpPr>
            <p:cNvPr id="54" name="Vývojový diagram: děrná páska 53"/>
            <p:cNvSpPr/>
            <p:nvPr/>
          </p:nvSpPr>
          <p:spPr>
            <a:xfrm>
              <a:off x="2771800" y="2610886"/>
              <a:ext cx="2160240" cy="1368152"/>
            </a:xfrm>
            <a:prstGeom prst="flowChartPunchedTape">
              <a:avLst/>
            </a:prstGeom>
            <a:solidFill>
              <a:schemeClr val="bg1">
                <a:lumMod val="9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POČÍTAČ</a:t>
              </a:r>
              <a:endPara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219447" y="3390908"/>
            <a:ext cx="2312974" cy="2619158"/>
            <a:chOff x="1797501" y="1994017"/>
            <a:chExt cx="2312974" cy="2619158"/>
          </a:xfrm>
        </p:grpSpPr>
        <p:pic>
          <p:nvPicPr>
            <p:cNvPr id="56" name="Obrázek 55"/>
            <p:cNvPicPr>
              <a:picLocks noChangeAspect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97501" y="1994017"/>
              <a:ext cx="2312974" cy="2619158"/>
            </a:xfrm>
            <a:prstGeom prst="rect">
              <a:avLst/>
            </a:prstGeom>
          </p:spPr>
        </p:pic>
        <p:sp>
          <p:nvSpPr>
            <p:cNvPr id="57" name="TextovéPole 56"/>
            <p:cNvSpPr txBox="1"/>
            <p:nvPr/>
          </p:nvSpPr>
          <p:spPr>
            <a:xfrm>
              <a:off x="2710791" y="3717032"/>
              <a:ext cx="46358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1</a:t>
              </a:r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.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58" name="Mrak 57"/>
          <p:cNvSpPr/>
          <p:nvPr/>
        </p:nvSpPr>
        <p:spPr>
          <a:xfrm>
            <a:off x="6313476" y="3689005"/>
            <a:ext cx="1944216" cy="794034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5454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750"/>
                            </p:stCondLst>
                            <p:childTnLst>
                              <p:par>
                                <p:cTn id="16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3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3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3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300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2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1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  <p:bldLst>
      <p:bldP spid="24" grpId="0" animBg="1"/>
      <p:bldP spid="34" grpId="0" animBg="1"/>
      <p:bldP spid="48" grpId="0" animBg="1"/>
      <p:bldP spid="5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Urči rod podstatných jmen.</a:t>
              </a:r>
            </a:p>
            <a:p>
              <a:pPr algn="ctr"/>
              <a:r>
                <a:rPr lang="cs-CZ" sz="2400" b="1" u="sng" dirty="0" smtClean="0">
                  <a:solidFill>
                    <a:srgbClr val="FF0000"/>
                  </a:solidFill>
                </a:rPr>
                <a:t>Kontrola</a:t>
              </a:r>
            </a:p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Klikni na slova.</a:t>
              </a: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965836" y="1741253"/>
            <a:ext cx="3770866" cy="1651819"/>
            <a:chOff x="571932" y="2032589"/>
            <a:chExt cx="3770866" cy="1651819"/>
          </a:xfrm>
        </p:grpSpPr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8" name="Vývojový diagram: děrná páska 7"/>
            <p:cNvSpPr/>
            <p:nvPr/>
          </p:nvSpPr>
          <p:spPr>
            <a:xfrm>
              <a:off x="2395105" y="2132856"/>
              <a:ext cx="1947693" cy="1443464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ŽENSKÝ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2156546" y="5089838"/>
            <a:ext cx="3770867" cy="1579385"/>
            <a:chOff x="571932" y="2032589"/>
            <a:chExt cx="3770867" cy="1651819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2" name="Vývojový diagram: děrná páska 11"/>
            <p:cNvSpPr/>
            <p:nvPr/>
          </p:nvSpPr>
          <p:spPr>
            <a:xfrm>
              <a:off x="2395105" y="2032589"/>
              <a:ext cx="1947694" cy="1501341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STŘEDNÍ</a:t>
              </a:r>
              <a:endPara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0538" y="1896750"/>
            <a:ext cx="3770866" cy="1579386"/>
            <a:chOff x="571932" y="2032588"/>
            <a:chExt cx="3770866" cy="1651820"/>
          </a:xfrm>
        </p:grpSpPr>
        <p:pic>
          <p:nvPicPr>
            <p:cNvPr id="17" name="Obrázek 16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71932" y="2032589"/>
              <a:ext cx="2200141" cy="1651819"/>
            </a:xfrm>
            <a:prstGeom prst="rect">
              <a:avLst/>
            </a:prstGeom>
          </p:spPr>
        </p:pic>
        <p:sp>
          <p:nvSpPr>
            <p:cNvPr id="18" name="Vývojový diagram: děrná páska 17"/>
            <p:cNvSpPr/>
            <p:nvPr/>
          </p:nvSpPr>
          <p:spPr>
            <a:xfrm>
              <a:off x="2395105" y="2032588"/>
              <a:ext cx="1947693" cy="1503855"/>
            </a:xfrm>
            <a:prstGeom prst="flowChartPunchedTap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b="1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ROD MUŽSKÝ</a:t>
              </a:r>
              <a:r>
                <a:rPr lang="cs-CZ" sz="28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endParaRPr lang="cs-CZ" sz="28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9" name="Mrak 18">
            <a:hlinkClick r:id="" action="ppaction://hlinkshowjump?jump=nextslide"/>
          </p:cNvPr>
          <p:cNvSpPr/>
          <p:nvPr/>
        </p:nvSpPr>
        <p:spPr>
          <a:xfrm>
            <a:off x="6934763" y="5949143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DALŠÍ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91204" y="3776299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LIŠKA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01494" y="3514689"/>
            <a:ext cx="827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NŮŽ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94493" y="3887470"/>
            <a:ext cx="10855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HŘÍBĚ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8210" y="3853889"/>
            <a:ext cx="10632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ČTENÍ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79719" y="2952916"/>
            <a:ext cx="14712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PLAVÁNÍ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450956" y="4153374"/>
            <a:ext cx="14654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KVĚTINY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11893" y="4535162"/>
            <a:ext cx="12202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OBRAZ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34951" y="4923705"/>
            <a:ext cx="988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SOVY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86079" y="467659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PEKAŘI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363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115 0.03331 L 0.50972 -0.22508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535" y="-12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28314E-6 L 0.12135 -0.19755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59" y="-98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36017E-6 L -0.27362 0.199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81" y="99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62248E-6 L -0.07413 0.2149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15" y="107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70507E-6 L -0.00782 0.44044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9" y="220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26162E-6 L 0.22534 -0.2486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267" y="-124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63706E-7 L -0.03039 -0.34606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8" y="-173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2 0.08837 L 0.74601 -0.43419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010" y="-26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5 0.00092 L -0.59809 -0.2930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31" y="-147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3" grpId="0"/>
      <p:bldP spid="20" grpId="0"/>
      <p:bldP spid="14" grpId="0"/>
      <p:bldP spid="22" grpId="0"/>
      <p:bldP spid="23" grpId="0"/>
      <p:bldP spid="24" grpId="0"/>
      <p:bldP spid="25" grpId="0"/>
      <p:bldP spid="2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1206731" y="87236"/>
            <a:ext cx="6730539" cy="1809757"/>
            <a:chOff x="2056137" y="87236"/>
            <a:chExt cx="6730539" cy="1809757"/>
          </a:xfrm>
        </p:grpSpPr>
        <p:grpSp>
          <p:nvGrpSpPr>
            <p:cNvPr id="3" name="Skupina 2"/>
            <p:cNvGrpSpPr/>
            <p:nvPr/>
          </p:nvGrpSpPr>
          <p:grpSpPr>
            <a:xfrm>
              <a:off x="2056137" y="87236"/>
              <a:ext cx="1805162" cy="1809757"/>
              <a:chOff x="443112" y="237710"/>
              <a:chExt cx="1805162" cy="1809757"/>
            </a:xfrm>
          </p:grpSpPr>
          <p:sp>
            <p:nvSpPr>
              <p:cNvPr id="5" name="Slunce 4"/>
              <p:cNvSpPr/>
              <p:nvPr/>
            </p:nvSpPr>
            <p:spPr>
              <a:xfrm>
                <a:off x="443112" y="237710"/>
                <a:ext cx="1805162" cy="1809757"/>
              </a:xfrm>
              <a:prstGeom prst="sun">
                <a:avLst/>
              </a:prstGeom>
              <a:solidFill>
                <a:srgbClr val="FFFF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1600" dirty="0" smtClean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1300562" y="853269"/>
                <a:ext cx="18473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algn="ctr"/>
                <a:endParaRPr lang="cs-CZ" b="1" dirty="0" smtClean="0"/>
              </a:p>
            </p:txBody>
          </p:sp>
        </p:grpSp>
        <p:sp>
          <p:nvSpPr>
            <p:cNvPr id="4" name="Mrak 3"/>
            <p:cNvSpPr/>
            <p:nvPr/>
          </p:nvSpPr>
          <p:spPr>
            <a:xfrm>
              <a:off x="2843808" y="365695"/>
              <a:ext cx="5942868" cy="1512167"/>
            </a:xfrm>
            <a:prstGeom prst="cloud">
              <a:avLst/>
            </a:prstGeom>
            <a:solidFill>
              <a:srgbClr val="BAE5F4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U podstatných jmen urči</a:t>
              </a:r>
            </a:p>
            <a:p>
              <a:pPr algn="ctr"/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</a:rPr>
                <a:t>rod, číslo, pád.</a:t>
              </a:r>
            </a:p>
          </p:txBody>
        </p:sp>
      </p:grpSp>
      <p:sp>
        <p:nvSpPr>
          <p:cNvPr id="19" name="Mrak 18">
            <a:hlinkClick r:id="rId3" action="ppaction://hlinksldjump"/>
          </p:cNvPr>
          <p:cNvSpPr/>
          <p:nvPr/>
        </p:nvSpPr>
        <p:spPr>
          <a:xfrm>
            <a:off x="3923928" y="5661248"/>
            <a:ext cx="1656184" cy="720080"/>
          </a:xfrm>
          <a:prstGeom prst="cloud">
            <a:avLst/>
          </a:prstGeom>
          <a:solidFill>
            <a:srgbClr val="BAE5F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ZPĚT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7400603"/>
              </p:ext>
            </p:extLst>
          </p:nvPr>
        </p:nvGraphicFramePr>
        <p:xfrm>
          <a:off x="1547664" y="2276872"/>
          <a:ext cx="6096000" cy="30948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944216"/>
                <a:gridCol w="1383928"/>
                <a:gridCol w="1383928"/>
                <a:gridCol w="1383928"/>
              </a:tblGrid>
              <a:tr h="504056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ROD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ČÍSLO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PÁD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 mamince</a:t>
                      </a:r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 kamarády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v moři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bez slunce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ke škole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792554"/>
              </p:ext>
            </p:extLst>
          </p:nvPr>
        </p:nvGraphicFramePr>
        <p:xfrm>
          <a:off x="1547664" y="2276872"/>
          <a:ext cx="6096000" cy="3094856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944216"/>
                <a:gridCol w="1383928"/>
                <a:gridCol w="1383928"/>
                <a:gridCol w="1383928"/>
              </a:tblGrid>
              <a:tr h="504056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ROD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ČÍSLO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PÁD</a:t>
                      </a:r>
                      <a:endParaRPr lang="cs-CZ" sz="24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o mamince</a:t>
                      </a:r>
                      <a:endParaRPr lang="cs-CZ" sz="28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r. ž.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č. j.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6. p.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s kamarády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r. m.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č. mn.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7. p.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vidím psa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r. m.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č. j.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4. p.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bez slunce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r.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stř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č. j.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2. p.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ke školám</a:t>
                      </a:r>
                      <a:endParaRPr lang="cs-CZ" sz="2800" b="1" dirty="0" smtClean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r. ž.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č. mn.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3. p.</a:t>
                      </a:r>
                      <a:endParaRPr lang="cs-CZ" sz="2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20" name="Mrak 19"/>
          <p:cNvSpPr/>
          <p:nvPr/>
        </p:nvSpPr>
        <p:spPr>
          <a:xfrm>
            <a:off x="429869" y="1762632"/>
            <a:ext cx="2232248" cy="896385"/>
          </a:xfrm>
          <a:prstGeom prst="cloud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kontrola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2613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2396938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olně dostupné </a:t>
            </a:r>
            <a:r>
              <a:rPr lang="cs-CZ" dirty="0" err="1" smtClean="0"/>
              <a:t>klipárty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71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2461</TotalTime>
  <Words>616</Words>
  <Application>Microsoft Office PowerPoint</Application>
  <PresentationFormat>Předvádění na obrazovce (4:3)</PresentationFormat>
  <Paragraphs>240</Paragraphs>
  <Slides>18</Slides>
  <Notes>14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61</cp:revision>
  <dcterms:created xsi:type="dcterms:W3CDTF">2012-04-05T06:28:11Z</dcterms:created>
  <dcterms:modified xsi:type="dcterms:W3CDTF">2012-04-08T07:32:16Z</dcterms:modified>
</cp:coreProperties>
</file>