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1" name="hammer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E554955-1A88-464C-A293-5B568A61448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99D8678-1ABF-4CD0-942A-F6D51D888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14" name="hammer.wav"/>
          </p:stSnd>
        </p:sndAc>
      </p:transition>
    </mc:Choice>
    <mc:Fallback>
      <p:transition spd="slow">
        <p:blinds dir="vert"/>
        <p:sndAc>
          <p:stSnd>
            <p:snd r:embed="rId13" name="hammer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80018" y="2211876"/>
            <a:ext cx="802790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/>
              <a:t>  </a:t>
            </a:r>
            <a:r>
              <a:rPr lang="cs-CZ" sz="2600" dirty="0" smtClean="0"/>
              <a:t>VY_32_INOVACE_02_Podstatná jména - číslo</a:t>
            </a:r>
            <a:endParaRPr lang="cs-CZ" sz="26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projektu : </a:t>
            </a:r>
            <a:r>
              <a:rPr lang="cs-CZ" sz="2000" dirty="0" smtClean="0"/>
              <a:t>      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4254186"/>
            <a:ext cx="6912768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ZŠ a MŠ </a:t>
            </a:r>
            <a:r>
              <a:rPr lang="cs-CZ" sz="2000" dirty="0"/>
              <a:t>Hladké </a:t>
            </a:r>
            <a:r>
              <a:rPr lang="cs-CZ" sz="2000" dirty="0" smtClean="0"/>
              <a:t>Životice, </a:t>
            </a:r>
            <a:r>
              <a:rPr lang="cs-CZ" sz="2000" dirty="0"/>
              <a:t>příspěvková organizace</a:t>
            </a:r>
          </a:p>
          <a:p>
            <a:r>
              <a:rPr lang="cs-CZ" sz="2000" dirty="0" smtClean="0"/>
              <a:t>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</a:t>
            </a:r>
            <a:endParaRPr lang="cs-CZ" sz="2000" dirty="0"/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5085184"/>
            <a:ext cx="48965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Doporučeno </a:t>
            </a:r>
            <a:r>
              <a:rPr lang="cs-CZ" sz="2000" dirty="0"/>
              <a:t>pro </a:t>
            </a:r>
            <a:r>
              <a:rPr lang="cs-CZ" sz="2000" dirty="0" smtClean="0"/>
              <a:t>3. - </a:t>
            </a:r>
            <a:r>
              <a:rPr lang="cs-CZ" sz="2000" dirty="0"/>
              <a:t>5. ročník </a:t>
            </a:r>
            <a:r>
              <a:rPr lang="cs-CZ" sz="2000" dirty="0" smtClean="0"/>
              <a:t>ZŠ</a:t>
            </a:r>
            <a:endParaRPr lang="cs-CZ" sz="2000" dirty="0"/>
          </a:p>
          <a:p>
            <a:r>
              <a:rPr lang="cs-CZ" sz="2000" dirty="0"/>
              <a:t>             </a:t>
            </a:r>
            <a:r>
              <a:rPr lang="cs-CZ" sz="2000" dirty="0" smtClean="0"/>
              <a:t> Předmět </a:t>
            </a:r>
            <a:r>
              <a:rPr lang="cs-CZ" sz="2000" dirty="0"/>
              <a:t>: 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/>
              <a:t>Autor : 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1346696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4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4684" y="641767"/>
            <a:ext cx="8928992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Podstatná jména</a:t>
            </a:r>
            <a:endParaRPr lang="cs-CZ" sz="6600" b="1" cap="none" spc="0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2276872"/>
            <a:ext cx="81369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88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ČÍSLO</a:t>
            </a:r>
            <a:endParaRPr lang="cs-CZ" sz="88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00B0F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4684" y="434627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Jednotné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00B0F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38618" y="432271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Množné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00B0F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486952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49350" y="287208"/>
            <a:ext cx="89289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Urči číslo </a:t>
            </a:r>
            <a:r>
              <a:rPr lang="cs-CZ" sz="54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podst</a:t>
            </a:r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 jmen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Svíčka, míč, sítě, košík, lopatky, nůž,</a:t>
            </a:r>
          </a:p>
          <a:p>
            <a:endParaRPr lang="cs-CZ" sz="3200" dirty="0" smtClean="0">
              <a:solidFill>
                <a:srgbClr val="00B0F0"/>
              </a:solidFill>
            </a:endParaRPr>
          </a:p>
          <a:p>
            <a:r>
              <a:rPr lang="cs-CZ" sz="3200" dirty="0" smtClean="0">
                <a:solidFill>
                  <a:srgbClr val="00B0F0"/>
                </a:solidFill>
              </a:rPr>
              <a:t>stromy, provazy, světla, noha, miska,</a:t>
            </a:r>
          </a:p>
          <a:p>
            <a:endParaRPr lang="cs-CZ" sz="3200" dirty="0" smtClean="0">
              <a:solidFill>
                <a:srgbClr val="00B0F0"/>
              </a:solidFill>
            </a:endParaRPr>
          </a:p>
          <a:p>
            <a:r>
              <a:rPr lang="cs-CZ" sz="3200" dirty="0" smtClean="0">
                <a:solidFill>
                  <a:srgbClr val="00B0F0"/>
                </a:solidFill>
              </a:rPr>
              <a:t>potlesk, zuby, láska, vlaky, tričko, věc,</a:t>
            </a:r>
          </a:p>
          <a:p>
            <a:endParaRPr lang="cs-CZ" sz="3200" dirty="0" smtClean="0">
              <a:solidFill>
                <a:srgbClr val="00B0F0"/>
              </a:solidFill>
            </a:endParaRPr>
          </a:p>
          <a:p>
            <a:r>
              <a:rPr lang="cs-CZ" sz="3200" dirty="0" smtClean="0">
                <a:solidFill>
                  <a:srgbClr val="00B0F0"/>
                </a:solidFill>
              </a:rPr>
              <a:t>vlasy, konev, jehně, hrnky, jazyky, rok,</a:t>
            </a:r>
          </a:p>
          <a:p>
            <a:endParaRPr lang="cs-CZ" sz="3200" dirty="0" smtClean="0">
              <a:solidFill>
                <a:srgbClr val="00B0F0"/>
              </a:solidFill>
            </a:endParaRPr>
          </a:p>
          <a:p>
            <a:r>
              <a:rPr lang="cs-CZ" sz="3200" dirty="0" smtClean="0">
                <a:solidFill>
                  <a:srgbClr val="00B0F0"/>
                </a:solidFill>
              </a:rPr>
              <a:t>koťata, pýcha, ryba, knoflíky, lavička   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80112" y="226985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98489" y="226985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91024" y="226985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1750" y="2276872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52320" y="319097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3151955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74544" y="321297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629088" y="316646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24250" y="319097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48160" y="321297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740352" y="427157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56176" y="4137658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74544" y="4140157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41056" y="4137179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88254" y="4293096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850592" y="4288579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732240" y="5140183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878793" y="514518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662624" y="514518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291024" y="5157192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70018" y="5157768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086560" y="1288262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205152" y="1283951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565870" y="1283951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308304" y="1242333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76256" y="2276872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002992" y="1276250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57723" y="1242333"/>
            <a:ext cx="57606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8084967" y="3146348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352127" y="4258962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000636" y="4140157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81203" y="4253214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354467" y="5110566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04406" y="5157768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918537" y="5127575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304406" y="3133406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784134" y="3122338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547409" y="2276872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51265" y="2236680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305102" y="3183359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700675" y="1273453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966242" y="1227524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629088" y="1275669"/>
            <a:ext cx="469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305102" y="1227524"/>
            <a:ext cx="356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305102" y="5110565"/>
            <a:ext cx="576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srgbClr val="C00000"/>
                </a:solidFill>
              </a:rPr>
              <a:t>M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580112" y="5139103"/>
            <a:ext cx="47641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C00000"/>
                </a:solidFill>
              </a:rPr>
              <a:t>M</a:t>
            </a:r>
          </a:p>
          <a:p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346580" y="2236679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283702" y="4263479"/>
            <a:ext cx="339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807112" y="4122199"/>
            <a:ext cx="339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532397" y="4137179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580112" y="3161353"/>
            <a:ext cx="362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955171" y="3146348"/>
            <a:ext cx="3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034665" y="2247255"/>
            <a:ext cx="339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874544" y="2262063"/>
            <a:ext cx="362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300191" y="1242333"/>
            <a:ext cx="288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878793" y="128826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J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726780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6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48552" y="197347"/>
            <a:ext cx="87123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endParaRPr lang="cs-CZ" sz="3600" b="1" dirty="0" smtClean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 lvl="0" algn="ctr"/>
            <a:endParaRPr lang="cs-CZ" sz="36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809" y="1916832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Listí, hokejka, strom, kamení, komín,</a:t>
            </a:r>
          </a:p>
          <a:p>
            <a:endParaRPr lang="cs-CZ" sz="3200" dirty="0" smtClean="0">
              <a:solidFill>
                <a:srgbClr val="002060"/>
              </a:solidFill>
            </a:endParaRPr>
          </a:p>
          <a:p>
            <a:r>
              <a:rPr lang="cs-CZ" sz="3200" dirty="0" smtClean="0">
                <a:solidFill>
                  <a:srgbClr val="002060"/>
                </a:solidFill>
              </a:rPr>
              <a:t>závod, dříví, křoví, záhon, dav, koleno,</a:t>
            </a:r>
          </a:p>
          <a:p>
            <a:endParaRPr lang="cs-CZ" sz="3200" dirty="0">
              <a:solidFill>
                <a:srgbClr val="002060"/>
              </a:solidFill>
            </a:endParaRPr>
          </a:p>
          <a:p>
            <a:r>
              <a:rPr lang="cs-CZ" sz="3200" dirty="0">
                <a:solidFill>
                  <a:srgbClr val="002060"/>
                </a:solidFill>
              </a:rPr>
              <a:t>k</a:t>
            </a:r>
            <a:r>
              <a:rPr lang="cs-CZ" sz="3200" dirty="0" smtClean="0">
                <a:solidFill>
                  <a:srgbClr val="002060"/>
                </a:solidFill>
              </a:rPr>
              <a:t>vítí, kolo, dobytek, sportovec, opice,</a:t>
            </a:r>
          </a:p>
          <a:p>
            <a:endParaRPr lang="cs-CZ" sz="3200" dirty="0">
              <a:solidFill>
                <a:srgbClr val="002060"/>
              </a:solidFill>
            </a:endParaRPr>
          </a:p>
          <a:p>
            <a:r>
              <a:rPr lang="cs-CZ" sz="3200" dirty="0">
                <a:solidFill>
                  <a:srgbClr val="002060"/>
                </a:solidFill>
              </a:rPr>
              <a:t>l</a:t>
            </a:r>
            <a:r>
              <a:rPr lang="cs-CZ" sz="3200" dirty="0" smtClean="0">
                <a:solidFill>
                  <a:srgbClr val="002060"/>
                </a:solidFill>
              </a:rPr>
              <a:t>idstvo, vana, talíř, kámen, potok, lev,</a:t>
            </a:r>
          </a:p>
          <a:p>
            <a:endParaRPr lang="cs-CZ" sz="3200" dirty="0">
              <a:solidFill>
                <a:srgbClr val="002060"/>
              </a:solidFill>
            </a:endParaRPr>
          </a:p>
          <a:p>
            <a:r>
              <a:rPr lang="cs-CZ" sz="3200" dirty="0">
                <a:solidFill>
                  <a:srgbClr val="002060"/>
                </a:solidFill>
              </a:rPr>
              <a:t>o</a:t>
            </a:r>
            <a:r>
              <a:rPr lang="cs-CZ" sz="3200" dirty="0" smtClean="0">
                <a:solidFill>
                  <a:srgbClr val="002060"/>
                </a:solidFill>
              </a:rPr>
              <a:t>byvatelstvo, král, uhlí, jablko, ryba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6630" y="311348"/>
            <a:ext cx="8194872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Označ </a:t>
            </a:r>
            <a:r>
              <a:rPr lang="cs-CZ" sz="32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podst</a:t>
            </a:r>
            <a:r>
              <a:rPr lang="cs-CZ" sz="32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 </a:t>
            </a:r>
            <a:r>
              <a:rPr lang="cs-CZ" sz="32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j</a:t>
            </a:r>
            <a:r>
              <a:rPr lang="cs-CZ" sz="32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</a:t>
            </a:r>
            <a:r>
              <a:rPr lang="cs-CZ" sz="32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., která mají tvary </a:t>
            </a:r>
          </a:p>
          <a:p>
            <a:pPr lvl="0" algn="ctr"/>
            <a:r>
              <a:rPr lang="cs-CZ" sz="3200" b="1" dirty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</a:t>
            </a:r>
            <a:r>
              <a:rPr lang="cs-CZ" sz="32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ouze v  </a:t>
            </a:r>
            <a:r>
              <a:rPr lang="cs-CZ" sz="32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jenotném</a:t>
            </a:r>
            <a:r>
              <a:rPr lang="cs-CZ" sz="32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čísle</a:t>
            </a:r>
            <a:endParaRPr lang="cs-CZ" sz="32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Ovál 1"/>
          <p:cNvSpPr/>
          <p:nvPr/>
        </p:nvSpPr>
        <p:spPr>
          <a:xfrm>
            <a:off x="367809" y="1772816"/>
            <a:ext cx="1107847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804713" y="1772816"/>
            <a:ext cx="1711503" cy="9444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122080" y="2852498"/>
            <a:ext cx="1107847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781755" y="2871855"/>
            <a:ext cx="1206069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627784" y="3814511"/>
            <a:ext cx="1916489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99413" y="3782945"/>
            <a:ext cx="1107847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7809" y="4725144"/>
            <a:ext cx="1611903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250789" y="5649059"/>
            <a:ext cx="1107847" cy="792088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48552" y="5649059"/>
            <a:ext cx="2673528" cy="948293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08228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4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260648"/>
            <a:ext cx="820891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Označ </a:t>
            </a:r>
            <a:r>
              <a:rPr lang="cs-CZ" sz="32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podst</a:t>
            </a:r>
            <a:r>
              <a:rPr lang="cs-CZ" sz="3200" b="1" dirty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 </a:t>
            </a:r>
            <a:r>
              <a:rPr lang="cs-CZ" sz="3200" b="1" dirty="0" err="1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jm</a:t>
            </a:r>
            <a:r>
              <a:rPr lang="cs-CZ" sz="3200" b="1" dirty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., která mají t</a:t>
            </a:r>
            <a:r>
              <a:rPr lang="cs-CZ" sz="32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vary pouze v  množném čísle</a:t>
            </a:r>
            <a:endParaRPr lang="cs-CZ" sz="32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844824"/>
            <a:ext cx="84249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Housle, stoly, nohy, dveře, auta, knihy, míče,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>
                <a:solidFill>
                  <a:srgbClr val="002060"/>
                </a:solidFill>
              </a:rPr>
              <a:t>j</a:t>
            </a:r>
            <a:r>
              <a:rPr lang="cs-CZ" sz="2800" dirty="0" smtClean="0">
                <a:solidFill>
                  <a:srgbClr val="002060"/>
                </a:solidFill>
              </a:rPr>
              <a:t>átra, kalhoty, mosty, skříně, nůžky, hlavy,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prázdniny, domy, vázy, tužky, Vánoce, záda,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>
                <a:solidFill>
                  <a:srgbClr val="002060"/>
                </a:solidFill>
              </a:rPr>
              <a:t>č</a:t>
            </a:r>
            <a:r>
              <a:rPr lang="cs-CZ" sz="2800" dirty="0" smtClean="0">
                <a:solidFill>
                  <a:srgbClr val="002060"/>
                </a:solidFill>
              </a:rPr>
              <a:t>elisti, mláďata, příušnice, lípy, Luhačovice,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>
                <a:solidFill>
                  <a:srgbClr val="002060"/>
                </a:solidFill>
              </a:rPr>
              <a:t>š</a:t>
            </a:r>
            <a:r>
              <a:rPr lang="cs-CZ" sz="2800" dirty="0" smtClean="0">
                <a:solidFill>
                  <a:srgbClr val="002060"/>
                </a:solidFill>
              </a:rPr>
              <a:t>aty, boty, lízátka, džínsy, sněhuláci, lesy, 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>
                <a:solidFill>
                  <a:srgbClr val="002060"/>
                </a:solidFill>
              </a:rPr>
              <a:t>p</a:t>
            </a:r>
            <a:r>
              <a:rPr lang="cs-CZ" sz="2800" dirty="0" smtClean="0">
                <a:solidFill>
                  <a:srgbClr val="002060"/>
                </a:solidFill>
              </a:rPr>
              <a:t>ovidla, Velikonoce, pravidla, Jeseníky 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323528" y="1628800"/>
            <a:ext cx="1656184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4460" y="3324766"/>
            <a:ext cx="1937781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868143" y="3324766"/>
            <a:ext cx="1512167" cy="840187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392176" y="3386067"/>
            <a:ext cx="1284279" cy="691005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19872" y="4164953"/>
            <a:ext cx="1872208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300192" y="4193347"/>
            <a:ext cx="2160239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5203" y="4992971"/>
            <a:ext cx="1132892" cy="86555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765060" y="5043230"/>
            <a:ext cx="1440160" cy="872733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10376" y="5873384"/>
            <a:ext cx="1656184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979712" y="5858525"/>
            <a:ext cx="2160240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868144" y="5921896"/>
            <a:ext cx="1656184" cy="93610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543752" y="2481529"/>
            <a:ext cx="1516080" cy="861399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652120" y="2663290"/>
            <a:ext cx="1296144" cy="648072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23527" y="2663290"/>
            <a:ext cx="1194567" cy="549686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139952" y="1743217"/>
            <a:ext cx="1152128" cy="700959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71971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4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350987"/>
            <a:ext cx="8424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Tato </a:t>
            </a:r>
            <a:r>
              <a:rPr lang="cs-CZ" sz="4000" b="1" dirty="0" err="1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podst</a:t>
            </a:r>
            <a:r>
              <a:rPr lang="cs-CZ" sz="40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 jména mají číslo  </a:t>
            </a:r>
            <a:endParaRPr lang="cs-CZ" sz="4000" b="1" dirty="0">
              <a:ln w="12700">
                <a:solidFill>
                  <a:srgbClr val="C00000"/>
                </a:solidFill>
                <a:prstDash val="solid"/>
              </a:ln>
              <a:solidFill>
                <a:srgbClr val="C0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4118" y="1875135"/>
            <a:ext cx="4392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hlinkClick r:id="rId3" action="ppaction://hlinksldjump"/>
              </a:rPr>
              <a:t>a) jednotné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04405" y="1874441"/>
            <a:ext cx="35782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smtClean="0">
                <a:solidFill>
                  <a:srgbClr val="00B0F0"/>
                </a:solidFill>
                <a:hlinkClick r:id="rId4" action="ppaction://hlinksldjump"/>
              </a:rPr>
              <a:t>b) množné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7" y="3356992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listí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9473" y="5135137"/>
            <a:ext cx="16914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C00000"/>
                </a:solidFill>
              </a:rPr>
              <a:t>kamení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92237" y="4149080"/>
            <a:ext cx="12043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C00000"/>
                </a:solidFill>
              </a:rPr>
              <a:t>křoví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97118" y="3091596"/>
            <a:ext cx="10839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C00000"/>
                </a:solidFill>
              </a:rPr>
              <a:t>dříví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15489" y="5445224"/>
            <a:ext cx="10583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C00000"/>
                </a:solidFill>
              </a:rPr>
              <a:t>kvítí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88673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5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1" grpId="0"/>
      <p:bldP spid="13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23728" y="2420888"/>
            <a:ext cx="61206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9600" b="1" dirty="0" smtClean="0">
                <a:solidFill>
                  <a:srgbClr val="C00000"/>
                </a:solidFill>
              </a:rPr>
              <a:t>KONEC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6713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900VVYZS\MC90043382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2691474" cy="26914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547664" y="620688"/>
            <a:ext cx="483177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b="1" dirty="0" smtClean="0">
                <a:solidFill>
                  <a:srgbClr val="C00000"/>
                </a:solidFill>
              </a:rPr>
              <a:t>SPRÁVNĚ !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6379436" y="4824330"/>
            <a:ext cx="2225012" cy="148499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7944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5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uživatel\AppData\Local\Microsoft\Windows\Temporary Internet Files\Content.IE5\QZW61W2X\MC900437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2896"/>
            <a:ext cx="2952328" cy="30150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908720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ŠPATNĚ !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6588224" y="5229200"/>
            <a:ext cx="1872208" cy="9361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6593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5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Použity volně přístupné </a:t>
            </a:r>
            <a:r>
              <a:rPr lang="cs-CZ" sz="2400" dirty="0" smtClean="0">
                <a:latin typeface="+mn-lt"/>
              </a:rPr>
              <a:t>kliparty z </a:t>
            </a:r>
            <a:r>
              <a:rPr lang="cs-CZ" sz="2400" smtClean="0">
                <a:latin typeface="+mn-lt"/>
              </a:rPr>
              <a:t>galerie Office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  <p:sndAc>
          <p:stSnd>
            <p:snd r:embed="rId3" name="hammer.wav"/>
          </p:stSnd>
        </p:sndAc>
      </p:transition>
    </mc:Choice>
    <mc:Fallback>
      <p:transition spd="slow">
        <p:blinds dir="vert"/>
        <p:sndAc>
          <p:stSnd>
            <p:snd r:embed="rId2" name="hammer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262</TotalTime>
  <Words>315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Použity volně přístupné kliparty z galerie Office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28</cp:revision>
  <dcterms:created xsi:type="dcterms:W3CDTF">2011-09-04T18:38:00Z</dcterms:created>
  <dcterms:modified xsi:type="dcterms:W3CDTF">2012-04-08T08:16:16Z</dcterms:modified>
</cp:coreProperties>
</file>