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65" r:id="rId4"/>
    <p:sldId id="257" r:id="rId5"/>
    <p:sldId id="261" r:id="rId6"/>
    <p:sldId id="267" r:id="rId7"/>
    <p:sldId id="266" r:id="rId8"/>
    <p:sldId id="259" r:id="rId9"/>
    <p:sldId id="260" r:id="rId10"/>
    <p:sldId id="263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B3B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  <p:sndAc>
      <p:stSnd>
        <p:snd r:embed="rId1" name="click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9F9FC32-8AAF-491C-AD55-AA0D185CC43E}" type="datetimeFigureOut">
              <a:rPr lang="cs-CZ" smtClean="0"/>
              <a:pPr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CB64882-C7BB-4866-AA28-4DCC455721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 spokes="1"/>
    <p:sndAc>
      <p:stSnd>
        <p:snd r:embed="rId13" name="click.wav"/>
      </p:stSnd>
    </p:sndAc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143000" y="731520"/>
            <a:ext cx="6400800" cy="3474720"/>
          </a:xfrm>
          <a:prstGeom prst="rect">
            <a:avLst/>
          </a:prstGeo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548680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63041" y="3789040"/>
            <a:ext cx="5910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OP VK  Peníze školám </a:t>
            </a:r>
          </a:p>
          <a:p>
            <a:r>
              <a:rPr lang="cs-CZ" dirty="0" smtClean="0"/>
              <a:t>     Registrační číslo </a:t>
            </a:r>
            <a:r>
              <a:rPr lang="cs-CZ" dirty="0" smtClean="0"/>
              <a:t>projektu: </a:t>
            </a:r>
            <a:r>
              <a:rPr lang="cs-CZ" dirty="0" smtClean="0"/>
              <a:t>CZ.1.07/1.4.00/21.0385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545702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    ZŠ Hladké </a:t>
            </a:r>
            <a:r>
              <a:rPr lang="cs-CZ" dirty="0" err="1" smtClean="0"/>
              <a:t>Životice</a:t>
            </a:r>
            <a:r>
              <a:rPr lang="cs-CZ" dirty="0" smtClean="0"/>
              <a:t> okres Nový Jičín, příspěvková organizace</a:t>
            </a:r>
          </a:p>
          <a:p>
            <a:pPr algn="ctr"/>
            <a:r>
              <a:rPr lang="cs-CZ" dirty="0" smtClean="0"/>
              <a:t>IČ</a:t>
            </a:r>
            <a:r>
              <a:rPr lang="cs-CZ" dirty="0" smtClean="0"/>
              <a:t>: 73184322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38214" y="5202639"/>
            <a:ext cx="814265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    </a:t>
            </a:r>
          </a:p>
          <a:p>
            <a:r>
              <a:rPr lang="cs-CZ" dirty="0" smtClean="0"/>
              <a:t>                     Doporučeno pro 3</a:t>
            </a:r>
            <a:r>
              <a:rPr lang="cs-CZ" dirty="0" smtClean="0"/>
              <a:t>. - </a:t>
            </a:r>
            <a:r>
              <a:rPr lang="cs-CZ" dirty="0" smtClean="0"/>
              <a:t>5. ročník ZŠ</a:t>
            </a:r>
          </a:p>
          <a:p>
            <a:r>
              <a:rPr lang="cs-CZ" dirty="0" smtClean="0"/>
              <a:t>                     </a:t>
            </a:r>
            <a:r>
              <a:rPr lang="cs-CZ" dirty="0" smtClean="0"/>
              <a:t>Předmět: </a:t>
            </a:r>
            <a:r>
              <a:rPr lang="cs-CZ" dirty="0" smtClean="0"/>
              <a:t>Český Jazyk</a:t>
            </a:r>
          </a:p>
          <a:p>
            <a:r>
              <a:rPr lang="cs-CZ" dirty="0" smtClean="0"/>
              <a:t>                     </a:t>
            </a:r>
            <a:r>
              <a:rPr lang="cs-CZ" dirty="0" smtClean="0"/>
              <a:t>Autor: </a:t>
            </a:r>
            <a:r>
              <a:rPr lang="cs-CZ" dirty="0" smtClean="0"/>
              <a:t>Mgr. Šárka </a:t>
            </a:r>
            <a:r>
              <a:rPr lang="cs-CZ" dirty="0" err="1" smtClean="0"/>
              <a:t>Hoňková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1996480"/>
            <a:ext cx="9036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  III/2 Inovace a zkvalitnění výuky prostřednictvím ICT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2996952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smtClean="0"/>
              <a:t>VY_32_INOVACE_03_Podstatná </a:t>
            </a:r>
            <a:r>
              <a:rPr lang="cs-CZ" sz="2800" dirty="0" smtClean="0"/>
              <a:t>jména - rod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96539347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-38973" y="188640"/>
            <a:ext cx="917270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Rod podstatných jmen</a:t>
            </a:r>
            <a:endParaRPr lang="cs-CZ" sz="6600" b="1" cap="none" spc="50" dirty="0">
              <a:ln w="11430"/>
              <a:solidFill>
                <a:srgbClr val="3333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04232" y="1916832"/>
            <a:ext cx="282320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6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Mužský</a:t>
            </a:r>
            <a:endParaRPr lang="cs-CZ" sz="60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8733" y="3480102"/>
            <a:ext cx="271420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6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Ženský</a:t>
            </a:r>
            <a:endParaRPr lang="cs-CZ" sz="6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01828" y="4992270"/>
            <a:ext cx="282801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6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Střední</a:t>
            </a:r>
            <a:endParaRPr lang="cs-CZ" sz="6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355976" y="2071202"/>
            <a:ext cx="28087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  <a:r>
              <a:rPr lang="cs-CZ" sz="4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en, ti, ty</a:t>
            </a:r>
            <a:endParaRPr lang="cs-CZ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355976" y="3603212"/>
            <a:ext cx="16514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  <a:r>
              <a:rPr lang="cs-CZ" sz="4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a, ty</a:t>
            </a:r>
            <a:endParaRPr lang="cs-CZ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355976" y="5115380"/>
            <a:ext cx="166904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  <a:r>
              <a:rPr lang="cs-CZ" sz="4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o, ta</a:t>
            </a:r>
            <a:endParaRPr lang="cs-CZ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399661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2" grpId="0"/>
      <p:bldP spid="14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51520" y="332656"/>
            <a:ext cx="9649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Zakroužkuj </a:t>
            </a:r>
            <a:r>
              <a:rPr lang="cs-CZ" sz="3600" b="1" spc="50" dirty="0" err="1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podst</a:t>
            </a:r>
            <a:r>
              <a:rPr lang="cs-CZ" sz="3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  <a:r>
              <a:rPr lang="cs-CZ" sz="3600" b="1" spc="50" dirty="0" err="1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</a:t>
            </a:r>
            <a:r>
              <a:rPr lang="cs-CZ" sz="3600" b="1" spc="50" dirty="0" err="1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</a:t>
            </a:r>
            <a:r>
              <a:rPr lang="cs-CZ" sz="3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rodu mužského</a:t>
            </a:r>
            <a:endParaRPr lang="cs-CZ" sz="3600" dirty="0">
              <a:solidFill>
                <a:srgbClr val="0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7275" y="1268760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3B3B"/>
                </a:solidFill>
              </a:rPr>
              <a:t>zámek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86250" y="1891963"/>
            <a:ext cx="15183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jablko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280806" y="1245632"/>
            <a:ext cx="9749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stůl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69676" y="2131456"/>
            <a:ext cx="11913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ovce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971600" y="3139857"/>
            <a:ext cx="8306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lev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236296" y="1412776"/>
            <a:ext cx="13740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koule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57275" y="4221088"/>
            <a:ext cx="15664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slunce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252295" y="3105834"/>
            <a:ext cx="15905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>
                <a:solidFill>
                  <a:srgbClr val="FF3B3B"/>
                </a:solidFill>
              </a:rPr>
              <a:t>zámek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2981500" y="3757612"/>
            <a:ext cx="9268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žák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204343" y="4930015"/>
            <a:ext cx="21034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sněhulák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827584" y="5805264"/>
            <a:ext cx="12859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smtClean="0">
                <a:solidFill>
                  <a:srgbClr val="FF3B3B"/>
                </a:solidFill>
              </a:rPr>
              <a:t>pytel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252801" y="5805263"/>
            <a:ext cx="13147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sedlo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149528" y="4403943"/>
            <a:ext cx="8402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list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7358124" y="4372372"/>
            <a:ext cx="11304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květ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882874" y="5603933"/>
            <a:ext cx="1162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váza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3485556" y="2782668"/>
            <a:ext cx="18758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rgbClr val="FF3B3B"/>
                </a:solidFill>
              </a:rPr>
              <a:t>kluziště</a:t>
            </a:r>
            <a:endParaRPr lang="cs-CZ" sz="3600" b="1" dirty="0">
              <a:solidFill>
                <a:srgbClr val="FF3B3B"/>
              </a:solidFill>
            </a:endParaRPr>
          </a:p>
        </p:txBody>
      </p:sp>
      <p:sp>
        <p:nvSpPr>
          <p:cNvPr id="2" name="Ovál 1"/>
          <p:cNvSpPr/>
          <p:nvPr/>
        </p:nvSpPr>
        <p:spPr>
          <a:xfrm>
            <a:off x="107504" y="1245632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3832175" y="1185187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428305" y="3093810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2551265" y="3730778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534444" y="5721691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2186592" y="4867124"/>
            <a:ext cx="2138961" cy="931489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7053769" y="3086809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4499434" y="4350929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6970587" y="4320370"/>
            <a:ext cx="1872208" cy="813475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825287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  <p:bldP spid="15" grpId="0"/>
      <p:bldP spid="17" grpId="0"/>
      <p:bldP spid="19" grpId="0"/>
      <p:bldP spid="21" grpId="0"/>
      <p:bldP spid="23" grpId="0"/>
      <p:bldP spid="25" grpId="0"/>
      <p:bldP spid="27" grpId="0"/>
      <p:bldP spid="29" grpId="0"/>
      <p:bldP spid="31" grpId="0"/>
      <p:bldP spid="33" grpId="0"/>
      <p:bldP spid="35" grpId="0"/>
      <p:bldP spid="37" grpId="0"/>
      <p:bldP spid="2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0" grpId="0" animBg="1"/>
      <p:bldP spid="32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-540568" y="15550"/>
            <a:ext cx="102783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Která </a:t>
            </a:r>
            <a:r>
              <a:rPr lang="cs-CZ" sz="3600" b="1" spc="50" dirty="0" err="1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podst</a:t>
            </a:r>
            <a:r>
              <a:rPr lang="cs-CZ" sz="3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jména jsou rodu ženského ? </a:t>
            </a:r>
            <a:endParaRPr lang="cs-CZ" sz="3600" b="1" spc="50" dirty="0">
              <a:ln w="11430"/>
              <a:solidFill>
                <a:srgbClr val="3333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34735" y="158905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kočka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-1104" y="3789040"/>
            <a:ext cx="10102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3333FF"/>
                </a:solidFill>
              </a:rPr>
              <a:t>strom</a:t>
            </a:r>
            <a:endParaRPr lang="cs-CZ" sz="2400" b="1" dirty="0">
              <a:solidFill>
                <a:srgbClr val="3333FF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494516" y="4413011"/>
            <a:ext cx="10358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lavice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732240" y="2310852"/>
            <a:ext cx="8354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růže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228736" y="3789040"/>
            <a:ext cx="6735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3333FF"/>
                </a:solidFill>
              </a:rPr>
              <a:t>pes</a:t>
            </a:r>
            <a:endParaRPr lang="cs-CZ" sz="2400" b="1" dirty="0">
              <a:solidFill>
                <a:srgbClr val="3333FF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5111305" y="2296289"/>
            <a:ext cx="708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3333FF"/>
                </a:solidFill>
              </a:rPr>
              <a:t>nůž</a:t>
            </a:r>
            <a:endParaRPr lang="cs-CZ" sz="2400" b="1" dirty="0">
              <a:solidFill>
                <a:srgbClr val="3333FF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015730" y="2296288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3333FF"/>
                </a:solidFill>
              </a:rPr>
              <a:t>traktor</a:t>
            </a:r>
            <a:endParaRPr lang="cs-CZ" sz="2400" b="1" dirty="0">
              <a:solidFill>
                <a:srgbClr val="3333FF"/>
              </a:solidFill>
            </a:endParaRPr>
          </a:p>
        </p:txBody>
      </p:sp>
      <p:sp>
        <p:nvSpPr>
          <p:cNvPr id="1025" name="Obdélník 1024"/>
          <p:cNvSpPr/>
          <p:nvPr/>
        </p:nvSpPr>
        <p:spPr>
          <a:xfrm>
            <a:off x="2473911" y="3195936"/>
            <a:ext cx="7681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teta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28" name="Obdélník 1027"/>
          <p:cNvSpPr/>
          <p:nvPr/>
        </p:nvSpPr>
        <p:spPr>
          <a:xfrm>
            <a:off x="1500531" y="4481537"/>
            <a:ext cx="9861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3333FF"/>
                </a:solidFill>
              </a:rPr>
              <a:t>obraz</a:t>
            </a:r>
            <a:endParaRPr lang="cs-CZ" sz="2400" b="1" dirty="0">
              <a:solidFill>
                <a:srgbClr val="3333FF"/>
              </a:solidFill>
            </a:endParaRPr>
          </a:p>
        </p:txBody>
      </p:sp>
      <p:sp>
        <p:nvSpPr>
          <p:cNvPr id="1030" name="Obdélník 1029"/>
          <p:cNvSpPr/>
          <p:nvPr/>
        </p:nvSpPr>
        <p:spPr>
          <a:xfrm>
            <a:off x="6506299" y="1147777"/>
            <a:ext cx="12490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květina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33" name="Obdélník 1032"/>
          <p:cNvSpPr/>
          <p:nvPr/>
        </p:nvSpPr>
        <p:spPr>
          <a:xfrm>
            <a:off x="4879396" y="4019872"/>
            <a:ext cx="7056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00B050"/>
                </a:solidFill>
              </a:rPr>
              <a:t>zelí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034" name="Obdélník 1033"/>
          <p:cNvSpPr/>
          <p:nvPr/>
        </p:nvSpPr>
        <p:spPr>
          <a:xfrm>
            <a:off x="7548876" y="3362037"/>
            <a:ext cx="7938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kolo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036" name="Obdélník 1035"/>
          <p:cNvSpPr/>
          <p:nvPr/>
        </p:nvSpPr>
        <p:spPr>
          <a:xfrm>
            <a:off x="3569858" y="1586823"/>
            <a:ext cx="9605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>
                <a:solidFill>
                  <a:srgbClr val="00B050"/>
                </a:solidFill>
              </a:rPr>
              <a:t>srdce</a:t>
            </a:r>
          </a:p>
        </p:txBody>
      </p:sp>
      <p:sp>
        <p:nvSpPr>
          <p:cNvPr id="1038" name="Obdélník 1037"/>
          <p:cNvSpPr/>
          <p:nvPr/>
        </p:nvSpPr>
        <p:spPr>
          <a:xfrm>
            <a:off x="972181" y="3013187"/>
            <a:ext cx="10214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00B050"/>
                </a:solidFill>
              </a:rPr>
              <a:t>hřiště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040" name="Obdélník 1039"/>
          <p:cNvSpPr/>
          <p:nvPr/>
        </p:nvSpPr>
        <p:spPr>
          <a:xfrm>
            <a:off x="4091740" y="3198168"/>
            <a:ext cx="8066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00B050"/>
                </a:solidFill>
              </a:rPr>
              <a:t>pole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041" name="Obdélník 1040"/>
          <p:cNvSpPr/>
          <p:nvPr/>
        </p:nvSpPr>
        <p:spPr>
          <a:xfrm>
            <a:off x="469963" y="5533780"/>
            <a:ext cx="24897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 smtClean="0">
                <a:solidFill>
                  <a:srgbClr val="FF3B3B"/>
                </a:solidFill>
                <a:hlinkClick r:id="rId3" action="ppaction://hlinksldjump"/>
              </a:rPr>
              <a:t>červená</a:t>
            </a:r>
            <a:endParaRPr lang="cs-CZ" sz="4800" b="1" dirty="0">
              <a:solidFill>
                <a:srgbClr val="FF3B3B"/>
              </a:solidFill>
            </a:endParaRPr>
          </a:p>
        </p:txBody>
      </p:sp>
      <p:sp>
        <p:nvSpPr>
          <p:cNvPr id="1043" name="Obdélník 1042"/>
          <p:cNvSpPr/>
          <p:nvPr/>
        </p:nvSpPr>
        <p:spPr>
          <a:xfrm>
            <a:off x="6228736" y="5533780"/>
            <a:ext cx="20922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 smtClean="0">
                <a:solidFill>
                  <a:srgbClr val="00B050"/>
                </a:solidFill>
                <a:hlinkClick r:id="rId4" action="ppaction://hlinksldjump"/>
              </a:rPr>
              <a:t>zelená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045" name="Obdélník 1044"/>
          <p:cNvSpPr/>
          <p:nvPr/>
        </p:nvSpPr>
        <p:spPr>
          <a:xfrm>
            <a:off x="3593355" y="5555224"/>
            <a:ext cx="201048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800" b="1" dirty="0" smtClean="0">
                <a:solidFill>
                  <a:srgbClr val="3333FF"/>
                </a:solidFill>
                <a:hlinkClick r:id="rId4" action="ppaction://hlinksldjump"/>
              </a:rPr>
              <a:t>modrá</a:t>
            </a:r>
            <a:endParaRPr lang="cs-CZ" sz="4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350655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20" grpId="0"/>
      <p:bldP spid="22" grpId="0"/>
      <p:bldP spid="26" grpId="0"/>
      <p:bldP spid="28" grpId="0"/>
      <p:bldP spid="30" grpId="0"/>
      <p:bldP spid="31" grpId="0"/>
      <p:bldP spid="1025" grpId="0"/>
      <p:bldP spid="1028" grpId="0"/>
      <p:bldP spid="1030" grpId="0"/>
      <p:bldP spid="1033" grpId="0"/>
      <p:bldP spid="1034" grpId="0"/>
      <p:bldP spid="1036" grpId="0"/>
      <p:bldP spid="1038" grpId="0"/>
      <p:bldP spid="1040" grpId="0"/>
      <p:bldP spid="1041" grpId="0"/>
      <p:bldP spid="1043" grpId="0"/>
      <p:bldP spid="10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78941" y="160065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Podtržená </a:t>
            </a:r>
            <a:r>
              <a:rPr lang="cs-CZ" sz="4000" b="1" spc="50" dirty="0" err="1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podst</a:t>
            </a:r>
            <a:r>
              <a:rPr lang="cs-CZ" sz="40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</a:t>
            </a:r>
            <a:r>
              <a:rPr lang="cs-CZ" sz="4000" b="1" spc="50" dirty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</a:t>
            </a:r>
            <a:r>
              <a:rPr lang="cs-CZ" sz="40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ména jsou rodu:</a:t>
            </a:r>
            <a:endParaRPr lang="cs-CZ" sz="4000" dirty="0"/>
          </a:p>
        </p:txBody>
      </p:sp>
      <p:sp>
        <p:nvSpPr>
          <p:cNvPr id="7" name="Obdélník 6"/>
          <p:cNvSpPr/>
          <p:nvPr/>
        </p:nvSpPr>
        <p:spPr>
          <a:xfrm>
            <a:off x="178941" y="1412776"/>
            <a:ext cx="25907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srgbClr val="FF3B3B"/>
                </a:solidFill>
                <a:hlinkClick r:id="rId3" action="ppaction://hlinksldjump"/>
              </a:rPr>
              <a:t>mužského</a:t>
            </a:r>
            <a:endParaRPr lang="cs-CZ" sz="4000" b="1" dirty="0">
              <a:solidFill>
                <a:srgbClr val="FF3B3B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347864" y="1412776"/>
            <a:ext cx="24449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srgbClr val="FF3B3B"/>
                </a:solidFill>
                <a:hlinkClick r:id="rId3" action="ppaction://hlinksldjump"/>
              </a:rPr>
              <a:t>ženského</a:t>
            </a:r>
            <a:endParaRPr lang="cs-CZ" sz="4000" b="1" dirty="0">
              <a:solidFill>
                <a:srgbClr val="FF3B3B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228184" y="1409952"/>
            <a:ext cx="24721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b="1" dirty="0" smtClean="0">
                <a:solidFill>
                  <a:srgbClr val="FF3B3B"/>
                </a:solidFill>
                <a:hlinkClick r:id="rId4" action="ppaction://hlinksldjump"/>
              </a:rPr>
              <a:t>středního</a:t>
            </a:r>
            <a:endParaRPr lang="cs-CZ" sz="4000" b="1" dirty="0">
              <a:solidFill>
                <a:srgbClr val="FF3B3B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901094" y="2780928"/>
            <a:ext cx="5854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les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262623" y="4077072"/>
            <a:ext cx="9476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slůně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940152" y="2965103"/>
            <a:ext cx="10246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závod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247437" y="4869160"/>
            <a:ext cx="971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kniha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55576" y="4431605"/>
            <a:ext cx="100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>
                <a:solidFill>
                  <a:srgbClr val="FF0000"/>
                </a:solidFill>
              </a:rPr>
              <a:t>kočka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3240430" y="2772667"/>
            <a:ext cx="880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ucho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266211" y="5397797"/>
            <a:ext cx="8130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obilí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935153" y="4431605"/>
            <a:ext cx="10599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křeslo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216178" y="5517232"/>
            <a:ext cx="8835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okno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7686532" y="2780928"/>
            <a:ext cx="907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u="sng" dirty="0" smtClean="0">
                <a:solidFill>
                  <a:srgbClr val="FF0000"/>
                </a:solidFill>
              </a:rPr>
              <a:t>zvíře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759464" y="3846239"/>
            <a:ext cx="10871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b="1" dirty="0" smtClean="0">
                <a:solidFill>
                  <a:srgbClr val="FF0000"/>
                </a:solidFill>
              </a:rPr>
              <a:t>mrkev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714232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94957" y="2780928"/>
            <a:ext cx="41184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spc="50" dirty="0" smtClean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KONEC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06048068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živatel\AppData\Local\Microsoft\Windows\Temporary Internet Files\Content.IE5\QZW61W2X\MC9004344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72816"/>
            <a:ext cx="2697262" cy="3778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1600" y="692696"/>
            <a:ext cx="3888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3B3B"/>
                </a:solidFill>
              </a:rPr>
              <a:t>Špatně !</a:t>
            </a:r>
            <a:endParaRPr lang="cs-CZ" sz="6600" b="1" dirty="0">
              <a:solidFill>
                <a:srgbClr val="FF3B3B"/>
              </a:solidFill>
            </a:endParaRPr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6948264" y="5085184"/>
            <a:ext cx="2016224" cy="10081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7559362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živatel\AppData\Local\Microsoft\Windows\Temporary Internet Files\Content.IE5\900VVYZS\MC900433817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060848"/>
            <a:ext cx="36004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31640" y="692696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FF3B3B"/>
                </a:solidFill>
              </a:rPr>
              <a:t>Správně !</a:t>
            </a:r>
            <a:endParaRPr lang="cs-CZ" sz="7200" b="1" dirty="0">
              <a:solidFill>
                <a:srgbClr val="FF3B3B"/>
              </a:solidFill>
            </a:endParaRPr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7164288" y="5445224"/>
            <a:ext cx="1728192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9687537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živatel\AppData\Local\Microsoft\Windows\Temporary Internet Files\Content.IE5\QZW61W2X\MC9004344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72816"/>
            <a:ext cx="2697262" cy="3778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1600" y="692696"/>
            <a:ext cx="3888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3B3B"/>
                </a:solidFill>
              </a:rPr>
              <a:t>Špatně !</a:t>
            </a:r>
            <a:endParaRPr lang="cs-CZ" sz="6600" b="1" dirty="0">
              <a:solidFill>
                <a:srgbClr val="FF3B3B"/>
              </a:solidFill>
            </a:endParaRPr>
          </a:p>
        </p:txBody>
      </p:sp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6948264" y="5085184"/>
            <a:ext cx="2016224" cy="10081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9948087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živatel\AppData\Local\Microsoft\Windows\Temporary Internet Files\Content.IE5\900VVYZS\MC900433817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060848"/>
            <a:ext cx="36004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31640" y="692696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rgbClr val="FF3B3B"/>
                </a:solidFill>
              </a:rPr>
              <a:t>Správně !</a:t>
            </a:r>
            <a:endParaRPr lang="cs-CZ" sz="7200" b="1" dirty="0">
              <a:solidFill>
                <a:srgbClr val="FF3B3B"/>
              </a:solidFill>
            </a:endParaRPr>
          </a:p>
        </p:txBody>
      </p:sp>
      <p:sp>
        <p:nvSpPr>
          <p:cNvPr id="2" name="Šipka doleva 1">
            <a:hlinkClick r:id="rId4" action="ppaction://hlinksldjump"/>
          </p:cNvPr>
          <p:cNvSpPr/>
          <p:nvPr/>
        </p:nvSpPr>
        <p:spPr>
          <a:xfrm>
            <a:off x="7680299" y="5517232"/>
            <a:ext cx="1152128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1217421"/>
      </p:ext>
    </p:extLst>
  </p:cSld>
  <p:clrMapOvr>
    <a:masterClrMapping/>
  </p:clrMapOvr>
  <p:transition spd="slow">
    <p:wheel spokes="1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 smtClean="0"/>
              <a:t>Použity volně přístupné kliparty</a:t>
            </a:r>
            <a:endParaRPr lang="cs-CZ" sz="2400" dirty="0"/>
          </a:p>
        </p:txBody>
      </p:sp>
    </p:spTree>
  </p:cSld>
  <p:clrMapOvr>
    <a:masterClrMapping/>
  </p:clrMapOvr>
  <p:transition spd="slow">
    <p:wheel spokes="1"/>
    <p:sndAc>
      <p:stSnd>
        <p:snd r:embed="rId2" name="click.wav"/>
      </p:stSnd>
    </p:sndAc>
  </p:transition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381</TotalTime>
  <Words>159</Words>
  <Application>Microsoft Office PowerPoint</Application>
  <PresentationFormat>Předvádění na obrazovce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Použity volně přístupné kliparty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Martin Králík</cp:lastModifiedBy>
  <cp:revision>22</cp:revision>
  <dcterms:created xsi:type="dcterms:W3CDTF">2011-08-28T16:41:22Z</dcterms:created>
  <dcterms:modified xsi:type="dcterms:W3CDTF">2012-04-08T08:18:47Z</dcterms:modified>
</cp:coreProperties>
</file>