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8D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02008-2D0C-450F-B0FC-F869A3034207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04088-45DE-4A21-9FAA-FAC1438BF94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  <p:sndAc>
          <p:stSnd>
            <p:snd r:embed="rId1" name="camera.wav"/>
          </p:stSnd>
        </p:sndAc>
      </p:transition>
    </mc:Choice>
    <mc:Fallback xmlns="">
      <p:transition spd="slow">
        <p:dissolv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02008-2D0C-450F-B0FC-F869A3034207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04088-45DE-4A21-9FAA-FAC1438BF94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  <p:sndAc>
          <p:stSnd>
            <p:snd r:embed="rId1" name="camera.wav"/>
          </p:stSnd>
        </p:sndAc>
      </p:transition>
    </mc:Choice>
    <mc:Fallback xmlns="">
      <p:transition spd="slow">
        <p:dissolv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02008-2D0C-450F-B0FC-F869A3034207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04088-45DE-4A21-9FAA-FAC1438BF9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  <p:sndAc>
          <p:stSnd>
            <p:snd r:embed="rId1" name="camera.wav"/>
          </p:stSnd>
        </p:sndAc>
      </p:transition>
    </mc:Choice>
    <mc:Fallback xmlns="">
      <p:transition spd="slow">
        <p:dissolv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02008-2D0C-450F-B0FC-F869A3034207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04088-45DE-4A21-9FAA-FAC1438BF94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  <p:sndAc>
          <p:stSnd>
            <p:snd r:embed="rId1" name="camera.wav"/>
          </p:stSnd>
        </p:sndAc>
      </p:transition>
    </mc:Choice>
    <mc:Fallback xmlns="">
      <p:transition spd="slow">
        <p:dissolv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02008-2D0C-450F-B0FC-F869A3034207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04088-45DE-4A21-9FAA-FAC1438BF94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  <p:sndAc>
          <p:stSnd>
            <p:snd r:embed="rId1" name="camera.wav"/>
          </p:stSnd>
        </p:sndAc>
      </p:transition>
    </mc:Choice>
    <mc:Fallback xmlns="">
      <p:transition spd="slow">
        <p:dissolv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02008-2D0C-450F-B0FC-F869A3034207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04088-45DE-4A21-9FAA-FAC1438BF9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  <p:sndAc>
          <p:stSnd>
            <p:snd r:embed="rId1" name="camera.wav"/>
          </p:stSnd>
        </p:sndAc>
      </p:transition>
    </mc:Choice>
    <mc:Fallback xmlns="">
      <p:transition spd="slow">
        <p:dissolv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02008-2D0C-450F-B0FC-F869A3034207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04088-45DE-4A21-9FAA-FAC1438BF9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  <p:sndAc>
          <p:stSnd>
            <p:snd r:embed="rId1" name="camera.wav"/>
          </p:stSnd>
        </p:sndAc>
      </p:transition>
    </mc:Choice>
    <mc:Fallback xmlns="">
      <p:transition spd="slow">
        <p:dissolv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02008-2D0C-450F-B0FC-F869A3034207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04088-45DE-4A21-9FAA-FAC1438BF9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  <p:sndAc>
          <p:stSnd>
            <p:snd r:embed="rId1" name="camera.wav"/>
          </p:stSnd>
        </p:sndAc>
      </p:transition>
    </mc:Choice>
    <mc:Fallback xmlns="">
      <p:transition spd="slow">
        <p:dissolv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02008-2D0C-450F-B0FC-F869A3034207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04088-45DE-4A21-9FAA-FAC1438BF94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  <p:sndAc>
          <p:stSnd>
            <p:snd r:embed="rId1" name="camera.wav"/>
          </p:stSnd>
        </p:sndAc>
      </p:transition>
    </mc:Choice>
    <mc:Fallback xmlns="">
      <p:transition spd="slow">
        <p:dissolv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02008-2D0C-450F-B0FC-F869A3034207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04088-45DE-4A21-9FAA-FAC1438BF9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  <p:sndAc>
          <p:stSnd>
            <p:snd r:embed="rId1" name="camera.wav"/>
          </p:stSnd>
        </p:sndAc>
      </p:transition>
    </mc:Choice>
    <mc:Fallback xmlns="">
      <p:transition spd="slow">
        <p:dissolv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02008-2D0C-450F-B0FC-F869A3034207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04088-45DE-4A21-9FAA-FAC1438BF9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  <p:sndAc>
          <p:stSnd>
            <p:snd r:embed="rId1" name="camera.wav"/>
          </p:stSnd>
        </p:sndAc>
      </p:transition>
    </mc:Choice>
    <mc:Fallback xmlns="">
      <p:transition spd="slow">
        <p:dissolv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0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6902008-2D0C-450F-B0FC-F869A3034207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2904088-45DE-4A21-9FAA-FAC1438BF94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:dissolve/>
        <p:sndAc>
          <p:stSnd>
            <p:snd r:embed="rId13" name="camera.wav"/>
          </p:stSnd>
        </p:sndAc>
      </p:transition>
    </mc:Choice>
    <mc:Fallback xmlns="">
      <p:transition spd="slow">
        <p:dissolve/>
        <p:sndAc>
          <p:stSnd>
            <p:snd r:embed="rId14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0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0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0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0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0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0.wav"/><Relationship Id="rId4" Type="http://schemas.openxmlformats.org/officeDocument/2006/relationships/audio" Target="../media/audio4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5925" y="548680"/>
            <a:ext cx="577215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030341" y="2189528"/>
            <a:ext cx="6793463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400" dirty="0" smtClean="0"/>
              <a:t>   </a:t>
            </a:r>
            <a:r>
              <a:rPr lang="cs-CZ" sz="2600" dirty="0" smtClean="0"/>
              <a:t>VY_32_INOVACE_06_Vzory rodu ženského</a:t>
            </a:r>
            <a:endParaRPr lang="cs-CZ" sz="2600" dirty="0"/>
          </a:p>
        </p:txBody>
      </p:sp>
      <p:sp>
        <p:nvSpPr>
          <p:cNvPr id="6" name="Obdélník 5"/>
          <p:cNvSpPr/>
          <p:nvPr/>
        </p:nvSpPr>
        <p:spPr>
          <a:xfrm>
            <a:off x="3365278" y="2852934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000" dirty="0" smtClean="0"/>
              <a:t>OP </a:t>
            </a:r>
            <a:r>
              <a:rPr lang="cs-CZ" sz="2000" dirty="0"/>
              <a:t>VK  Peníze školám </a:t>
            </a:r>
          </a:p>
          <a:p>
            <a:r>
              <a:rPr lang="cs-CZ" sz="2000" dirty="0" smtClean="0"/>
              <a:t>Registrační </a:t>
            </a:r>
            <a:r>
              <a:rPr lang="cs-CZ" sz="2000" dirty="0"/>
              <a:t>číslo </a:t>
            </a:r>
            <a:r>
              <a:rPr lang="cs-CZ" sz="2000" dirty="0" smtClean="0"/>
              <a:t>projektu:       </a:t>
            </a:r>
            <a:r>
              <a:rPr lang="cs-CZ" sz="2000" dirty="0" smtClean="0"/>
              <a:t>CZ.1.07/1.4.00/21.0385 </a:t>
            </a:r>
            <a:endParaRPr lang="cs-CZ" sz="2000" dirty="0"/>
          </a:p>
        </p:txBody>
      </p:sp>
      <p:sp>
        <p:nvSpPr>
          <p:cNvPr id="7" name="Obdélník 6"/>
          <p:cNvSpPr/>
          <p:nvPr/>
        </p:nvSpPr>
        <p:spPr>
          <a:xfrm>
            <a:off x="1718468" y="4205500"/>
            <a:ext cx="6912768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/>
              <a:t>ZŠ Hladké </a:t>
            </a:r>
            <a:r>
              <a:rPr lang="cs-CZ" sz="2000" dirty="0" err="1" smtClean="0"/>
              <a:t>Životice</a:t>
            </a:r>
            <a:r>
              <a:rPr lang="cs-CZ" sz="2000" dirty="0" smtClean="0"/>
              <a:t> okres Nový Jičín, </a:t>
            </a:r>
            <a:r>
              <a:rPr lang="cs-CZ" sz="2000" dirty="0"/>
              <a:t>příspěvková </a:t>
            </a:r>
            <a:r>
              <a:rPr lang="cs-CZ" sz="2000" dirty="0" smtClean="0"/>
              <a:t>organizace, IČ: 73184322</a:t>
            </a:r>
            <a:endParaRPr lang="cs-CZ" sz="2000" dirty="0"/>
          </a:p>
          <a:p>
            <a:r>
              <a:rPr lang="cs-CZ" sz="2000" dirty="0" smtClean="0"/>
              <a:t>  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</a:t>
            </a:r>
            <a:endParaRPr lang="cs-CZ" sz="2000" dirty="0"/>
          </a:p>
          <a:p>
            <a:r>
              <a:rPr lang="cs-CZ" sz="2400" dirty="0" smtClean="0"/>
              <a:t>   </a:t>
            </a:r>
            <a:endParaRPr lang="cs-CZ" sz="2400" dirty="0"/>
          </a:p>
          <a:p>
            <a:r>
              <a:rPr lang="cs-CZ" dirty="0"/>
              <a:t>                        </a:t>
            </a:r>
          </a:p>
        </p:txBody>
      </p:sp>
      <p:sp>
        <p:nvSpPr>
          <p:cNvPr id="8" name="Obdélník 7"/>
          <p:cNvSpPr/>
          <p:nvPr/>
        </p:nvSpPr>
        <p:spPr>
          <a:xfrm>
            <a:off x="2352762" y="5053106"/>
            <a:ext cx="48965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/>
              <a:t>     Doporučeno </a:t>
            </a:r>
            <a:r>
              <a:rPr lang="cs-CZ" sz="2000" dirty="0"/>
              <a:t>pro 4</a:t>
            </a:r>
            <a:r>
              <a:rPr lang="cs-CZ" sz="2000" dirty="0" smtClean="0"/>
              <a:t>. - </a:t>
            </a:r>
            <a:r>
              <a:rPr lang="cs-CZ" sz="2000" dirty="0"/>
              <a:t>5. ročník </a:t>
            </a:r>
            <a:r>
              <a:rPr lang="cs-CZ" sz="2000" dirty="0" smtClean="0"/>
              <a:t>ZŠ</a:t>
            </a:r>
            <a:endParaRPr lang="cs-CZ" sz="2000" dirty="0"/>
          </a:p>
          <a:p>
            <a:r>
              <a:rPr lang="cs-CZ" sz="2000" dirty="0"/>
              <a:t>             </a:t>
            </a:r>
            <a:r>
              <a:rPr lang="cs-CZ" sz="2000" dirty="0" smtClean="0"/>
              <a:t> </a:t>
            </a:r>
            <a:r>
              <a:rPr lang="cs-CZ" sz="2000" dirty="0" smtClean="0"/>
              <a:t>Předmět: </a:t>
            </a:r>
            <a:r>
              <a:rPr lang="cs-CZ" sz="2000" dirty="0"/>
              <a:t>Český jazyk</a:t>
            </a:r>
          </a:p>
          <a:p>
            <a:r>
              <a:rPr lang="cs-CZ" sz="2000" dirty="0"/>
              <a:t>          </a:t>
            </a:r>
            <a:r>
              <a:rPr lang="cs-CZ" sz="2000" dirty="0" smtClean="0"/>
              <a:t> </a:t>
            </a:r>
            <a:r>
              <a:rPr lang="cs-CZ" sz="2000" dirty="0" smtClean="0"/>
              <a:t>Autor: </a:t>
            </a:r>
            <a:r>
              <a:rPr lang="cs-CZ" sz="2000" dirty="0"/>
              <a:t>Mgr. Šárka </a:t>
            </a:r>
            <a:r>
              <a:rPr lang="cs-CZ" sz="2000" dirty="0" err="1"/>
              <a:t>Hoňková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073272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  <p:sndAc>
          <p:stSnd>
            <p:snd r:embed="rId2" name="camera.wav"/>
          </p:stSnd>
        </p:sndAc>
      </p:transition>
    </mc:Choice>
    <mc:Fallback xmlns="">
      <p:transition spd="slow">
        <p:dissolve/>
        <p:sndAc>
          <p:stSnd>
            <p:snd r:embed="rId4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121029" y="0"/>
            <a:ext cx="8776762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66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C0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Vzory rodu ženského </a:t>
            </a:r>
          </a:p>
          <a:p>
            <a:pPr algn="ctr"/>
            <a:r>
              <a:rPr lang="cs-CZ" sz="6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C0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j</a:t>
            </a:r>
            <a:r>
              <a:rPr lang="cs-CZ" sz="66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C0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sou:</a:t>
            </a:r>
            <a:endParaRPr lang="cs-CZ" sz="66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C0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27354" y="2113903"/>
            <a:ext cx="172515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5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FB8D95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žena</a:t>
            </a:r>
            <a:endParaRPr lang="cs-CZ" sz="5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FB8D95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716016" y="3960563"/>
            <a:ext cx="189988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5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FB8D95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píseň</a:t>
            </a:r>
            <a:endParaRPr lang="cs-CZ" sz="5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FB8D95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7164288" y="5445224"/>
            <a:ext cx="152798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5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FB8D95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kost</a:t>
            </a:r>
            <a:endParaRPr lang="cs-CZ" sz="5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FB8D95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339752" y="3037233"/>
            <a:ext cx="165301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5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FB8D95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růže</a:t>
            </a:r>
            <a:endParaRPr lang="cs-CZ" sz="5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FB8D95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16998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  <p:sndAc>
          <p:stSnd>
            <p:snd r:embed="rId2" name="camera.wav"/>
          </p:stSnd>
        </p:sndAc>
      </p:transition>
    </mc:Choice>
    <mc:Fallback xmlns="">
      <p:transition spd="slow">
        <p:dissolv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3" grpId="0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32851"/>
            <a:ext cx="9144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6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C0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Vzory rodu ženského </a:t>
            </a:r>
          </a:p>
          <a:p>
            <a:pPr algn="ctr"/>
            <a:r>
              <a:rPr lang="cs-CZ" sz="60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C0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d</a:t>
            </a:r>
            <a:r>
              <a:rPr lang="cs-CZ" sz="6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C0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ělíme na:</a:t>
            </a:r>
            <a:endParaRPr lang="cs-CZ" sz="60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C0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305430" y="3036940"/>
            <a:ext cx="233429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5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měkké</a:t>
            </a:r>
            <a:endParaRPr lang="cs-CZ" sz="5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305430" y="5162822"/>
            <a:ext cx="192071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5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tvrdé</a:t>
            </a:r>
            <a:endParaRPr lang="cs-CZ" sz="5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00B0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lvl="0" algn="ctr"/>
            <a:endParaRPr lang="cs-CZ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00B0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8" name="Přímá spojnice 7"/>
          <p:cNvCxnSpPr/>
          <p:nvPr/>
        </p:nvCxnSpPr>
        <p:spPr>
          <a:xfrm>
            <a:off x="3508089" y="5771494"/>
            <a:ext cx="126583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flipV="1">
            <a:off x="4031937" y="3437935"/>
            <a:ext cx="1199903" cy="343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3851919" y="2851398"/>
            <a:ext cx="942629" cy="5088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bdélník 11"/>
          <p:cNvSpPr/>
          <p:nvPr/>
        </p:nvSpPr>
        <p:spPr>
          <a:xfrm>
            <a:off x="5231840" y="2156509"/>
            <a:ext cx="149111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8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růže</a:t>
            </a:r>
            <a:endParaRPr lang="cs-CZ" sz="48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241976" y="2944726"/>
            <a:ext cx="171072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8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píseň</a:t>
            </a:r>
            <a:endParaRPr lang="cs-CZ" sz="48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217405" y="5271561"/>
            <a:ext cx="155683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8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žena</a:t>
            </a:r>
            <a:endParaRPr lang="cs-CZ" sz="48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00B0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6" name="Přímá spojnice 15"/>
          <p:cNvCxnSpPr/>
          <p:nvPr/>
        </p:nvCxnSpPr>
        <p:spPr>
          <a:xfrm>
            <a:off x="3851919" y="3558445"/>
            <a:ext cx="1199903" cy="5186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bdélník 16"/>
          <p:cNvSpPr/>
          <p:nvPr/>
        </p:nvSpPr>
        <p:spPr>
          <a:xfrm>
            <a:off x="5310070" y="3751121"/>
            <a:ext cx="137730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8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kost</a:t>
            </a:r>
            <a:endParaRPr lang="cs-CZ" sz="48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09416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  <p:sndAc>
          <p:stSnd>
            <p:snd r:embed="rId2" name="camera.wav"/>
          </p:stSnd>
        </p:sndAc>
      </p:transition>
    </mc:Choice>
    <mc:Fallback xmlns="">
      <p:transition spd="slow">
        <p:dissolv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12" grpId="0"/>
      <p:bldP spid="13" grpId="0"/>
      <p:bldP spid="15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délník 20"/>
          <p:cNvSpPr/>
          <p:nvPr/>
        </p:nvSpPr>
        <p:spPr>
          <a:xfrm>
            <a:off x="0" y="188640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5400" b="1" i="0" u="none" strike="noStrike" kern="0" cap="none" spc="0" normalizeH="0" baseline="0" noProof="0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C0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</a:rPr>
              <a:t>Spoj </a:t>
            </a:r>
            <a:r>
              <a:rPr kumimoji="0" lang="cs-CZ" sz="5400" b="1" i="0" u="none" strike="noStrike" kern="0" cap="none" spc="0" normalizeH="0" baseline="0" noProof="0" dirty="0" err="1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C0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</a:rPr>
              <a:t>podst</a:t>
            </a:r>
            <a:r>
              <a:rPr kumimoji="0" lang="cs-CZ" sz="5400" b="1" i="0" u="none" strike="noStrike" kern="0" cap="none" spc="0" normalizeH="0" baseline="0" noProof="0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C0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</a:rPr>
              <a:t>. </a:t>
            </a:r>
            <a:r>
              <a:rPr kumimoji="0" lang="cs-CZ" sz="5400" b="1" i="0" u="none" strike="noStrike" kern="0" cap="none" spc="0" normalizeH="0" baseline="0" noProof="0" dirty="0" err="1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C0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</a:rPr>
              <a:t>jm</a:t>
            </a:r>
            <a:r>
              <a:rPr kumimoji="0" lang="cs-CZ" sz="5400" b="1" i="0" u="none" strike="noStrike" kern="0" cap="none" spc="0" normalizeH="0" baseline="0" noProof="0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C0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</a:rPr>
              <a:t>. se vzorem</a:t>
            </a:r>
            <a:endParaRPr kumimoji="0" lang="cs-CZ" sz="5400" b="1" i="0" u="none" strike="noStrike" kern="0" cap="none" spc="0" normalizeH="0" baseline="0" noProof="0" dirty="0">
              <a:ln w="31550" cmpd="sng">
                <a:gradFill>
                  <a:gsLst>
                    <a:gs pos="25000">
                      <a:srgbClr val="7E97AD">
                        <a:shade val="25000"/>
                        <a:satMod val="190000"/>
                      </a:srgbClr>
                    </a:gs>
                    <a:gs pos="80000">
                      <a:srgbClr val="7E97A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C0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uLnTx/>
              <a:uFillTx/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3622862" y="3140968"/>
            <a:ext cx="189827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60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žena</a:t>
            </a:r>
            <a:endParaRPr lang="cs-CZ" sz="60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1175343" y="2060846"/>
            <a:ext cx="157126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dívka</a:t>
            </a:r>
            <a:endParaRPr lang="cs-CZ" sz="4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3687783" y="1395661"/>
            <a:ext cx="176843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konev</a:t>
            </a:r>
            <a:endParaRPr lang="cs-CZ" sz="4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6317064" y="2060847"/>
            <a:ext cx="227177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zahrada</a:t>
            </a:r>
            <a:endParaRPr lang="cs-CZ" sz="4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885967" y="3771910"/>
            <a:ext cx="146867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židle</a:t>
            </a:r>
            <a:endParaRPr lang="cs-CZ" sz="4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2301888" y="5539134"/>
            <a:ext cx="226376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podlaha</a:t>
            </a:r>
            <a:endParaRPr lang="cs-CZ" sz="4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5848909" y="5445224"/>
            <a:ext cx="147989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skříň</a:t>
            </a:r>
            <a:endParaRPr lang="cs-CZ" sz="4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7199691" y="3503564"/>
            <a:ext cx="104387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hra</a:t>
            </a:r>
            <a:endParaRPr lang="cs-CZ" sz="4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39" name="Přímá spojnice se šipkou 38"/>
          <p:cNvCxnSpPr/>
          <p:nvPr/>
        </p:nvCxnSpPr>
        <p:spPr>
          <a:xfrm flipH="1">
            <a:off x="5521139" y="2830287"/>
            <a:ext cx="795925" cy="673277"/>
          </a:xfrm>
          <a:prstGeom prst="straightConnector1">
            <a:avLst/>
          </a:prstGeom>
          <a:ln w="762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se šipkou 40"/>
          <p:cNvCxnSpPr>
            <a:stCxn id="37" idx="1"/>
          </p:cNvCxnSpPr>
          <p:nvPr/>
        </p:nvCxnSpPr>
        <p:spPr>
          <a:xfrm flipH="1" flipV="1">
            <a:off x="5825940" y="3808364"/>
            <a:ext cx="1373751" cy="79921"/>
          </a:xfrm>
          <a:prstGeom prst="straightConnector1">
            <a:avLst/>
          </a:prstGeom>
          <a:ln w="762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se šipkou 41"/>
          <p:cNvCxnSpPr/>
          <p:nvPr/>
        </p:nvCxnSpPr>
        <p:spPr>
          <a:xfrm flipV="1">
            <a:off x="3480301" y="4156631"/>
            <a:ext cx="587643" cy="1382503"/>
          </a:xfrm>
          <a:prstGeom prst="straightConnector1">
            <a:avLst/>
          </a:prstGeom>
          <a:ln w="762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se šipkou 42"/>
          <p:cNvCxnSpPr/>
          <p:nvPr/>
        </p:nvCxnSpPr>
        <p:spPr>
          <a:xfrm>
            <a:off x="2584652" y="2770006"/>
            <a:ext cx="1038210" cy="733558"/>
          </a:xfrm>
          <a:prstGeom prst="straightConnector1">
            <a:avLst/>
          </a:prstGeom>
          <a:ln w="762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0044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  <p:sndAc>
          <p:stSnd>
            <p:snd r:embed="rId2" name="camera.wav"/>
          </p:stSnd>
        </p:sndAc>
      </p:transition>
    </mc:Choice>
    <mc:Fallback xmlns="">
      <p:transition spd="slow">
        <p:dissolve/>
        <p:sndAc>
          <p:stSnd>
            <p:snd r:embed="rId4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  <p:bldP spid="25" grpId="0"/>
      <p:bldP spid="27" grpId="0"/>
      <p:bldP spid="29" grpId="0"/>
      <p:bldP spid="31" grpId="0"/>
      <p:bldP spid="33" grpId="0"/>
      <p:bldP spid="35" grpId="0"/>
      <p:bldP spid="3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188640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5400" b="1" i="0" u="none" strike="noStrike" kern="0" cap="none" spc="0" normalizeH="0" baseline="0" noProof="0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C0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</a:rPr>
              <a:t>Spoj </a:t>
            </a:r>
            <a:r>
              <a:rPr kumimoji="0" lang="cs-CZ" sz="5400" b="1" i="0" u="none" strike="noStrike" kern="0" cap="none" spc="0" normalizeH="0" baseline="0" noProof="0" dirty="0" err="1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C0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</a:rPr>
              <a:t>podst</a:t>
            </a:r>
            <a:r>
              <a:rPr kumimoji="0" lang="cs-CZ" sz="5400" b="1" i="0" u="none" strike="noStrike" kern="0" cap="none" spc="0" normalizeH="0" baseline="0" noProof="0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C0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</a:rPr>
              <a:t>. </a:t>
            </a:r>
            <a:r>
              <a:rPr kumimoji="0" lang="cs-CZ" sz="5400" b="1" i="0" u="none" strike="noStrike" kern="0" cap="none" spc="0" normalizeH="0" baseline="0" noProof="0" dirty="0" err="1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C0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</a:rPr>
              <a:t>jm</a:t>
            </a:r>
            <a:r>
              <a:rPr kumimoji="0" lang="cs-CZ" sz="5400" b="1" i="0" u="none" strike="noStrike" kern="0" cap="none" spc="0" normalizeH="0" baseline="0" noProof="0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C0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</a:rPr>
              <a:t>. se vzorem</a:t>
            </a:r>
            <a:endParaRPr kumimoji="0" lang="cs-CZ" sz="5400" b="1" i="0" u="none" strike="noStrike" kern="0" cap="none" spc="0" normalizeH="0" baseline="0" noProof="0" dirty="0">
              <a:ln w="31550" cmpd="sng">
                <a:gradFill>
                  <a:gsLst>
                    <a:gs pos="25000">
                      <a:srgbClr val="7E97AD">
                        <a:shade val="25000"/>
                        <a:satMod val="190000"/>
                      </a:srgbClr>
                    </a:gs>
                    <a:gs pos="80000">
                      <a:srgbClr val="7E97A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C0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uLnTx/>
              <a:uFillTx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662938" y="3140968"/>
            <a:ext cx="181812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60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růže</a:t>
            </a:r>
            <a:endParaRPr lang="cs-CZ" sz="60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226640" y="2060846"/>
            <a:ext cx="146867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židle</a:t>
            </a:r>
            <a:endParaRPr lang="cs-CZ" sz="4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864915" y="1395661"/>
            <a:ext cx="141417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ovce</a:t>
            </a:r>
            <a:endParaRPr lang="cs-CZ" sz="4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646481" y="2060847"/>
            <a:ext cx="161294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opice</a:t>
            </a:r>
            <a:endParaRPr lang="cs-CZ" sz="4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80358" y="3771910"/>
            <a:ext cx="147989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skříň</a:t>
            </a:r>
            <a:endParaRPr lang="cs-CZ" sz="4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533522" y="5539134"/>
            <a:ext cx="18004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kytice</a:t>
            </a:r>
            <a:endParaRPr lang="cs-CZ" sz="4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699030" y="5445224"/>
            <a:ext cx="177965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police</a:t>
            </a:r>
            <a:endParaRPr lang="cs-CZ" sz="4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810163" y="3503564"/>
            <a:ext cx="182293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radost</a:t>
            </a:r>
            <a:endParaRPr lang="cs-CZ" sz="4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3" name="Přímá spojnice se šipkou 12"/>
          <p:cNvCxnSpPr/>
          <p:nvPr/>
        </p:nvCxnSpPr>
        <p:spPr>
          <a:xfrm flipH="1">
            <a:off x="5521139" y="2830287"/>
            <a:ext cx="795925" cy="673277"/>
          </a:xfrm>
          <a:prstGeom prst="straightConnector1">
            <a:avLst/>
          </a:prstGeom>
          <a:ln w="762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4462318" y="2165102"/>
            <a:ext cx="0" cy="971683"/>
          </a:xfrm>
          <a:prstGeom prst="straightConnector1">
            <a:avLst/>
          </a:prstGeom>
          <a:ln w="762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H="1" flipV="1">
            <a:off x="5279085" y="4156631"/>
            <a:ext cx="877091" cy="1288593"/>
          </a:xfrm>
          <a:prstGeom prst="straightConnector1">
            <a:avLst/>
          </a:prstGeom>
          <a:ln w="762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3433769" y="4156630"/>
            <a:ext cx="634175" cy="1288594"/>
          </a:xfrm>
          <a:prstGeom prst="straightConnector1">
            <a:avLst/>
          </a:prstGeom>
          <a:ln w="762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>
            <a:off x="2501289" y="2681083"/>
            <a:ext cx="1161649" cy="822481"/>
          </a:xfrm>
          <a:prstGeom prst="straightConnector1">
            <a:avLst/>
          </a:prstGeom>
          <a:ln w="762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3501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  <p:sndAc>
          <p:stSnd>
            <p:snd r:embed="rId2" name="camera.wav"/>
          </p:stSnd>
        </p:sndAc>
      </p:transition>
    </mc:Choice>
    <mc:Fallback xmlns="">
      <p:transition spd="slow">
        <p:dissolve/>
        <p:sndAc>
          <p:stSnd>
            <p:snd r:embed="rId4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188640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5400" b="1" i="0" u="none" strike="noStrike" kern="0" cap="none" spc="0" normalizeH="0" baseline="0" noProof="0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C0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</a:rPr>
              <a:t>Spoj </a:t>
            </a:r>
            <a:r>
              <a:rPr kumimoji="0" lang="cs-CZ" sz="5400" b="1" i="0" u="none" strike="noStrike" kern="0" cap="none" spc="0" normalizeH="0" baseline="0" noProof="0" dirty="0" err="1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C0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</a:rPr>
              <a:t>podst</a:t>
            </a:r>
            <a:r>
              <a:rPr kumimoji="0" lang="cs-CZ" sz="5400" b="1" i="0" u="none" strike="noStrike" kern="0" cap="none" spc="0" normalizeH="0" baseline="0" noProof="0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C0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</a:rPr>
              <a:t>. </a:t>
            </a:r>
            <a:r>
              <a:rPr kumimoji="0" lang="cs-CZ" sz="5400" b="1" i="0" u="none" strike="noStrike" kern="0" cap="none" spc="0" normalizeH="0" baseline="0" noProof="0" dirty="0" err="1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C0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</a:rPr>
              <a:t>jm</a:t>
            </a:r>
            <a:r>
              <a:rPr kumimoji="0" lang="cs-CZ" sz="5400" b="1" i="0" u="none" strike="noStrike" kern="0" cap="none" spc="0" normalizeH="0" baseline="0" noProof="0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C0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</a:rPr>
              <a:t>. se vzorem</a:t>
            </a:r>
            <a:endParaRPr kumimoji="0" lang="cs-CZ" sz="5400" b="1" i="0" u="none" strike="noStrike" kern="0" cap="none" spc="0" normalizeH="0" baseline="0" noProof="0" dirty="0">
              <a:ln w="31550" cmpd="sng">
                <a:gradFill>
                  <a:gsLst>
                    <a:gs pos="25000">
                      <a:srgbClr val="7E97AD">
                        <a:shade val="25000"/>
                        <a:satMod val="190000"/>
                      </a:srgbClr>
                    </a:gs>
                    <a:gs pos="80000">
                      <a:srgbClr val="7E97A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C0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uLnTx/>
              <a:uFillTx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526682" y="3140968"/>
            <a:ext cx="209063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60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píseň</a:t>
            </a:r>
            <a:endParaRPr lang="cs-CZ" sz="60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413390" y="2060846"/>
            <a:ext cx="109517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věc</a:t>
            </a:r>
            <a:endParaRPr lang="cs-CZ" sz="4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687783" y="1395661"/>
            <a:ext cx="176843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konev</a:t>
            </a:r>
            <a:endParaRPr lang="cs-CZ" sz="4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541486" y="2060847"/>
            <a:ext cx="182293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radost</a:t>
            </a:r>
            <a:endParaRPr lang="cs-CZ" sz="4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56313" y="3771910"/>
            <a:ext cx="152798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stráň</a:t>
            </a:r>
            <a:endParaRPr lang="cs-CZ" sz="4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513487" y="5539134"/>
            <a:ext cx="184056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jabloň</a:t>
            </a:r>
            <a:endParaRPr lang="cs-CZ" sz="4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767959" y="5445224"/>
            <a:ext cx="164179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tykev</a:t>
            </a:r>
            <a:endParaRPr lang="cs-CZ" sz="4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932895" y="3771909"/>
            <a:ext cx="165301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větev</a:t>
            </a:r>
            <a:endParaRPr lang="cs-CZ" sz="4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3" name="Přímá spojnice se šipkou 12"/>
          <p:cNvCxnSpPr/>
          <p:nvPr/>
        </p:nvCxnSpPr>
        <p:spPr>
          <a:xfrm>
            <a:off x="4465906" y="2165102"/>
            <a:ext cx="0" cy="971683"/>
          </a:xfrm>
          <a:prstGeom prst="straightConnector1">
            <a:avLst/>
          </a:prstGeom>
          <a:ln w="762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H="1" flipV="1">
            <a:off x="5617319" y="3771910"/>
            <a:ext cx="1315576" cy="384719"/>
          </a:xfrm>
          <a:prstGeom prst="straightConnector1">
            <a:avLst/>
          </a:prstGeom>
          <a:ln w="762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V="1">
            <a:off x="2584652" y="3850100"/>
            <a:ext cx="942030" cy="345625"/>
          </a:xfrm>
          <a:prstGeom prst="straightConnector1">
            <a:avLst/>
          </a:prstGeom>
          <a:ln w="762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H="1" flipV="1">
            <a:off x="5220073" y="4156629"/>
            <a:ext cx="1152127" cy="1382505"/>
          </a:xfrm>
          <a:prstGeom prst="straightConnector1">
            <a:avLst/>
          </a:prstGeom>
          <a:ln w="762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>
            <a:stCxn id="10" idx="0"/>
          </p:cNvCxnSpPr>
          <p:nvPr/>
        </p:nvCxnSpPr>
        <p:spPr>
          <a:xfrm flipV="1">
            <a:off x="3433771" y="4156629"/>
            <a:ext cx="562166" cy="1382505"/>
          </a:xfrm>
          <a:prstGeom prst="straightConnector1">
            <a:avLst/>
          </a:prstGeom>
          <a:ln w="762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8902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  <p:sndAc>
          <p:stSnd>
            <p:snd r:embed="rId2" name="camera.wav"/>
          </p:stSnd>
        </p:sndAc>
      </p:transition>
    </mc:Choice>
    <mc:Fallback xmlns="">
      <p:transition spd="slow">
        <p:dissolve/>
        <p:sndAc>
          <p:stSnd>
            <p:snd r:embed="rId4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0" y="188640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5400" b="1" i="0" u="none" strike="noStrike" kern="0" cap="none" spc="0" normalizeH="0" baseline="0" noProof="0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C0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</a:rPr>
              <a:t>Spoj </a:t>
            </a:r>
            <a:r>
              <a:rPr kumimoji="0" lang="cs-CZ" sz="5400" b="1" i="0" u="none" strike="noStrike" kern="0" cap="none" spc="0" normalizeH="0" baseline="0" noProof="0" dirty="0" err="1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C0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</a:rPr>
              <a:t>podst</a:t>
            </a:r>
            <a:r>
              <a:rPr kumimoji="0" lang="cs-CZ" sz="5400" b="1" i="0" u="none" strike="noStrike" kern="0" cap="none" spc="0" normalizeH="0" baseline="0" noProof="0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C0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</a:rPr>
              <a:t>. </a:t>
            </a:r>
            <a:r>
              <a:rPr kumimoji="0" lang="cs-CZ" sz="5400" b="1" i="0" u="none" strike="noStrike" kern="0" cap="none" spc="0" normalizeH="0" baseline="0" noProof="0" dirty="0" err="1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C0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</a:rPr>
              <a:t>jm</a:t>
            </a:r>
            <a:r>
              <a:rPr kumimoji="0" lang="cs-CZ" sz="5400" b="1" i="0" u="none" strike="noStrike" kern="0" cap="none" spc="0" normalizeH="0" baseline="0" noProof="0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C0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</a:rPr>
              <a:t>. se vzorem</a:t>
            </a:r>
            <a:endParaRPr kumimoji="0" lang="cs-CZ" sz="5400" b="1" i="0" u="none" strike="noStrike" kern="0" cap="none" spc="0" normalizeH="0" baseline="0" noProof="0" dirty="0">
              <a:ln w="31550" cmpd="sng">
                <a:gradFill>
                  <a:gsLst>
                    <a:gs pos="25000">
                      <a:srgbClr val="7E97AD">
                        <a:shade val="25000"/>
                        <a:satMod val="190000"/>
                      </a:srgbClr>
                    </a:gs>
                    <a:gs pos="80000">
                      <a:srgbClr val="7E97A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C0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uLnTx/>
              <a:uFillTx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732668" y="3140968"/>
            <a:ext cx="167866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60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kost</a:t>
            </a:r>
            <a:endParaRPr lang="cs-CZ" sz="60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413390" y="2060846"/>
            <a:ext cx="109517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věc</a:t>
            </a:r>
            <a:endParaRPr lang="cs-CZ" sz="4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189252" y="1395661"/>
            <a:ext cx="276550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popelnice</a:t>
            </a:r>
            <a:endParaRPr lang="cs-CZ" sz="4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734649" y="2060847"/>
            <a:ext cx="143661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zlost</a:t>
            </a:r>
            <a:endParaRPr lang="cs-CZ" sz="4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101573" y="3771910"/>
            <a:ext cx="103746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řeč</a:t>
            </a:r>
            <a:endParaRPr lang="cs-CZ" sz="4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26073" y="5539134"/>
            <a:ext cx="121539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myš</a:t>
            </a:r>
            <a:endParaRPr lang="cs-CZ" sz="4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755136" y="5445224"/>
            <a:ext cx="166744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práce</a:t>
            </a:r>
            <a:endParaRPr lang="cs-CZ" sz="4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875188" y="3771909"/>
            <a:ext cx="176843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oblast</a:t>
            </a:r>
            <a:endParaRPr lang="cs-CZ" sz="4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4" name="Přímá spojnice se šipkou 13"/>
          <p:cNvCxnSpPr/>
          <p:nvPr/>
        </p:nvCxnSpPr>
        <p:spPr>
          <a:xfrm flipH="1">
            <a:off x="5220073" y="2537001"/>
            <a:ext cx="1321413" cy="747983"/>
          </a:xfrm>
          <a:prstGeom prst="straightConnector1">
            <a:avLst/>
          </a:prstGeom>
          <a:ln w="762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H="1" flipV="1">
            <a:off x="5617319" y="3771910"/>
            <a:ext cx="1315576" cy="384719"/>
          </a:xfrm>
          <a:prstGeom prst="straightConnector1">
            <a:avLst/>
          </a:prstGeom>
          <a:ln w="762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2584652" y="3850100"/>
            <a:ext cx="942030" cy="345625"/>
          </a:xfrm>
          <a:prstGeom prst="straightConnector1">
            <a:avLst/>
          </a:prstGeom>
          <a:ln w="762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2584652" y="2708920"/>
            <a:ext cx="1148016" cy="792088"/>
          </a:xfrm>
          <a:prstGeom prst="straightConnector1">
            <a:avLst/>
          </a:prstGeom>
          <a:ln w="762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V="1">
            <a:off x="3526682" y="4195726"/>
            <a:ext cx="757286" cy="1249498"/>
          </a:xfrm>
          <a:prstGeom prst="straightConnector1">
            <a:avLst/>
          </a:prstGeom>
          <a:ln w="762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283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  <p:sndAc>
          <p:stSnd>
            <p:snd r:embed="rId2" name="camera.wav"/>
          </p:stSnd>
        </p:sndAc>
      </p:transition>
    </mc:Choice>
    <mc:Fallback xmlns="">
      <p:transition spd="slow">
        <p:dissolve/>
        <p:sndAc>
          <p:stSnd>
            <p:snd r:embed="rId4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délník 17"/>
          <p:cNvSpPr/>
          <p:nvPr/>
        </p:nvSpPr>
        <p:spPr>
          <a:xfrm>
            <a:off x="1680023" y="36439"/>
            <a:ext cx="5783956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8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00206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Hodnocení</a:t>
            </a:r>
            <a:endParaRPr lang="cs-CZ" sz="8800" b="1" dirty="0">
              <a:ln w="31550" cmpd="sng">
                <a:gradFill>
                  <a:gsLst>
                    <a:gs pos="25000">
                      <a:srgbClr val="7E97AD">
                        <a:shade val="25000"/>
                        <a:satMod val="190000"/>
                      </a:srgbClr>
                    </a:gs>
                    <a:gs pos="80000">
                      <a:srgbClr val="7E97A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00206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395536" y="3052410"/>
            <a:ext cx="86353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4800" b="1" dirty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S</a:t>
            </a:r>
            <a:r>
              <a:rPr lang="cs-CZ" sz="48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em a tam </a:t>
            </a:r>
            <a:r>
              <a:rPr lang="cs-CZ" sz="48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udělám chybu</a:t>
            </a:r>
            <a:endParaRPr lang="cs-CZ" sz="4800" b="1" dirty="0">
              <a:ln w="31550" cmpd="sng">
                <a:gradFill>
                  <a:gsLst>
                    <a:gs pos="25000">
                      <a:srgbClr val="7E97AD">
                        <a:shade val="25000"/>
                        <a:satMod val="190000"/>
                      </a:srgbClr>
                    </a:gs>
                    <a:gs pos="80000">
                      <a:srgbClr val="7E97A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-612576" y="1700808"/>
            <a:ext cx="8640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48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 Zvládl(a</a:t>
            </a:r>
            <a:r>
              <a:rPr lang="cs-CZ" sz="48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) jsem to skvěle</a:t>
            </a:r>
            <a:endParaRPr lang="cs-CZ" sz="4800" b="1" dirty="0">
              <a:ln w="31550" cmpd="sng">
                <a:gradFill>
                  <a:gsLst>
                    <a:gs pos="25000">
                      <a:srgbClr val="7E97AD">
                        <a:shade val="25000"/>
                        <a:satMod val="190000"/>
                      </a:srgbClr>
                    </a:gs>
                    <a:gs pos="80000">
                      <a:srgbClr val="7E97A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-612576" y="4365104"/>
            <a:ext cx="83529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800" b="1" i="0" u="none" strike="noStrike" kern="0" cap="none" spc="0" normalizeH="0" baseline="0" noProof="0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</a:rPr>
              <a:t> Dělám ještě dost chyb</a:t>
            </a:r>
            <a:endParaRPr kumimoji="0" lang="cs-CZ" sz="4800" b="1" i="0" u="none" strike="noStrike" kern="0" cap="none" spc="0" normalizeH="0" baseline="0" noProof="0" dirty="0">
              <a:ln w="31550" cmpd="sng">
                <a:gradFill>
                  <a:gsLst>
                    <a:gs pos="25000">
                      <a:srgbClr val="7E97AD">
                        <a:shade val="25000"/>
                        <a:satMod val="190000"/>
                      </a:srgbClr>
                    </a:gs>
                    <a:gs pos="80000">
                      <a:srgbClr val="7E97A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uLnTx/>
              <a:uFillTx/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11225" y="5661248"/>
            <a:ext cx="468750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800" b="1" i="0" u="none" strike="noStrike" kern="0" cap="none" spc="0" normalizeH="0" baseline="0" noProof="0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</a:rPr>
              <a:t> </a:t>
            </a:r>
            <a:r>
              <a:rPr kumimoji="0" lang="cs-CZ" sz="4800" b="1" i="0" u="none" strike="noStrike" kern="0" cap="none" spc="0" normalizeH="0" baseline="0" noProof="0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</a:rPr>
              <a:t> Nedařilo </a:t>
            </a:r>
            <a:r>
              <a:rPr kumimoji="0" lang="cs-CZ" sz="4800" b="1" i="0" u="none" strike="noStrike" kern="0" cap="none" spc="0" normalizeH="0" baseline="0" noProof="0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</a:rPr>
              <a:t>se mi</a:t>
            </a:r>
            <a:endParaRPr kumimoji="0" lang="cs-CZ" sz="4800" b="1" i="0" u="none" strike="noStrike" kern="0" cap="none" spc="0" normalizeH="0" baseline="0" noProof="0" dirty="0">
              <a:ln w="31550" cmpd="sng">
                <a:gradFill>
                  <a:gsLst>
                    <a:gs pos="25000">
                      <a:srgbClr val="7E97AD">
                        <a:shade val="25000"/>
                        <a:satMod val="190000"/>
                      </a:srgbClr>
                    </a:gs>
                    <a:gs pos="80000">
                      <a:srgbClr val="7E97A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535517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  <p:sndAc>
          <p:stSnd>
            <p:snd r:embed="rId2" name="camera.wav"/>
          </p:stSnd>
        </p:sndAc>
      </p:transition>
    </mc:Choice>
    <mc:Fallback xmlns="">
      <p:transition spd="slow">
        <p:dissolve/>
        <p:sndAc>
          <p:stSnd>
            <p:snd r:embed="rId5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2" grpId="0"/>
      <p:bldP spid="24" grpId="0"/>
    </p:bldLst>
  </p:timing>
</p:sld>
</file>

<file path=ppt/theme/theme1.xml><?xml version="1.0" encoding="utf-8"?>
<a:theme xmlns:a="http://schemas.openxmlformats.org/drawingml/2006/main" name="Aerodynamika">
  <a:themeElements>
    <a:clrScheme name="Prostor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70</TotalTime>
  <Words>154</Words>
  <Application>Microsoft Office PowerPoint</Application>
  <PresentationFormat>Předvádění na obrazovce (4:3)</PresentationFormat>
  <Paragraphs>66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Učitel</cp:lastModifiedBy>
  <cp:revision>10</cp:revision>
  <dcterms:created xsi:type="dcterms:W3CDTF">2011-09-11T12:57:55Z</dcterms:created>
  <dcterms:modified xsi:type="dcterms:W3CDTF">2012-04-08T08:21:30Z</dcterms:modified>
</cp:coreProperties>
</file>