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1EAB-74E9-4749-9049-64A3D5DB4999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94EE66B-9B0D-44FE-9D38-AC291D9195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amond/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1EAB-74E9-4749-9049-64A3D5DB4999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94EE66B-9B0D-44FE-9D38-AC291D9195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amond/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1EAB-74E9-4749-9049-64A3D5DB4999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EE66B-9B0D-44FE-9D38-AC291D91956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p:transition spd="slow">
    <p:diamond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1EAB-74E9-4749-9049-64A3D5DB4999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EE66B-9B0D-44FE-9D38-AC291D9195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amond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1EAB-74E9-4749-9049-64A3D5DB4999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94EE66B-9B0D-44FE-9D38-AC291D91956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>
    <p:diamond/>
    <p:sndAc>
      <p:stSnd>
        <p:snd r:embed="rId1" name="camera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1EAB-74E9-4749-9049-64A3D5DB4999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EE66B-9B0D-44FE-9D38-AC291D9195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amond/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1EAB-74E9-4749-9049-64A3D5DB4999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EE66B-9B0D-44FE-9D38-AC291D9195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amond/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1EAB-74E9-4749-9049-64A3D5DB4999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EE66B-9B0D-44FE-9D38-AC291D9195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amond/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1EAB-74E9-4749-9049-64A3D5DB4999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EE66B-9B0D-44FE-9D38-AC291D91956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diamond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1EAB-74E9-4749-9049-64A3D5DB4999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EE66B-9B0D-44FE-9D38-AC291D9195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amond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11EAB-74E9-4749-9049-64A3D5DB4999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EE66B-9B0D-44FE-9D38-AC291D9195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amond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D811EAB-74E9-4749-9049-64A3D5DB4999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94EE66B-9B0D-44FE-9D38-AC291D91956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diamond/>
    <p:sndAc>
      <p:stSnd>
        <p:snd r:embed="rId13" name="camera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audio" Target="../media/audio2.wav"/><Relationship Id="rId7" Type="http://schemas.openxmlformats.org/officeDocument/2006/relationships/image" Target="../media/image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5" y="548680"/>
            <a:ext cx="577215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214659" y="2189528"/>
            <a:ext cx="642483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400" dirty="0" smtClean="0"/>
              <a:t>   </a:t>
            </a:r>
            <a:r>
              <a:rPr lang="cs-CZ" sz="2600" dirty="0" smtClean="0"/>
              <a:t>VY_32_INOVACE_07_Předložky a předpony</a:t>
            </a:r>
            <a:endParaRPr lang="cs-CZ" sz="2600" dirty="0"/>
          </a:p>
        </p:txBody>
      </p:sp>
      <p:sp>
        <p:nvSpPr>
          <p:cNvPr id="6" name="Obdélník 5"/>
          <p:cNvSpPr/>
          <p:nvPr/>
        </p:nvSpPr>
        <p:spPr>
          <a:xfrm>
            <a:off x="3365278" y="2852934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0" dirty="0" smtClean="0"/>
              <a:t>OP </a:t>
            </a:r>
            <a:r>
              <a:rPr lang="cs-CZ" sz="2000" dirty="0"/>
              <a:t>VK  Peníze školám </a:t>
            </a:r>
          </a:p>
          <a:p>
            <a:r>
              <a:rPr lang="cs-CZ" sz="2000" dirty="0" smtClean="0"/>
              <a:t>Registrační </a:t>
            </a:r>
            <a:r>
              <a:rPr lang="cs-CZ" sz="2000" dirty="0"/>
              <a:t>číslo </a:t>
            </a:r>
            <a:r>
              <a:rPr lang="cs-CZ" sz="2000" dirty="0" smtClean="0"/>
              <a:t>projektu:       </a:t>
            </a:r>
            <a:r>
              <a:rPr lang="cs-CZ" sz="2000" dirty="0" smtClean="0"/>
              <a:t>CZ.1.07/1.4.00/21.0385 </a:t>
            </a:r>
            <a:endParaRPr lang="cs-CZ" sz="2000" dirty="0"/>
          </a:p>
        </p:txBody>
      </p:sp>
      <p:sp>
        <p:nvSpPr>
          <p:cNvPr id="7" name="Obdélník 6"/>
          <p:cNvSpPr/>
          <p:nvPr/>
        </p:nvSpPr>
        <p:spPr>
          <a:xfrm>
            <a:off x="1718468" y="4205500"/>
            <a:ext cx="5949876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ZŠ Hladké Životice okres Nový Jičín, </a:t>
            </a:r>
            <a:r>
              <a:rPr lang="cs-CZ" sz="2000" dirty="0"/>
              <a:t>příspěvková </a:t>
            </a:r>
            <a:r>
              <a:rPr lang="cs-CZ" sz="2000" dirty="0" err="1" smtClean="0"/>
              <a:t>org</a:t>
            </a:r>
            <a:r>
              <a:rPr lang="cs-CZ" sz="2000" dirty="0" smtClean="0"/>
              <a:t>.</a:t>
            </a:r>
            <a:endParaRPr lang="cs-CZ" sz="2000" dirty="0" smtClean="0"/>
          </a:p>
          <a:p>
            <a:r>
              <a:rPr lang="cs-CZ" sz="2000" dirty="0" smtClean="0"/>
              <a:t>                                    IČ: 73184322</a:t>
            </a:r>
            <a:endParaRPr lang="cs-CZ" sz="2000" dirty="0"/>
          </a:p>
          <a:p>
            <a:r>
              <a:rPr lang="cs-CZ" sz="2000" dirty="0" smtClean="0"/>
              <a:t> 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</a:t>
            </a:r>
            <a:endParaRPr lang="cs-CZ" sz="2000" dirty="0"/>
          </a:p>
          <a:p>
            <a:r>
              <a:rPr lang="cs-CZ" sz="2400" dirty="0" smtClean="0"/>
              <a:t>   </a:t>
            </a:r>
            <a:endParaRPr lang="cs-CZ" sz="2400" dirty="0"/>
          </a:p>
          <a:p>
            <a:r>
              <a:rPr lang="cs-CZ" dirty="0"/>
              <a:t>                        </a:t>
            </a:r>
          </a:p>
        </p:txBody>
      </p:sp>
      <p:sp>
        <p:nvSpPr>
          <p:cNvPr id="8" name="Obdélník 7"/>
          <p:cNvSpPr/>
          <p:nvPr/>
        </p:nvSpPr>
        <p:spPr>
          <a:xfrm>
            <a:off x="2352762" y="5053106"/>
            <a:ext cx="48965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     Doporučeno </a:t>
            </a:r>
            <a:r>
              <a:rPr lang="cs-CZ" sz="2000" dirty="0"/>
              <a:t>pro 4</a:t>
            </a:r>
            <a:r>
              <a:rPr lang="cs-CZ" sz="2000" dirty="0" smtClean="0"/>
              <a:t>. - </a:t>
            </a:r>
            <a:r>
              <a:rPr lang="cs-CZ" sz="2000" dirty="0"/>
              <a:t>5. ročník </a:t>
            </a:r>
            <a:r>
              <a:rPr lang="cs-CZ" sz="2000" dirty="0" smtClean="0"/>
              <a:t>ZŠ</a:t>
            </a:r>
            <a:endParaRPr lang="cs-CZ" sz="2000" dirty="0"/>
          </a:p>
          <a:p>
            <a:r>
              <a:rPr lang="cs-CZ" sz="2000" dirty="0"/>
              <a:t>             </a:t>
            </a:r>
            <a:r>
              <a:rPr lang="cs-CZ" sz="2000" dirty="0" smtClean="0"/>
              <a:t> </a:t>
            </a:r>
            <a:r>
              <a:rPr lang="cs-CZ" sz="2000" dirty="0" smtClean="0"/>
              <a:t>Předmět: </a:t>
            </a:r>
            <a:r>
              <a:rPr lang="cs-CZ" sz="2000" dirty="0"/>
              <a:t>Český jazyk</a:t>
            </a:r>
          </a:p>
          <a:p>
            <a:r>
              <a:rPr lang="cs-CZ" sz="2000" dirty="0"/>
              <a:t>          </a:t>
            </a:r>
            <a:r>
              <a:rPr lang="cs-CZ" sz="2000" dirty="0" smtClean="0"/>
              <a:t> </a:t>
            </a:r>
            <a:r>
              <a:rPr lang="cs-CZ" sz="2000" dirty="0" smtClean="0"/>
              <a:t>Autor: </a:t>
            </a:r>
            <a:r>
              <a:rPr lang="cs-CZ" sz="2000" dirty="0"/>
              <a:t>Mgr. Šárka </a:t>
            </a:r>
            <a:r>
              <a:rPr lang="cs-CZ" sz="2000" dirty="0" err="1"/>
              <a:t>Hoňková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374384018"/>
      </p:ext>
    </p:extLst>
  </p:cSld>
  <p:clrMapOvr>
    <a:masterClrMapping/>
  </p:clrMapOvr>
  <p:transition spd="slow">
    <p:diamond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1115616" y="908720"/>
            <a:ext cx="6858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100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00206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Předložky</a:t>
            </a:r>
          </a:p>
          <a:p>
            <a:pPr lvl="0" algn="ctr"/>
            <a:r>
              <a:rPr lang="cs-CZ" sz="100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00206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a </a:t>
            </a:r>
          </a:p>
          <a:p>
            <a:pPr lvl="0" algn="ctr"/>
            <a:r>
              <a:rPr lang="cs-CZ" sz="100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00206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předpony</a:t>
            </a:r>
            <a:endParaRPr lang="cs-CZ" sz="100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00206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131910789"/>
      </p:ext>
    </p:extLst>
  </p:cSld>
  <p:clrMapOvr>
    <a:masterClrMapping/>
  </p:clrMapOvr>
  <p:transition spd="slow">
    <p:diamond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07527" y="3501008"/>
            <a:ext cx="84249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80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00206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Předpony </a:t>
            </a:r>
          </a:p>
        </p:txBody>
      </p:sp>
      <p:sp>
        <p:nvSpPr>
          <p:cNvPr id="6" name="Obdélník 5"/>
          <p:cNvSpPr/>
          <p:nvPr/>
        </p:nvSpPr>
        <p:spPr>
          <a:xfrm>
            <a:off x="330794" y="4824447"/>
            <a:ext cx="81369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00B0F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- části slov</a:t>
            </a:r>
            <a:endParaRPr lang="cs-CZ" sz="54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00B0F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79512" y="237996"/>
            <a:ext cx="85981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8000" b="1" dirty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00206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P</a:t>
            </a:r>
            <a:r>
              <a:rPr lang="cs-CZ" sz="80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00206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ředložky</a:t>
            </a:r>
            <a:endParaRPr lang="cs-CZ" sz="80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00206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-7818" y="1524135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00B0F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- samostatný slovní druh</a:t>
            </a:r>
            <a:endParaRPr lang="cs-CZ" sz="54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00B0F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83568" y="2350173"/>
            <a:ext cx="8064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pod zemí</a:t>
            </a:r>
            <a:endParaRPr lang="cs-CZ" sz="54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886478" y="5747777"/>
            <a:ext cx="33554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podzemní</a:t>
            </a:r>
            <a:endParaRPr lang="cs-CZ" sz="54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567926022"/>
      </p:ext>
    </p:extLst>
  </p:cSld>
  <p:clrMapOvr>
    <a:masterClrMapping/>
  </p:clrMapOvr>
  <p:transition spd="slow">
    <p:diamond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9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6787340" y="3143161"/>
            <a:ext cx="170591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p</a:t>
            </a:r>
            <a:r>
              <a:rPr lang="cs-CZ" sz="44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od - </a:t>
            </a:r>
            <a:endParaRPr lang="cs-CZ" sz="44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-1360796" y="1368643"/>
            <a:ext cx="59584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4800" b="1" dirty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00B0F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Předložky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44361" y="2183665"/>
            <a:ext cx="156324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 </a:t>
            </a:r>
            <a:r>
              <a:rPr lang="cs-CZ" sz="44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nad</a:t>
            </a:r>
            <a:r>
              <a:rPr lang="cs-CZ" sz="54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 </a:t>
            </a:r>
            <a:endParaRPr lang="cs-CZ" sz="54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14697" y="4088953"/>
            <a:ext cx="155202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 </a:t>
            </a:r>
            <a:r>
              <a:rPr lang="cs-CZ" sz="44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bez</a:t>
            </a:r>
            <a:r>
              <a:rPr lang="cs-CZ" sz="54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 </a:t>
            </a:r>
            <a:endParaRPr lang="cs-CZ" sz="54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46339" y="3143161"/>
            <a:ext cx="115929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pod</a:t>
            </a:r>
            <a:endParaRPr lang="cs-CZ" sz="44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767003" y="1403162"/>
            <a:ext cx="291939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8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00B0F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Předpony</a:t>
            </a:r>
            <a:endParaRPr lang="cs-CZ" sz="48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00B0F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727905" y="5012283"/>
            <a:ext cx="10005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od </a:t>
            </a:r>
            <a:endParaRPr lang="cs-CZ" sz="44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56407" y="5661248"/>
            <a:ext cx="161294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 </a:t>
            </a:r>
            <a:r>
              <a:rPr lang="cs-CZ" sz="44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před</a:t>
            </a:r>
            <a:endParaRPr lang="cs-CZ" sz="44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834603" y="4088953"/>
            <a:ext cx="1681871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b</a:t>
            </a:r>
            <a:r>
              <a:rPr lang="cs-CZ" sz="44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ez - </a:t>
            </a:r>
            <a:endParaRPr lang="cs-CZ" sz="44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  <a:p>
            <a:pPr lvl="0" algn="ctr"/>
            <a:r>
              <a:rPr lang="cs-CZ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 </a:t>
            </a:r>
            <a:endParaRPr lang="cs-CZ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6534067" y="2169392"/>
            <a:ext cx="173156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 </a:t>
            </a:r>
            <a:r>
              <a:rPr lang="cs-CZ" sz="44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nad -</a:t>
            </a:r>
            <a:endParaRPr lang="cs-CZ" sz="44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807899" y="4906878"/>
            <a:ext cx="120738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od -</a:t>
            </a:r>
            <a:endParaRPr lang="cs-CZ" sz="44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767614" y="5738192"/>
            <a:ext cx="178125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p</a:t>
            </a:r>
            <a:r>
              <a:rPr lang="cs-CZ" sz="44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řed -</a:t>
            </a:r>
            <a:endParaRPr lang="cs-CZ" sz="44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1968526" y="35796"/>
            <a:ext cx="525817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66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00206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Spoj správně</a:t>
            </a:r>
            <a:endParaRPr lang="cs-CZ" sz="66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00206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3719260" y="1667713"/>
            <a:ext cx="15953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3200" b="1" dirty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prstClr val="black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oknem </a:t>
            </a:r>
          </a:p>
        </p:txBody>
      </p:sp>
      <p:sp>
        <p:nvSpPr>
          <p:cNvPr id="34" name="Obdélník 33"/>
          <p:cNvSpPr/>
          <p:nvPr/>
        </p:nvSpPr>
        <p:spPr>
          <a:xfrm>
            <a:off x="3747464" y="3235493"/>
            <a:ext cx="12346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32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prstClr val="black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zemí </a:t>
            </a:r>
            <a:endParaRPr lang="cs-CZ" sz="32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prstClr val="black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3706181" y="3750329"/>
            <a:ext cx="19511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prstClr val="black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starostný</a:t>
            </a:r>
            <a:endParaRPr lang="cs-CZ" sz="3200" dirty="0"/>
          </a:p>
        </p:txBody>
      </p:sp>
      <p:sp>
        <p:nvSpPr>
          <p:cNvPr id="38" name="Obdélník 37"/>
          <p:cNvSpPr/>
          <p:nvPr/>
        </p:nvSpPr>
        <p:spPr>
          <a:xfrm>
            <a:off x="3719260" y="4201766"/>
            <a:ext cx="16113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prstClr val="black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starosti</a:t>
            </a:r>
            <a:endParaRPr lang="cs-CZ" sz="3200" dirty="0"/>
          </a:p>
        </p:txBody>
      </p:sp>
      <p:sp>
        <p:nvSpPr>
          <p:cNvPr id="40" name="Obdélník 39"/>
          <p:cNvSpPr/>
          <p:nvPr/>
        </p:nvSpPr>
        <p:spPr>
          <a:xfrm>
            <a:off x="3688152" y="2720483"/>
            <a:ext cx="13532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prstClr val="black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zemní</a:t>
            </a:r>
            <a:endParaRPr lang="cs-CZ" sz="3200" dirty="0"/>
          </a:p>
        </p:txBody>
      </p:sp>
      <p:sp>
        <p:nvSpPr>
          <p:cNvPr id="42" name="Obdélník 41"/>
          <p:cNvSpPr/>
          <p:nvPr/>
        </p:nvSpPr>
        <p:spPr>
          <a:xfrm>
            <a:off x="3706181" y="2234159"/>
            <a:ext cx="14830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prstClr val="black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okenní</a:t>
            </a:r>
            <a:endParaRPr lang="cs-CZ" sz="3200" dirty="0"/>
          </a:p>
        </p:txBody>
      </p:sp>
      <p:sp>
        <p:nvSpPr>
          <p:cNvPr id="44" name="Obdélník 43"/>
          <p:cNvSpPr/>
          <p:nvPr/>
        </p:nvSpPr>
        <p:spPr>
          <a:xfrm>
            <a:off x="3749454" y="5715377"/>
            <a:ext cx="14911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prstClr val="black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během</a:t>
            </a: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46" name="Obdélník 45"/>
          <p:cNvSpPr/>
          <p:nvPr/>
        </p:nvSpPr>
        <p:spPr>
          <a:xfrm>
            <a:off x="3732198" y="5161376"/>
            <a:ext cx="14189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prstClr val="black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mrazit</a:t>
            </a: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3719260" y="4696512"/>
            <a:ext cx="13756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prstClr val="black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mrazu</a:t>
            </a: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50" name="Obdélník 49"/>
          <p:cNvSpPr/>
          <p:nvPr/>
        </p:nvSpPr>
        <p:spPr>
          <a:xfrm>
            <a:off x="3706181" y="6215245"/>
            <a:ext cx="17828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err="1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prstClr val="black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běhnout</a:t>
            </a:r>
            <a:endParaRPr lang="cs-CZ" sz="3200" dirty="0">
              <a:solidFill>
                <a:prstClr val="black"/>
              </a:solidFill>
            </a:endParaRPr>
          </a:p>
        </p:txBody>
      </p:sp>
      <p:cxnSp>
        <p:nvCxnSpPr>
          <p:cNvPr id="52" name="Přímá spojnice se šipkou 51"/>
          <p:cNvCxnSpPr/>
          <p:nvPr/>
        </p:nvCxnSpPr>
        <p:spPr>
          <a:xfrm flipV="1">
            <a:off x="1905631" y="1960100"/>
            <a:ext cx="1782521" cy="68523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se šipkou 54"/>
          <p:cNvCxnSpPr>
            <a:endCxn id="44" idx="1"/>
          </p:cNvCxnSpPr>
          <p:nvPr/>
        </p:nvCxnSpPr>
        <p:spPr>
          <a:xfrm flipV="1">
            <a:off x="2042204" y="6007765"/>
            <a:ext cx="1707250" cy="20748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se šipkou 55"/>
          <p:cNvCxnSpPr>
            <a:stCxn id="5" idx="1"/>
            <a:endCxn id="40" idx="3"/>
          </p:cNvCxnSpPr>
          <p:nvPr/>
        </p:nvCxnSpPr>
        <p:spPr>
          <a:xfrm flipH="1" flipV="1">
            <a:off x="5041408" y="3012871"/>
            <a:ext cx="1745932" cy="51501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se šipkou 56"/>
          <p:cNvCxnSpPr>
            <a:endCxn id="42" idx="3"/>
          </p:cNvCxnSpPr>
          <p:nvPr/>
        </p:nvCxnSpPr>
        <p:spPr>
          <a:xfrm flipH="1" flipV="1">
            <a:off x="5189279" y="2526547"/>
            <a:ext cx="1578335" cy="19393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se šipkou 57"/>
          <p:cNvCxnSpPr/>
          <p:nvPr/>
        </p:nvCxnSpPr>
        <p:spPr>
          <a:xfrm>
            <a:off x="1841280" y="3578108"/>
            <a:ext cx="1908174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se šipkou 58"/>
          <p:cNvCxnSpPr>
            <a:endCxn id="38" idx="1"/>
          </p:cNvCxnSpPr>
          <p:nvPr/>
        </p:nvCxnSpPr>
        <p:spPr>
          <a:xfrm flipV="1">
            <a:off x="1842553" y="4494154"/>
            <a:ext cx="1876707" cy="20235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se šipkou 59"/>
          <p:cNvCxnSpPr>
            <a:endCxn id="48" idx="1"/>
          </p:cNvCxnSpPr>
          <p:nvPr/>
        </p:nvCxnSpPr>
        <p:spPr>
          <a:xfrm flipV="1">
            <a:off x="1492129" y="4988900"/>
            <a:ext cx="2227131" cy="51509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římá spojnice se šipkou 78"/>
          <p:cNvCxnSpPr>
            <a:endCxn id="46" idx="3"/>
          </p:cNvCxnSpPr>
          <p:nvPr/>
        </p:nvCxnSpPr>
        <p:spPr>
          <a:xfrm flipH="1">
            <a:off x="5151176" y="5301553"/>
            <a:ext cx="1683427" cy="15221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se šipkou 79"/>
          <p:cNvCxnSpPr>
            <a:endCxn id="50" idx="3"/>
          </p:cNvCxnSpPr>
          <p:nvPr/>
        </p:nvCxnSpPr>
        <p:spPr>
          <a:xfrm flipH="1">
            <a:off x="5489041" y="6215246"/>
            <a:ext cx="1345562" cy="29238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nice se šipkou 82"/>
          <p:cNvCxnSpPr/>
          <p:nvPr/>
        </p:nvCxnSpPr>
        <p:spPr>
          <a:xfrm flipH="1" flipV="1">
            <a:off x="5489041" y="4088953"/>
            <a:ext cx="1362373" cy="43670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1481616"/>
      </p:ext>
    </p:extLst>
  </p:cSld>
  <p:clrMapOvr>
    <a:masterClrMapping/>
  </p:clrMapOvr>
  <p:transition spd="slow">
    <p:diamond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1" grpId="0"/>
      <p:bldP spid="13" grpId="0"/>
      <p:bldP spid="15" grpId="0"/>
      <p:bldP spid="17" grpId="0"/>
      <p:bldP spid="19" grpId="0"/>
      <p:bldP spid="21" grpId="0"/>
      <p:bldP spid="22" grpId="0"/>
      <p:bldP spid="24" grpId="0"/>
      <p:bldP spid="26" grpId="0"/>
      <p:bldP spid="28" grpId="0"/>
      <p:bldP spid="30" grpId="0"/>
      <p:bldP spid="32" grpId="0"/>
      <p:bldP spid="34" grpId="0"/>
      <p:bldP spid="36" grpId="0"/>
      <p:bldP spid="38" grpId="0"/>
      <p:bldP spid="40" grpId="0"/>
      <p:bldP spid="42" grpId="0"/>
      <p:bldP spid="44" grpId="0"/>
      <p:bldP spid="46" grpId="0"/>
      <p:bldP spid="48" grpId="0"/>
      <p:bldP spid="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403648" y="136282"/>
            <a:ext cx="639045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66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00206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Co je správně?</a:t>
            </a:r>
            <a:endParaRPr lang="cs-CZ" sz="66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00206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30645" y="1487132"/>
            <a:ext cx="200567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nad domem</a:t>
            </a:r>
            <a:endParaRPr lang="cs-CZ" sz="2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502054" y="1467120"/>
            <a:ext cx="12469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zavolat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95844" y="3042538"/>
            <a:ext cx="17572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</a:t>
            </a:r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od zemní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63995" y="2257708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o</a:t>
            </a:r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d dech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30427" y="3789040"/>
            <a:ext cx="10518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v</a:t>
            </a:r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cs-CZ" sz="2800" b="1" dirty="0" err="1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jezd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70430" y="4590256"/>
            <a:ext cx="12827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d</a:t>
            </a:r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o lesa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2441721" y="3030310"/>
            <a:ext cx="16674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podzemní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5272045" y="1467120"/>
            <a:ext cx="13449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z</a:t>
            </a:r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 volat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743552" y="5301208"/>
            <a:ext cx="9364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</a:t>
            </a:r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 jít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522341" y="5949280"/>
            <a:ext cx="13789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o</a:t>
            </a:r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cs-CZ" sz="2800" b="1" dirty="0" err="1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hebný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2358517" y="1477126"/>
            <a:ext cx="19159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 err="1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naddomem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2622057" y="2257708"/>
            <a:ext cx="13067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oddech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2813529" y="3789040"/>
            <a:ext cx="9621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vjezd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2719995" y="4598810"/>
            <a:ext cx="11929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 err="1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dolesa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2920471" y="5309762"/>
            <a:ext cx="8467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najít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2721140" y="5949280"/>
            <a:ext cx="12891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ohebný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4956924" y="2257708"/>
            <a:ext cx="19752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</a:t>
            </a:r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ad </a:t>
            </a:r>
            <a:r>
              <a:rPr lang="cs-CZ" sz="2800" b="1" dirty="0" err="1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poručik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5286920" y="3026475"/>
            <a:ext cx="13152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u školy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5387063" y="3789040"/>
            <a:ext cx="12025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</a:t>
            </a:r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námi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47" name="Obdélník 46"/>
          <p:cNvSpPr/>
          <p:nvPr/>
        </p:nvSpPr>
        <p:spPr>
          <a:xfrm>
            <a:off x="4598876" y="4569862"/>
            <a:ext cx="22557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</a:t>
            </a:r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řed poslední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5098092" y="5297056"/>
            <a:ext cx="18373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b</a:t>
            </a:r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ez dozoru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1" name="Obdélník 50"/>
          <p:cNvSpPr/>
          <p:nvPr/>
        </p:nvSpPr>
        <p:spPr>
          <a:xfrm>
            <a:off x="5280938" y="5957834"/>
            <a:ext cx="15140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</a:t>
            </a:r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e skočit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3" name="Obdélník 52"/>
          <p:cNvSpPr/>
          <p:nvPr/>
        </p:nvSpPr>
        <p:spPr>
          <a:xfrm>
            <a:off x="7182799" y="2251825"/>
            <a:ext cx="18854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nadporučík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5" name="Obdélník 54"/>
          <p:cNvSpPr/>
          <p:nvPr/>
        </p:nvSpPr>
        <p:spPr>
          <a:xfrm>
            <a:off x="7573314" y="3026475"/>
            <a:ext cx="11356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 err="1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uškoly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7550395" y="3789040"/>
            <a:ext cx="11128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 err="1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snámi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6932145" y="4569862"/>
            <a:ext cx="21659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předposlední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1" name="Obdélník 60"/>
          <p:cNvSpPr/>
          <p:nvPr/>
        </p:nvSpPr>
        <p:spPr>
          <a:xfrm>
            <a:off x="7279808" y="5297056"/>
            <a:ext cx="17475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 err="1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bezdozoru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3" name="Obdélník 62"/>
          <p:cNvSpPr/>
          <p:nvPr/>
        </p:nvSpPr>
        <p:spPr>
          <a:xfrm>
            <a:off x="7429044" y="5980242"/>
            <a:ext cx="14242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seskočit</a:t>
            </a:r>
            <a:endParaRPr lang="cs-CZ" sz="28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cxnSp>
        <p:nvCxnSpPr>
          <p:cNvPr id="65" name="Přímá spojnice 64"/>
          <p:cNvCxnSpPr/>
          <p:nvPr/>
        </p:nvCxnSpPr>
        <p:spPr>
          <a:xfrm>
            <a:off x="2622057" y="1467120"/>
            <a:ext cx="1145121" cy="66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V="1">
            <a:off x="2639181" y="1497760"/>
            <a:ext cx="1153595" cy="6457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nice 74"/>
          <p:cNvCxnSpPr/>
          <p:nvPr/>
        </p:nvCxnSpPr>
        <p:spPr>
          <a:xfrm>
            <a:off x="494974" y="2180567"/>
            <a:ext cx="1145121" cy="66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nice 76"/>
          <p:cNvCxnSpPr/>
          <p:nvPr/>
        </p:nvCxnSpPr>
        <p:spPr>
          <a:xfrm flipV="1">
            <a:off x="536795" y="2196456"/>
            <a:ext cx="1153595" cy="6457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nice 77"/>
          <p:cNvCxnSpPr/>
          <p:nvPr/>
        </p:nvCxnSpPr>
        <p:spPr>
          <a:xfrm>
            <a:off x="687186" y="2955217"/>
            <a:ext cx="1145121" cy="66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římá spojnice 78"/>
          <p:cNvCxnSpPr/>
          <p:nvPr/>
        </p:nvCxnSpPr>
        <p:spPr>
          <a:xfrm flipV="1">
            <a:off x="536795" y="3036332"/>
            <a:ext cx="1153595" cy="6457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79"/>
          <p:cNvCxnSpPr/>
          <p:nvPr/>
        </p:nvCxnSpPr>
        <p:spPr>
          <a:xfrm>
            <a:off x="570430" y="3789040"/>
            <a:ext cx="1145121" cy="66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nice 82"/>
          <p:cNvCxnSpPr/>
          <p:nvPr/>
        </p:nvCxnSpPr>
        <p:spPr>
          <a:xfrm flipV="1">
            <a:off x="630427" y="3784089"/>
            <a:ext cx="1010293" cy="67068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Přímá spojnice 84"/>
          <p:cNvCxnSpPr/>
          <p:nvPr/>
        </p:nvCxnSpPr>
        <p:spPr>
          <a:xfrm>
            <a:off x="2647655" y="4527552"/>
            <a:ext cx="1145121" cy="66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nice 85"/>
          <p:cNvCxnSpPr/>
          <p:nvPr/>
        </p:nvCxnSpPr>
        <p:spPr>
          <a:xfrm flipV="1">
            <a:off x="2681597" y="4569862"/>
            <a:ext cx="1153595" cy="6457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nice 86"/>
          <p:cNvCxnSpPr/>
          <p:nvPr/>
        </p:nvCxnSpPr>
        <p:spPr>
          <a:xfrm>
            <a:off x="665521" y="5238504"/>
            <a:ext cx="1145121" cy="66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nice 87"/>
          <p:cNvCxnSpPr/>
          <p:nvPr/>
        </p:nvCxnSpPr>
        <p:spPr>
          <a:xfrm flipV="1">
            <a:off x="699558" y="5228697"/>
            <a:ext cx="1153595" cy="6457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nice 88"/>
          <p:cNvCxnSpPr/>
          <p:nvPr/>
        </p:nvCxnSpPr>
        <p:spPr>
          <a:xfrm flipV="1">
            <a:off x="634995" y="5949280"/>
            <a:ext cx="1153595" cy="6457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nice 89"/>
          <p:cNvCxnSpPr/>
          <p:nvPr/>
        </p:nvCxnSpPr>
        <p:spPr>
          <a:xfrm>
            <a:off x="728750" y="5914311"/>
            <a:ext cx="1145121" cy="66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římá spojnice 90"/>
          <p:cNvCxnSpPr/>
          <p:nvPr/>
        </p:nvCxnSpPr>
        <p:spPr>
          <a:xfrm flipV="1">
            <a:off x="5280938" y="1425880"/>
            <a:ext cx="1153595" cy="6457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nice 91"/>
          <p:cNvCxnSpPr/>
          <p:nvPr/>
        </p:nvCxnSpPr>
        <p:spPr>
          <a:xfrm>
            <a:off x="5289412" y="1415874"/>
            <a:ext cx="1145121" cy="66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Přímá spojnice 92"/>
          <p:cNvCxnSpPr/>
          <p:nvPr/>
        </p:nvCxnSpPr>
        <p:spPr>
          <a:xfrm flipV="1">
            <a:off x="5336555" y="2241399"/>
            <a:ext cx="1153595" cy="6457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Přímá spojnice 93"/>
          <p:cNvCxnSpPr/>
          <p:nvPr/>
        </p:nvCxnSpPr>
        <p:spPr>
          <a:xfrm>
            <a:off x="5289412" y="2257708"/>
            <a:ext cx="1145121" cy="66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Přímá spojnice 94"/>
          <p:cNvCxnSpPr/>
          <p:nvPr/>
        </p:nvCxnSpPr>
        <p:spPr>
          <a:xfrm flipV="1">
            <a:off x="7509605" y="2969058"/>
            <a:ext cx="1153595" cy="6457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Přímá spojnice 95"/>
          <p:cNvCxnSpPr/>
          <p:nvPr/>
        </p:nvCxnSpPr>
        <p:spPr>
          <a:xfrm>
            <a:off x="7480175" y="2971280"/>
            <a:ext cx="1145121" cy="66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nice 96"/>
          <p:cNvCxnSpPr/>
          <p:nvPr/>
        </p:nvCxnSpPr>
        <p:spPr>
          <a:xfrm flipV="1">
            <a:off x="7480175" y="3727788"/>
            <a:ext cx="1153595" cy="6457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Přímá spojnice 97"/>
          <p:cNvCxnSpPr/>
          <p:nvPr/>
        </p:nvCxnSpPr>
        <p:spPr>
          <a:xfrm>
            <a:off x="7480174" y="3729231"/>
            <a:ext cx="1145121" cy="66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Přímá spojnice 98"/>
          <p:cNvCxnSpPr/>
          <p:nvPr/>
        </p:nvCxnSpPr>
        <p:spPr>
          <a:xfrm flipV="1">
            <a:off x="5109924" y="4508610"/>
            <a:ext cx="1153595" cy="6457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Přímá spojnice 99"/>
          <p:cNvCxnSpPr/>
          <p:nvPr/>
        </p:nvCxnSpPr>
        <p:spPr>
          <a:xfrm>
            <a:off x="5154188" y="4447740"/>
            <a:ext cx="1145121" cy="66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Přímá spojnice 100"/>
          <p:cNvCxnSpPr/>
          <p:nvPr/>
        </p:nvCxnSpPr>
        <p:spPr>
          <a:xfrm flipV="1">
            <a:off x="7469587" y="5248510"/>
            <a:ext cx="1153595" cy="6457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Přímá spojnice 101"/>
          <p:cNvCxnSpPr/>
          <p:nvPr/>
        </p:nvCxnSpPr>
        <p:spPr>
          <a:xfrm>
            <a:off x="7502054" y="5238504"/>
            <a:ext cx="1145121" cy="66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Přímá spojnice 102"/>
          <p:cNvCxnSpPr/>
          <p:nvPr/>
        </p:nvCxnSpPr>
        <p:spPr>
          <a:xfrm flipV="1">
            <a:off x="5336555" y="5874421"/>
            <a:ext cx="1153595" cy="6457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Přímá spojnice 103"/>
          <p:cNvCxnSpPr/>
          <p:nvPr/>
        </p:nvCxnSpPr>
        <p:spPr>
          <a:xfrm>
            <a:off x="5465379" y="5839169"/>
            <a:ext cx="1145121" cy="665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1768017"/>
      </p:ext>
    </p:extLst>
  </p:cSld>
  <p:clrMapOvr>
    <a:masterClrMapping/>
  </p:clrMapOvr>
  <p:transition spd="slow">
    <p:diamond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00"/>
                            </p:stCondLst>
                            <p:childTnLst>
                              <p:par>
                                <p:cTn id="1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00"/>
                            </p:stCondLst>
                            <p:childTnLst>
                              <p:par>
                                <p:cTn id="1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00"/>
                            </p:stCondLst>
                            <p:childTnLst>
                              <p:par>
                                <p:cTn id="1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00"/>
                            </p:stCondLst>
                            <p:childTnLst>
                              <p:par>
                                <p:cTn id="18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500"/>
                            </p:stCondLst>
                            <p:childTnLst>
                              <p:par>
                                <p:cTn id="1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500"/>
                            </p:stCondLst>
                            <p:childTnLst>
                              <p:par>
                                <p:cTn id="20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500"/>
                            </p:stCondLst>
                            <p:childTnLst>
                              <p:par>
                                <p:cTn id="2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500"/>
                            </p:stCondLst>
                            <p:childTnLst>
                              <p:par>
                                <p:cTn id="2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500"/>
                            </p:stCondLst>
                            <p:childTnLst>
                              <p:par>
                                <p:cTn id="2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500"/>
                            </p:stCondLst>
                            <p:childTnLst>
                              <p:par>
                                <p:cTn id="2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500"/>
                            </p:stCondLst>
                            <p:childTnLst>
                              <p:par>
                                <p:cTn id="2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500"/>
                            </p:stCondLst>
                            <p:childTnLst>
                              <p:par>
                                <p:cTn id="2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500"/>
                            </p:stCondLst>
                            <p:childTnLst>
                              <p:par>
                                <p:cTn id="26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500"/>
                            </p:stCondLst>
                            <p:childTnLst>
                              <p:par>
                                <p:cTn id="27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  <p:bldP spid="15" grpId="0"/>
      <p:bldP spid="17" grpId="0"/>
      <p:bldP spid="19" grpId="0"/>
      <p:bldP spid="21" grpId="0"/>
      <p:bldP spid="23" grpId="0"/>
      <p:bldP spid="25" grpId="0"/>
      <p:bldP spid="27" grpId="0"/>
      <p:bldP spid="29" grpId="0"/>
      <p:bldP spid="31" grpId="0"/>
      <p:bldP spid="33" grpId="0"/>
      <p:bldP spid="35" grpId="0"/>
      <p:bldP spid="37" grpId="0"/>
      <p:bldP spid="39" grpId="0"/>
      <p:bldP spid="41" grpId="0"/>
      <p:bldP spid="43" grpId="0"/>
      <p:bldP spid="45" grpId="0"/>
      <p:bldP spid="47" grpId="0"/>
      <p:bldP spid="49" grpId="0"/>
      <p:bldP spid="51" grpId="0"/>
      <p:bldP spid="53" grpId="0"/>
      <p:bldP spid="55" grpId="0"/>
      <p:bldP spid="57" grpId="0"/>
      <p:bldP spid="59" grpId="0"/>
      <p:bldP spid="61" grpId="0"/>
      <p:bldP spid="6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539552" y="188640"/>
            <a:ext cx="810039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6600" b="1" dirty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00206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Co </a:t>
            </a:r>
            <a:r>
              <a:rPr lang="cs-CZ" sz="66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00206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jsme se naučili ?</a:t>
            </a:r>
            <a:endParaRPr lang="cs-CZ" sz="66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00206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180816" y="4149080"/>
            <a:ext cx="430656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54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Předpony jsou</a:t>
            </a:r>
            <a:endParaRPr lang="cs-CZ" sz="54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00B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685777" y="1320342"/>
            <a:ext cx="529664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54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Předložky píšeme</a:t>
            </a:r>
            <a:endParaRPr lang="cs-CZ" sz="54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00B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174165" y="2402620"/>
            <a:ext cx="231986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60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Zvlášť.</a:t>
            </a:r>
            <a:endParaRPr lang="cs-CZ" sz="60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662677" y="5229200"/>
            <a:ext cx="334283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6000" b="1" dirty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č</a:t>
            </a:r>
            <a:r>
              <a:rPr lang="cs-CZ" sz="60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ásti </a:t>
            </a:r>
            <a:r>
              <a:rPr lang="cs-CZ" sz="6000" b="1" dirty="0" smtClean="0">
                <a:ln w="19050">
                  <a:solidFill>
                    <a:srgbClr val="575F6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slov.</a:t>
            </a:r>
            <a:endParaRPr lang="cs-CZ" sz="6000" b="1" dirty="0">
              <a:ln w="19050">
                <a:solidFill>
                  <a:srgbClr val="575F6D">
                    <a:tint val="1000"/>
                  </a:srgb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310543"/>
      </p:ext>
    </p:extLst>
  </p:cSld>
  <p:clrMapOvr>
    <a:masterClrMapping/>
  </p:clrMapOvr>
  <p:transition spd="slow">
    <p:diamond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188640"/>
            <a:ext cx="810039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8800" b="1" dirty="0" smtClean="0">
                <a:ln w="31550" cmpd="sng">
                  <a:gradFill>
                    <a:gsLst>
                      <a:gs pos="25000">
                        <a:srgbClr val="7E97AD">
                          <a:shade val="25000"/>
                          <a:satMod val="190000"/>
                        </a:srgbClr>
                      </a:gs>
                      <a:gs pos="80000">
                        <a:srgbClr val="7E97AD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00206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/>
              </a:rPr>
              <a:t>Hodnocení</a:t>
            </a:r>
            <a:endParaRPr lang="cs-CZ" sz="8800" b="1" dirty="0">
              <a:ln w="31550" cmpd="sng">
                <a:gradFill>
                  <a:gsLst>
                    <a:gs pos="25000">
                      <a:srgbClr val="7E97AD">
                        <a:shade val="25000"/>
                        <a:satMod val="190000"/>
                      </a:srgbClr>
                    </a:gs>
                    <a:gs pos="80000">
                      <a:srgbClr val="7E97AD">
                        <a:tint val="75000"/>
                        <a:satMod val="19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00206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rebuchet MS"/>
            </a:endParaRPr>
          </a:p>
        </p:txBody>
      </p:sp>
      <p:pic>
        <p:nvPicPr>
          <p:cNvPr id="1027" name="Picture 3" descr="C:\Users\uživatel\AppData\Local\Microsoft\Windows\Temporary Internet Files\Content.IE5\900VVYZS\MC900433822[2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955" y="1665380"/>
            <a:ext cx="1606158" cy="1606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živatel\AppData\Local\Microsoft\Windows\Temporary Internet Files\Content.IE5\QZW61W2X\MC90043441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271538"/>
            <a:ext cx="1614150" cy="148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živatel\AppData\Local\Microsoft\Windows\Temporary Internet Files\Content.IE5\XGJZ7P72\MC90043778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924966"/>
            <a:ext cx="1874525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9377820"/>
      </p:ext>
    </p:extLst>
  </p:cSld>
  <p:clrMapOvr>
    <a:masterClrMapping/>
  </p:clrMapOvr>
  <p:transition spd="slow">
    <p:diamond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Použity volně přístupné kliparty</a:t>
            </a:r>
            <a:endParaRPr lang="cs-CZ"/>
          </a:p>
        </p:txBody>
      </p:sp>
    </p:spTree>
  </p:cSld>
  <p:clrMapOvr>
    <a:masterClrMapping/>
  </p:clrMapOvr>
  <p:transition spd="slow">
    <p:diamond/>
    <p:sndAc>
      <p:stSnd>
        <p:snd r:embed="rId2" name="camera.wav"/>
      </p:stSnd>
    </p:sndAc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</TotalTime>
  <Words>168</Words>
  <Application>Microsoft Office PowerPoint</Application>
  <PresentationFormat>Předvádění na obrazovce (4:3)</PresentationFormat>
  <Paragraphs>81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Použity volně přístupné kliparty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Martin Králík</cp:lastModifiedBy>
  <cp:revision>24</cp:revision>
  <dcterms:created xsi:type="dcterms:W3CDTF">2011-09-14T14:33:42Z</dcterms:created>
  <dcterms:modified xsi:type="dcterms:W3CDTF">2012-04-08T08:20:45Z</dcterms:modified>
</cp:coreProperties>
</file>