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FBD08-9D09-4708-9E51-3DA68580999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32F3B-F410-4901-A37A-9D24853CD2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036926" y="2189528"/>
            <a:ext cx="774090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 </a:t>
            </a:r>
            <a:r>
              <a:rPr lang="cs-CZ" sz="2600" dirty="0" smtClean="0"/>
              <a:t>VY_32_INOVACE_08_Předpony s-, z-, </a:t>
            </a:r>
            <a:r>
              <a:rPr lang="cs-CZ" sz="2600" dirty="0" err="1" smtClean="0"/>
              <a:t>vz</a:t>
            </a:r>
            <a:r>
              <a:rPr lang="cs-CZ" sz="2600" dirty="0" smtClean="0"/>
              <a:t>-</a:t>
            </a:r>
            <a:endParaRPr lang="cs-CZ" sz="2600" dirty="0"/>
          </a:p>
        </p:txBody>
      </p:sp>
      <p:sp>
        <p:nvSpPr>
          <p:cNvPr id="12" name="Obdélník 11"/>
          <p:cNvSpPr/>
          <p:nvPr/>
        </p:nvSpPr>
        <p:spPr>
          <a:xfrm>
            <a:off x="2851998" y="2924943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  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4178213"/>
            <a:ext cx="6912768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ZŠ Hladké </a:t>
            </a:r>
            <a:r>
              <a:rPr lang="cs-CZ" sz="2000" dirty="0" err="1" smtClean="0"/>
              <a:t>Životice</a:t>
            </a:r>
            <a:r>
              <a:rPr lang="cs-CZ" sz="2000" dirty="0" smtClean="0"/>
              <a:t> okres Nový Jičín, </a:t>
            </a:r>
            <a:r>
              <a:rPr lang="cs-CZ" sz="2000" dirty="0"/>
              <a:t>příspěvková </a:t>
            </a:r>
            <a:r>
              <a:rPr lang="cs-CZ" sz="2000" dirty="0" smtClean="0"/>
              <a:t>organizace, IČ: 73184322</a:t>
            </a:r>
            <a:endParaRPr lang="cs-CZ" sz="2000" dirty="0"/>
          </a:p>
          <a:p>
            <a:r>
              <a:rPr lang="cs-CZ" sz="2000" dirty="0" smtClean="0"/>
              <a:t>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endParaRPr lang="cs-CZ" sz="2000" dirty="0"/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835695" y="4895529"/>
            <a:ext cx="562237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Doporučeno </a:t>
            </a:r>
            <a:r>
              <a:rPr lang="cs-CZ" sz="2000" dirty="0"/>
              <a:t>pro </a:t>
            </a:r>
            <a:r>
              <a:rPr lang="cs-CZ" sz="2000" dirty="0" smtClean="0"/>
              <a:t>5</a:t>
            </a:r>
            <a:r>
              <a:rPr lang="cs-CZ" sz="2000" dirty="0"/>
              <a:t>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9824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22195" y="332656"/>
            <a:ext cx="676178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</a:t>
            </a:r>
            <a:endParaRPr lang="cs-CZ" sz="9600" b="1" cap="none" spc="0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7904" y="3055556"/>
            <a:ext cx="139974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z-</a:t>
            </a:r>
            <a:endParaRPr lang="cs-CZ" sz="8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3068960"/>
            <a:ext cx="139653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8800" b="1" dirty="0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s-</a:t>
            </a:r>
            <a:endParaRPr lang="cs-CZ" sz="8800" b="1" dirty="0">
              <a:ln w="1905"/>
              <a:gradFill>
                <a:gsLst>
                  <a:gs pos="0">
                    <a:srgbClr val="C62D03">
                      <a:shade val="20000"/>
                      <a:satMod val="200000"/>
                    </a:srgbClr>
                  </a:gs>
                  <a:gs pos="78000">
                    <a:srgbClr val="C62D03">
                      <a:tint val="90000"/>
                      <a:shade val="89000"/>
                      <a:satMod val="220000"/>
                    </a:srgbClr>
                  </a:gs>
                  <a:gs pos="100000">
                    <a:srgbClr val="C62D03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6216" y="3055556"/>
            <a:ext cx="2133918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8800" b="1" dirty="0" err="1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</a:t>
            </a:r>
            <a:r>
              <a:rPr lang="cs-CZ" sz="8800" b="1" dirty="0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</a:t>
            </a:r>
            <a:endParaRPr lang="cs-CZ" sz="8800" b="1" dirty="0">
              <a:ln w="1905"/>
              <a:gradFill>
                <a:gsLst>
                  <a:gs pos="0">
                    <a:srgbClr val="C62D03">
                      <a:shade val="20000"/>
                      <a:satMod val="200000"/>
                    </a:srgbClr>
                  </a:gs>
                  <a:gs pos="78000">
                    <a:srgbClr val="C62D03">
                      <a:tint val="90000"/>
                      <a:shade val="89000"/>
                      <a:satMod val="220000"/>
                    </a:srgbClr>
                  </a:gs>
                  <a:gs pos="100000">
                    <a:srgbClr val="C62D03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185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44608" y="2220470"/>
            <a:ext cx="150714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600" b="1" dirty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s-</a:t>
            </a:r>
          </a:p>
        </p:txBody>
      </p:sp>
      <p:sp>
        <p:nvSpPr>
          <p:cNvPr id="11" name="Šipka doprava 10"/>
          <p:cNvSpPr/>
          <p:nvPr/>
        </p:nvSpPr>
        <p:spPr>
          <a:xfrm rot="1882231">
            <a:off x="70983" y="1054703"/>
            <a:ext cx="3701939" cy="1064869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rot="1882594">
            <a:off x="275692" y="1453846"/>
            <a:ext cx="3668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směr </a:t>
            </a:r>
            <a:r>
              <a:rPr lang="cs-CZ" sz="2400" dirty="0" smtClean="0">
                <a:solidFill>
                  <a:srgbClr val="FF0000"/>
                </a:solidFill>
              </a:rPr>
              <a:t>dohromady</a:t>
            </a:r>
            <a:endParaRPr lang="cs-CZ" sz="2400" dirty="0"/>
          </a:p>
        </p:txBody>
      </p:sp>
      <p:sp>
        <p:nvSpPr>
          <p:cNvPr id="13" name="Šipka doprava 12"/>
          <p:cNvSpPr/>
          <p:nvPr/>
        </p:nvSpPr>
        <p:spPr>
          <a:xfrm rot="8980058">
            <a:off x="5112139" y="855335"/>
            <a:ext cx="4039453" cy="1064869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18799016">
            <a:off x="836155" y="4717044"/>
            <a:ext cx="3802254" cy="1064869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9792032">
            <a:off x="5613116" y="1071923"/>
            <a:ext cx="33579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směr </a:t>
            </a:r>
            <a:r>
              <a:rPr lang="cs-CZ" sz="2400" dirty="0" smtClean="0">
                <a:solidFill>
                  <a:srgbClr val="FF0000"/>
                </a:solidFill>
              </a:rPr>
              <a:t>z povrchu pryč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18729879">
            <a:off x="1225786" y="5190919"/>
            <a:ext cx="26911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směr </a:t>
            </a:r>
            <a:r>
              <a:rPr lang="cs-CZ" sz="2400" dirty="0" smtClean="0">
                <a:solidFill>
                  <a:srgbClr val="FF0000"/>
                </a:solidFill>
              </a:rPr>
              <a:t>shora dolů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914971">
            <a:off x="1316993" y="557947"/>
            <a:ext cx="19319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sbalit</a:t>
            </a:r>
            <a:endParaRPr lang="cs-CZ" sz="4400" dirty="0"/>
          </a:p>
        </p:txBody>
      </p:sp>
      <p:sp>
        <p:nvSpPr>
          <p:cNvPr id="23" name="Obdélník 22"/>
          <p:cNvSpPr/>
          <p:nvPr/>
        </p:nvSpPr>
        <p:spPr>
          <a:xfrm rot="19746756">
            <a:off x="5274511" y="404239"/>
            <a:ext cx="24625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</a:rPr>
              <a:t>smazat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rot="18761248">
            <a:off x="1131686" y="4387974"/>
            <a:ext cx="137890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</a:rPr>
              <a:t>sjet</a:t>
            </a:r>
            <a:endParaRPr lang="cs-CZ" sz="4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31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/>
      <p:bldP spid="13" grpId="0" animBg="1"/>
      <p:bldP spid="14" grpId="0" animBg="1"/>
      <p:bldP spid="18" grpId="0"/>
      <p:bldP spid="20" grpId="0"/>
      <p:bldP spid="21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16983" y="3645024"/>
            <a:ext cx="150714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600" b="1" dirty="0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z-</a:t>
            </a:r>
            <a:endParaRPr lang="cs-CZ" sz="9600" b="1" dirty="0">
              <a:ln w="1905"/>
              <a:gradFill>
                <a:gsLst>
                  <a:gs pos="0">
                    <a:srgbClr val="C62D03">
                      <a:shade val="20000"/>
                      <a:satMod val="200000"/>
                    </a:srgbClr>
                  </a:gs>
                  <a:gs pos="78000">
                    <a:srgbClr val="C62D03">
                      <a:tint val="90000"/>
                      <a:shade val="89000"/>
                      <a:satMod val="220000"/>
                    </a:srgbClr>
                  </a:gs>
                  <a:gs pos="100000">
                    <a:srgbClr val="C62D03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 rot="2530206">
            <a:off x="-323001" y="1615492"/>
            <a:ext cx="5142698" cy="1064869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553590">
            <a:off x="-339913" y="2190100"/>
            <a:ext cx="581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yjádření </a:t>
            </a:r>
            <a:r>
              <a:rPr lang="cs-CZ" sz="2400" dirty="0" smtClean="0">
                <a:solidFill>
                  <a:srgbClr val="FF0000"/>
                </a:solidFill>
              </a:rPr>
              <a:t>dokončeného děje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8071376">
            <a:off x="4563086" y="1531958"/>
            <a:ext cx="4941959" cy="1146352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18839953">
            <a:off x="5133497" y="1920378"/>
            <a:ext cx="37074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vyjádření </a:t>
            </a:r>
            <a:r>
              <a:rPr lang="cs-CZ" sz="2400" dirty="0" smtClean="0">
                <a:solidFill>
                  <a:srgbClr val="FF0000"/>
                </a:solidFill>
              </a:rPr>
              <a:t>změny stavu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2549634">
            <a:off x="272374" y="2460852"/>
            <a:ext cx="214674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</a:rPr>
              <a:t>zlomit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 rot="18894628">
            <a:off x="6095145" y="2412536"/>
            <a:ext cx="332655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</a:rPr>
              <a:t>zblednout</a:t>
            </a:r>
            <a:endParaRPr lang="cs-CZ" sz="4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50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 animBg="1"/>
      <p:bldP spid="9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56434" y="404664"/>
            <a:ext cx="2310248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600" b="1" dirty="0" err="1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</a:t>
            </a:r>
            <a:r>
              <a:rPr lang="cs-CZ" sz="9600" b="1" dirty="0" smtClean="0">
                <a:ln w="1905"/>
                <a:gradFill>
                  <a:gsLst>
                    <a:gs pos="0">
                      <a:srgbClr val="C62D03">
                        <a:shade val="20000"/>
                        <a:satMod val="200000"/>
                      </a:srgbClr>
                    </a:gs>
                    <a:gs pos="78000">
                      <a:srgbClr val="C62D03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C62D03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</a:t>
            </a:r>
            <a:endParaRPr lang="cs-CZ" sz="9600" b="1" dirty="0">
              <a:ln w="1905"/>
              <a:gradFill>
                <a:gsLst>
                  <a:gs pos="0">
                    <a:srgbClr val="C62D03">
                      <a:shade val="20000"/>
                      <a:satMod val="200000"/>
                    </a:srgbClr>
                  </a:gs>
                  <a:gs pos="78000">
                    <a:srgbClr val="C62D03">
                      <a:tint val="90000"/>
                      <a:shade val="89000"/>
                      <a:satMod val="220000"/>
                    </a:srgbClr>
                  </a:gs>
                  <a:gs pos="100000">
                    <a:srgbClr val="C62D03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 rot="17991143">
            <a:off x="818480" y="3321907"/>
            <a:ext cx="4224388" cy="1064869"/>
          </a:xfrm>
          <a:prstGeom prst="rightArrow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7983975">
            <a:off x="-354629" y="4120352"/>
            <a:ext cx="5817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</a:t>
            </a:r>
            <a:r>
              <a:rPr lang="cs-CZ" sz="3600" dirty="0" smtClean="0">
                <a:solidFill>
                  <a:srgbClr val="FF0000"/>
                </a:solidFill>
              </a:rPr>
              <a:t>směr nahoru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17994203">
            <a:off x="2134872" y="4217677"/>
            <a:ext cx="316144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</a:rPr>
              <a:t>vzlétnout</a:t>
            </a:r>
            <a:endParaRPr lang="cs-CZ" sz="4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34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Spoj slova s předponou</a:t>
            </a:r>
            <a:endParaRPr lang="cs-CZ" sz="4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08989" y="2348880"/>
            <a:ext cx="15969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balit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3166" y="4109883"/>
            <a:ext cx="294984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červenat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95376" y="1609867"/>
            <a:ext cx="298992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blednout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3678" y="5589240"/>
            <a:ext cx="198644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klopit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78227" y="2204864"/>
            <a:ext cx="17908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tlačit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86473" y="4933632"/>
            <a:ext cx="29835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měknout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46705" y="3573016"/>
            <a:ext cx="18181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hodit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63838" y="3118321"/>
            <a:ext cx="128272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S-</a:t>
            </a:r>
            <a:endParaRPr lang="cs-CZ" sz="72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5246562" y="2877616"/>
            <a:ext cx="1231665" cy="69540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20" idx="1"/>
          </p:cNvCxnSpPr>
          <p:nvPr/>
        </p:nvCxnSpPr>
        <p:spPr>
          <a:xfrm flipH="1" flipV="1">
            <a:off x="4986473" y="3957736"/>
            <a:ext cx="1160232" cy="1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800589" y="4318650"/>
            <a:ext cx="411371" cy="127059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705901" y="2877616"/>
            <a:ext cx="1257937" cy="69540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36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2" grpId="0"/>
      <p:bldP spid="14" grpId="0"/>
      <p:bldP spid="16" grpId="0"/>
      <p:bldP spid="18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Spoj slova s předponou</a:t>
            </a:r>
            <a:endParaRPr lang="cs-CZ" sz="4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98382" y="2348880"/>
            <a:ext cx="18181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hodit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3" y="4109883"/>
            <a:ext cx="15969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balit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95376" y="1609867"/>
            <a:ext cx="298992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blednout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21844" y="5589240"/>
            <a:ext cx="18101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lomit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10902" y="2204864"/>
            <a:ext cx="192552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krátit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86473" y="4933632"/>
            <a:ext cx="29835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měknout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60331" y="3573016"/>
            <a:ext cx="17908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tlačit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15935" y="3118321"/>
            <a:ext cx="117852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z-</a:t>
            </a:r>
            <a:endParaRPr lang="cs-CZ" sz="72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4427984" y="2204864"/>
            <a:ext cx="192136" cy="136815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986473" y="2733935"/>
            <a:ext cx="1397296" cy="695065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4620120" y="4109883"/>
            <a:ext cx="1065001" cy="1047309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626900" y="4109884"/>
            <a:ext cx="513052" cy="159319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77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8864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Spoj slova s předponou</a:t>
            </a:r>
            <a:endParaRPr lang="cs-CZ" sz="4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6837" y="2348880"/>
            <a:ext cx="304121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fouknout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1383" y="4109883"/>
            <a:ext cx="35734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pamatovat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5888" y="1609867"/>
            <a:ext cx="15888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tyčit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17035" y="5589240"/>
            <a:ext cx="18197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křísit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70026" y="2204864"/>
            <a:ext cx="20072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měnit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71672" y="4933632"/>
            <a:ext cx="34131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kamarádit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2316" y="3573016"/>
            <a:ext cx="18069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pínat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16173" y="3118321"/>
            <a:ext cx="177805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7200" b="1" dirty="0" err="1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</a:t>
            </a:r>
            <a: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</a:t>
            </a:r>
            <a:endParaRPr lang="cs-CZ" sz="72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4427984" y="2204864"/>
            <a:ext cx="192136" cy="136815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986474" y="3963989"/>
            <a:ext cx="1165842" cy="145894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716173" y="4117405"/>
            <a:ext cx="371447" cy="1471835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211298" y="3957736"/>
            <a:ext cx="1784638" cy="411875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59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16632"/>
            <a:ext cx="687720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88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Hodnocení</a:t>
            </a:r>
            <a:endParaRPr lang="cs-CZ" sz="8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839" y="1700808"/>
            <a:ext cx="64203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Dneska se mi dařilo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3284984"/>
            <a:ext cx="585083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Mohlo to být lepší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177623" y="4869160"/>
            <a:ext cx="705678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Nedařilo se mi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1" name="Picture 3" descr="C:\Users\uživatel\AppData\Local\Microsoft\Windows\Temporary Internet Files\Content.IE5\XGJZ7P72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0475"/>
            <a:ext cx="1368152" cy="129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XGJZ7P72\MC90043258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994" y="275541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>
            <a:off x="5220072" y="4867670"/>
            <a:ext cx="1598362" cy="107112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35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Použity volně přístupné kliparty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174</TotalTime>
  <Words>136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Použity volně přístupné kliparty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22</cp:revision>
  <dcterms:created xsi:type="dcterms:W3CDTF">2011-09-21T16:10:48Z</dcterms:created>
  <dcterms:modified xsi:type="dcterms:W3CDTF">2012-04-08T08:22:28Z</dcterms:modified>
</cp:coreProperties>
</file>