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2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CA8178-DAA5-401A-B468-F06A07D0EC0A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4AFBCF-D37A-409E-BB40-1CE4A9285C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6162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AFBCF-D37A-409E-BB40-1CE4A9285CA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7823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8FCFED02-358F-447F-9E48-4ECA88DE141C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6E145FD8-2BAA-42AF-9902-7642762EE41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14" name="camera.wav"/>
          </p:stSnd>
        </p:sndAc>
      </p:transition>
    </mc:Choice>
    <mc:Fallback>
      <p:transition spd="slow">
        <p:fade/>
        <p:sndAc>
          <p:stSnd>
            <p:snd r:embed="rId13" name="camera.wav"/>
          </p:stSnd>
        </p:sndAc>
      </p:transition>
    </mc:Fallback>
  </mc:AlternateConten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5925" y="548680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269254" y="2189528"/>
            <a:ext cx="631564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dirty="0" smtClean="0"/>
              <a:t>   </a:t>
            </a:r>
            <a:r>
              <a:rPr lang="cs-CZ" sz="2600" dirty="0" smtClean="0"/>
              <a:t>VY_32_INOVACE_09_Stavba slova</a:t>
            </a:r>
            <a:endParaRPr lang="cs-CZ" sz="2600" dirty="0"/>
          </a:p>
        </p:txBody>
      </p:sp>
      <p:sp>
        <p:nvSpPr>
          <p:cNvPr id="6" name="Obdélník 5"/>
          <p:cNvSpPr/>
          <p:nvPr/>
        </p:nvSpPr>
        <p:spPr>
          <a:xfrm>
            <a:off x="3006827" y="308208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dirty="0" smtClean="0"/>
              <a:t>  OP </a:t>
            </a:r>
            <a:r>
              <a:rPr lang="cs-CZ" sz="2000" dirty="0"/>
              <a:t>VK  Peníze školám </a:t>
            </a:r>
          </a:p>
          <a:p>
            <a:r>
              <a:rPr lang="cs-CZ" sz="2000" dirty="0" smtClean="0"/>
              <a:t>Registrační </a:t>
            </a:r>
            <a:r>
              <a:rPr lang="cs-CZ" sz="2000" dirty="0"/>
              <a:t>číslo projektu : </a:t>
            </a:r>
            <a:r>
              <a:rPr lang="cs-CZ" sz="2000" dirty="0" smtClean="0"/>
              <a:t>         CZ.1.07/1.4.00/21.0385 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1718468" y="4406776"/>
            <a:ext cx="6912768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ZŠ Hladké </a:t>
            </a:r>
            <a:r>
              <a:rPr lang="cs-CZ" sz="2000" dirty="0" err="1" smtClean="0"/>
              <a:t>Životice</a:t>
            </a:r>
            <a:r>
              <a:rPr lang="cs-CZ" sz="2000" dirty="0" smtClean="0"/>
              <a:t> okres Nový Jičín, </a:t>
            </a:r>
            <a:r>
              <a:rPr lang="cs-CZ" sz="2000" dirty="0"/>
              <a:t>příspěvková </a:t>
            </a:r>
            <a:r>
              <a:rPr lang="cs-CZ" sz="2000" dirty="0" smtClean="0"/>
              <a:t>organizace, IČ: 73184322</a:t>
            </a:r>
            <a:endParaRPr lang="cs-CZ" sz="2000" dirty="0"/>
          </a:p>
          <a:p>
            <a:r>
              <a:rPr lang="cs-CZ" sz="2000" dirty="0" smtClean="0"/>
              <a:t>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</a:t>
            </a:r>
            <a:endParaRPr lang="cs-CZ" sz="2000" dirty="0"/>
          </a:p>
          <a:p>
            <a:r>
              <a:rPr lang="cs-CZ" sz="2400" dirty="0" smtClean="0"/>
              <a:t>   </a:t>
            </a:r>
            <a:endParaRPr lang="cs-CZ" sz="2400" dirty="0"/>
          </a:p>
          <a:p>
            <a:r>
              <a:rPr lang="cs-CZ" dirty="0"/>
              <a:t>                        </a:t>
            </a:r>
          </a:p>
        </p:txBody>
      </p:sp>
      <p:sp>
        <p:nvSpPr>
          <p:cNvPr id="8" name="Obdélník 7"/>
          <p:cNvSpPr/>
          <p:nvPr/>
        </p:nvSpPr>
        <p:spPr>
          <a:xfrm>
            <a:off x="2123728" y="5053106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    Doporučeno </a:t>
            </a:r>
            <a:r>
              <a:rPr lang="cs-CZ" sz="2000" dirty="0"/>
              <a:t>pro 4</a:t>
            </a:r>
            <a:r>
              <a:rPr lang="cs-CZ" sz="2000" dirty="0" smtClean="0"/>
              <a:t>. - </a:t>
            </a:r>
            <a:r>
              <a:rPr lang="cs-CZ" sz="2000" dirty="0"/>
              <a:t>5. ročník </a:t>
            </a:r>
            <a:r>
              <a:rPr lang="cs-CZ" sz="2000" dirty="0" smtClean="0"/>
              <a:t>ZŠ</a:t>
            </a:r>
            <a:endParaRPr lang="cs-CZ" sz="2000" dirty="0"/>
          </a:p>
          <a:p>
            <a:r>
              <a:rPr lang="cs-CZ" sz="2000" dirty="0"/>
              <a:t>             </a:t>
            </a:r>
            <a:r>
              <a:rPr lang="cs-CZ" sz="2000" dirty="0" smtClean="0"/>
              <a:t> Předmět </a:t>
            </a:r>
            <a:r>
              <a:rPr lang="cs-CZ" sz="2000" dirty="0"/>
              <a:t>: Český jazyk</a:t>
            </a:r>
          </a:p>
          <a:p>
            <a:r>
              <a:rPr lang="cs-CZ" sz="2000" dirty="0"/>
              <a:t>          </a:t>
            </a:r>
            <a:r>
              <a:rPr lang="cs-CZ" sz="2000" dirty="0" smtClean="0"/>
              <a:t> </a:t>
            </a:r>
            <a:r>
              <a:rPr lang="cs-CZ" sz="2000" dirty="0"/>
              <a:t>Autor : Mgr. Šárka </a:t>
            </a:r>
            <a:r>
              <a:rPr lang="cs-CZ" sz="2000" dirty="0" err="1"/>
              <a:t>Hoňková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230746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9366" y="332656"/>
            <a:ext cx="787106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Slova příbuzná</a:t>
            </a:r>
            <a:endParaRPr lang="cs-CZ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-764411" y="2060848"/>
            <a:ext cx="92548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      </a:t>
            </a:r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- mají společný</a:t>
            </a:r>
            <a:endParaRPr lang="cs-CZ" sz="5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419872" y="3140968"/>
            <a:ext cx="62044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kořen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969087" y="4221088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- v</a:t>
            </a:r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ýznamově spolu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3342867" y="5373216"/>
            <a:ext cx="290015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souvisí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276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18344" y="260648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7200" b="1" dirty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Slova příbuzná</a:t>
            </a:r>
          </a:p>
        </p:txBody>
      </p:sp>
      <p:sp>
        <p:nvSpPr>
          <p:cNvPr id="6" name="Obdélník 5"/>
          <p:cNvSpPr/>
          <p:nvPr/>
        </p:nvSpPr>
        <p:spPr>
          <a:xfrm>
            <a:off x="1659987" y="1628800"/>
            <a:ext cx="582403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Odhal vetřelce</a:t>
            </a:r>
            <a:endParaRPr lang="cs-CZ" sz="5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-398005" y="2867351"/>
            <a:ext cx="90730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      lékař, lékárna, mlékárna, lék, lékařka</a:t>
            </a:r>
          </a:p>
          <a:p>
            <a:pPr lvl="0" algn="ctr"/>
            <a:endParaRPr lang="cs-CZ" sz="3200" dirty="0" smtClean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lvl="0" algn="ctr"/>
            <a:r>
              <a:rPr lang="cs-CZ" sz="32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drak, drát, dračí, dračice, dráček</a:t>
            </a:r>
          </a:p>
          <a:p>
            <a:pPr lvl="0" algn="ctr"/>
            <a:endParaRPr lang="cs-CZ" sz="3200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lvl="0" algn="ctr"/>
            <a:r>
              <a:rPr lang="cs-CZ" sz="32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   kop, kopaná, kopat, kopřiva, výkop</a:t>
            </a:r>
          </a:p>
          <a:p>
            <a:pPr lvl="0" algn="ctr"/>
            <a:endParaRPr lang="cs-CZ" sz="3200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lvl="0" algn="ctr"/>
            <a:r>
              <a:rPr lang="cs-CZ" sz="32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      noha, zanožit, nožík, ponožka, unožit</a:t>
            </a:r>
            <a:endParaRPr lang="cs-CZ" sz="3200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026" name="Picture 2" descr="C:\Users\uživatel\AppData\Local\Microsoft\Windows\Temporary Internet Files\Content.IE5\QZW61W2X\MC9004359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2747" y="2480981"/>
            <a:ext cx="913296" cy="55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uživatel\AppData\Local\Microsoft\Windows\Temporary Internet Files\Content.IE5\QZW61W2X\MC9004359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29000"/>
            <a:ext cx="913296" cy="55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uživatel\AppData\Local\Microsoft\Windows\Temporary Internet Files\Content.IE5\QZW61W2X\MC9004359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81851" y="5445224"/>
            <a:ext cx="913296" cy="55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uživatel\AppData\Local\Microsoft\Windows\Temporary Internet Files\Content.IE5\QZW61W2X\MC9004359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1795" y="4437112"/>
            <a:ext cx="913296" cy="55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921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5" name="camera.wav"/>
          </p:stSnd>
        </p:sndAc>
      </p:transition>
    </mc:Choice>
    <mc:Fallback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332656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72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Stavba slova</a:t>
            </a:r>
            <a:endParaRPr lang="cs-CZ" sz="72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771800" y="2665535"/>
            <a:ext cx="509431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6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vyletět</a:t>
            </a:r>
            <a:endParaRPr lang="cs-CZ" sz="6600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3923928" y="2420888"/>
            <a:ext cx="0" cy="1656184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148064" y="2448346"/>
            <a:ext cx="0" cy="1656184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4211961" y="3645024"/>
            <a:ext cx="648072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1835696" y="3773531"/>
            <a:ext cx="1368152" cy="591573"/>
          </a:xfrm>
          <a:prstGeom prst="line">
            <a:avLst/>
          </a:prstGeom>
          <a:ln w="3810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4427984" y="3773531"/>
            <a:ext cx="0" cy="1671693"/>
          </a:xfrm>
          <a:prstGeom prst="line">
            <a:avLst/>
          </a:prstGeom>
          <a:ln w="3810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5652120" y="3645024"/>
            <a:ext cx="1224136" cy="720080"/>
          </a:xfrm>
          <a:prstGeom prst="line">
            <a:avLst/>
          </a:prstGeom>
          <a:ln w="38100">
            <a:solidFill>
              <a:srgbClr val="7030A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bdélník 30"/>
          <p:cNvSpPr/>
          <p:nvPr/>
        </p:nvSpPr>
        <p:spPr>
          <a:xfrm>
            <a:off x="3590254" y="5464009"/>
            <a:ext cx="1675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kořen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683568" y="4392324"/>
            <a:ext cx="26404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předpona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4754489" y="4421354"/>
            <a:ext cx="40062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p</a:t>
            </a:r>
            <a:r>
              <a:rPr lang="cs-CZ" sz="36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říponová část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918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31" grpId="0"/>
      <p:bldP spid="33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332656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7200" b="1" dirty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Stavba slova</a:t>
            </a:r>
          </a:p>
        </p:txBody>
      </p:sp>
      <p:sp>
        <p:nvSpPr>
          <p:cNvPr id="6" name="Obdélník 5"/>
          <p:cNvSpPr/>
          <p:nvPr/>
        </p:nvSpPr>
        <p:spPr>
          <a:xfrm>
            <a:off x="278481" y="1844824"/>
            <a:ext cx="85876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Rozliš předponu, kořen a příponovou část</a:t>
            </a:r>
            <a:endParaRPr lang="cs-CZ" sz="28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45768" y="2530438"/>
            <a:ext cx="25202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vyletět    </a:t>
            </a:r>
            <a:endParaRPr lang="cs-CZ" sz="4000" dirty="0"/>
          </a:p>
        </p:txBody>
      </p:sp>
      <p:sp>
        <p:nvSpPr>
          <p:cNvPr id="47" name="Obdélník 46"/>
          <p:cNvSpPr/>
          <p:nvPr/>
        </p:nvSpPr>
        <p:spPr>
          <a:xfrm>
            <a:off x="4559861" y="2542760"/>
            <a:ext cx="26725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vyletět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840671" y="3379131"/>
            <a:ext cx="16690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lesník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820165" y="4132335"/>
            <a:ext cx="24147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závod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871037" y="5013176"/>
            <a:ext cx="9348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lék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809404" y="5805264"/>
            <a:ext cx="17652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kreslit</a:t>
            </a:r>
            <a:endParaRPr lang="cs-CZ" sz="4000" dirty="0">
              <a:solidFill>
                <a:srgbClr val="000000"/>
              </a:solidFill>
            </a:endParaRPr>
          </a:p>
        </p:txBody>
      </p:sp>
      <p:cxnSp>
        <p:nvCxnSpPr>
          <p:cNvPr id="57" name="Přímá spojnice 56"/>
          <p:cNvCxnSpPr/>
          <p:nvPr/>
        </p:nvCxnSpPr>
        <p:spPr>
          <a:xfrm>
            <a:off x="5267473" y="4141131"/>
            <a:ext cx="0" cy="71099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5407059" y="3379131"/>
            <a:ext cx="0" cy="762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5218232" y="3225642"/>
            <a:ext cx="56776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5821059" y="2484710"/>
            <a:ext cx="0" cy="86058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4788024" y="4087018"/>
            <a:ext cx="50640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5407059" y="4806702"/>
            <a:ext cx="66513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5192220" y="2474720"/>
            <a:ext cx="0" cy="7947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Obdélník 81"/>
          <p:cNvSpPr/>
          <p:nvPr/>
        </p:nvSpPr>
        <p:spPr>
          <a:xfrm>
            <a:off x="4603636" y="3367612"/>
            <a:ext cx="16690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lesník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94" name="Obdélník 93"/>
          <p:cNvSpPr/>
          <p:nvPr/>
        </p:nvSpPr>
        <p:spPr>
          <a:xfrm>
            <a:off x="4572285" y="4098816"/>
            <a:ext cx="24147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závod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00" name="Obdélník 99"/>
          <p:cNvSpPr/>
          <p:nvPr/>
        </p:nvSpPr>
        <p:spPr>
          <a:xfrm>
            <a:off x="4657085" y="5013176"/>
            <a:ext cx="9348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lék</a:t>
            </a:r>
            <a:endParaRPr lang="cs-CZ" sz="4000" dirty="0">
              <a:solidFill>
                <a:srgbClr val="000000"/>
              </a:solidFill>
            </a:endParaRPr>
          </a:p>
        </p:txBody>
      </p:sp>
      <p:cxnSp>
        <p:nvCxnSpPr>
          <p:cNvPr id="101" name="Přímá spojnice 100"/>
          <p:cNvCxnSpPr/>
          <p:nvPr/>
        </p:nvCxnSpPr>
        <p:spPr>
          <a:xfrm>
            <a:off x="4748347" y="5674341"/>
            <a:ext cx="68981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nice 101"/>
          <p:cNvCxnSpPr/>
          <p:nvPr/>
        </p:nvCxnSpPr>
        <p:spPr>
          <a:xfrm>
            <a:off x="5785370" y="5660972"/>
            <a:ext cx="0" cy="86058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102"/>
          <p:cNvCxnSpPr/>
          <p:nvPr/>
        </p:nvCxnSpPr>
        <p:spPr>
          <a:xfrm>
            <a:off x="4722943" y="6513150"/>
            <a:ext cx="942784" cy="1706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Obdélník 106"/>
          <p:cNvSpPr/>
          <p:nvPr/>
        </p:nvSpPr>
        <p:spPr>
          <a:xfrm>
            <a:off x="4603636" y="5822328"/>
            <a:ext cx="17652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kreslit</a:t>
            </a:r>
            <a:endParaRPr lang="cs-CZ" sz="4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658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3" grpId="0"/>
      <p:bldP spid="49" grpId="0"/>
      <p:bldP spid="51" grpId="0"/>
      <p:bldP spid="53" grpId="0"/>
      <p:bldP spid="55" grpId="0"/>
      <p:bldP spid="82" grpId="0"/>
      <p:bldP spid="94" grpId="0"/>
      <p:bldP spid="100" grpId="0"/>
      <p:bldP spid="10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23528" y="332656"/>
            <a:ext cx="84249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Kterou část mají slova společnou ?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7" name="Ovál 6"/>
          <p:cNvSpPr/>
          <p:nvPr/>
        </p:nvSpPr>
        <p:spPr>
          <a:xfrm>
            <a:off x="3193825" y="3149368"/>
            <a:ext cx="2880320" cy="165618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994335" y="2432694"/>
            <a:ext cx="235352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vysvětlit</a:t>
            </a:r>
          </a:p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707025" y="2032471"/>
            <a:ext cx="26725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vyletět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73259" y="3615117"/>
            <a:ext cx="27754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vyvolat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619672" y="4797152"/>
            <a:ext cx="18950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vyznat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698473" y="5589240"/>
            <a:ext cx="18710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vyvézt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808562" y="3615117"/>
            <a:ext cx="26116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vypsat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625545" y="4797152"/>
            <a:ext cx="36295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vyběhnout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074145" y="2459450"/>
            <a:ext cx="14750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vyjet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347865" y="3377295"/>
            <a:ext cx="2726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Předponu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     </a:t>
            </a:r>
            <a:r>
              <a:rPr lang="cs-CZ" sz="3600" b="1" dirty="0" smtClean="0">
                <a:solidFill>
                  <a:srgbClr val="FFC000"/>
                </a:solidFill>
              </a:rPr>
              <a:t>vy-</a:t>
            </a:r>
            <a:r>
              <a:rPr lang="cs-CZ" dirty="0" smtClean="0">
                <a:solidFill>
                  <a:srgbClr val="FFC000"/>
                </a:solidFill>
              </a:rPr>
              <a:t>  </a:t>
            </a:r>
            <a:r>
              <a:rPr lang="cs-CZ" dirty="0" smtClean="0">
                <a:solidFill>
                  <a:srgbClr val="C00000"/>
                </a:solidFill>
              </a:rPr>
              <a:t>  </a:t>
            </a:r>
            <a:r>
              <a:rPr lang="cs-CZ" dirty="0" smtClean="0"/>
              <a:t> 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0697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9" grpId="0"/>
      <p:bldP spid="13" grpId="0"/>
      <p:bldP spid="15" grpId="0"/>
      <p:bldP spid="17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332656"/>
            <a:ext cx="84249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Kterou část mají slova společnou ?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5" name="Ovál 4"/>
          <p:cNvSpPr/>
          <p:nvPr/>
        </p:nvSpPr>
        <p:spPr>
          <a:xfrm>
            <a:off x="3193825" y="3149368"/>
            <a:ext cx="2880320" cy="165618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39168" y="2432694"/>
            <a:ext cx="14638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dolet</a:t>
            </a:r>
          </a:p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707025" y="2032471"/>
            <a:ext cx="26725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vyletět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5204" y="3615117"/>
            <a:ext cx="21515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létání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581201" y="4797152"/>
            <a:ext cx="19720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odletět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14078" y="5589240"/>
            <a:ext cx="14398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výlet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967260" y="3615117"/>
            <a:ext cx="22942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letiště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374148" y="4797152"/>
            <a:ext cx="21323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letec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074145" y="2459450"/>
            <a:ext cx="19127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letadlo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47865" y="3377295"/>
            <a:ext cx="2726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Kořen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     </a:t>
            </a:r>
            <a:r>
              <a:rPr lang="cs-CZ" sz="3600" b="1" dirty="0" smtClean="0">
                <a:solidFill>
                  <a:srgbClr val="FFC000"/>
                </a:solidFill>
              </a:rPr>
              <a:t>let</a:t>
            </a:r>
            <a:r>
              <a:rPr lang="cs-CZ" dirty="0" smtClean="0">
                <a:solidFill>
                  <a:srgbClr val="FFC000"/>
                </a:solidFill>
              </a:rPr>
              <a:t>   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 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1189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8" grpId="0"/>
      <p:bldP spid="9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332656"/>
            <a:ext cx="84249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Kterou část mají slova společnou ?</a:t>
            </a:r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5" name="Ovál 4"/>
          <p:cNvSpPr/>
          <p:nvPr/>
        </p:nvSpPr>
        <p:spPr>
          <a:xfrm>
            <a:off x="2818384" y="3029162"/>
            <a:ext cx="3697832" cy="198401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 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20342" y="2032471"/>
            <a:ext cx="20272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lákavý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1560" y="3149368"/>
            <a:ext cx="22068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lekavý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790154" y="5301208"/>
            <a:ext cx="24873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zajímavý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940152" y="5166385"/>
            <a:ext cx="22228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bělavý  </a:t>
            </a:r>
            <a:endParaRPr lang="cs-CZ" sz="4000" dirty="0">
              <a:solidFill>
                <a:srgbClr val="00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374148" y="2896528"/>
            <a:ext cx="24280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blýskavý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93824" y="2703092"/>
            <a:ext cx="346640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 Příponovou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    část</a:t>
            </a:r>
          </a:p>
          <a:p>
            <a:r>
              <a:rPr lang="cs-CZ" sz="3600" b="1" dirty="0">
                <a:solidFill>
                  <a:srgbClr val="FF0000"/>
                </a:solidFill>
              </a:rPr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    </a:t>
            </a:r>
            <a:r>
              <a:rPr lang="cs-CZ" sz="3600" b="1" dirty="0" smtClean="0">
                <a:solidFill>
                  <a:srgbClr val="FFC000"/>
                </a:solidFill>
              </a:rPr>
              <a:t>-</a:t>
            </a:r>
            <a:r>
              <a:rPr lang="cs-CZ" sz="3600" b="1" dirty="0" err="1" smtClean="0">
                <a:solidFill>
                  <a:srgbClr val="FFC000"/>
                </a:solidFill>
              </a:rPr>
              <a:t>avý</a:t>
            </a:r>
            <a:endParaRPr lang="cs-CZ" sz="3600" b="1" dirty="0" smtClean="0">
              <a:solidFill>
                <a:srgbClr val="FFC000"/>
              </a:solidFill>
            </a:endParaRPr>
          </a:p>
          <a:p>
            <a:endParaRPr lang="cs-CZ" sz="3600" b="1" dirty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    </a:t>
            </a:r>
            <a:r>
              <a:rPr lang="cs-CZ" dirty="0" smtClean="0"/>
              <a:t> 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877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8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332656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96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Hodnocení</a:t>
            </a:r>
            <a:endParaRPr lang="cs-CZ" sz="96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-1404664" y="2276871"/>
            <a:ext cx="118093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4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Úkoly jsem zvládl(a) na:</a:t>
            </a:r>
          </a:p>
          <a:p>
            <a:pPr lvl="0" algn="ctr"/>
            <a:endParaRPr lang="cs-CZ" sz="44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69800" y="3000146"/>
            <a:ext cx="12241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72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1</a:t>
            </a:r>
            <a:endParaRPr lang="cs-CZ" sz="72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74687" y="4200475"/>
            <a:ext cx="84189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7200" b="1" dirty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2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881307" y="5392193"/>
            <a:ext cx="84189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7200" b="1" dirty="0" smtClean="0">
                <a:ln w="12700">
                  <a:solidFill>
                    <a:srgbClr val="1F2123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3</a:t>
            </a:r>
            <a:endParaRPr lang="cs-CZ" sz="7200" b="1" dirty="0">
              <a:ln w="12700">
                <a:solidFill>
                  <a:srgbClr val="1F2123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496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Použity obrázky z galerie Office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188</TotalTime>
  <Words>207</Words>
  <Application>Microsoft Office PowerPoint</Application>
  <PresentationFormat>Předvádění na obrazovce (4:3)</PresentationFormat>
  <Paragraphs>87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Motiv1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21</cp:revision>
  <dcterms:created xsi:type="dcterms:W3CDTF">2011-09-13T14:41:47Z</dcterms:created>
  <dcterms:modified xsi:type="dcterms:W3CDTF">2012-04-08T08:25:41Z</dcterms:modified>
</cp:coreProperties>
</file>