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3" r:id="rId4"/>
    <p:sldId id="264" r:id="rId5"/>
    <p:sldId id="265" r:id="rId6"/>
    <p:sldId id="267" r:id="rId7"/>
    <p:sldId id="266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F7FD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DD1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Shody a rozdíly</a:t>
            </a:r>
            <a:br>
              <a:rPr lang="cs-CZ" b="1" dirty="0" smtClean="0"/>
            </a:br>
            <a:r>
              <a:rPr lang="cs-CZ" b="1" dirty="0" err="1" smtClean="0"/>
              <a:t>Vennův</a:t>
            </a:r>
            <a:r>
              <a:rPr lang="cs-CZ" b="1" dirty="0" smtClean="0"/>
              <a:t> diagram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Mgr. Jitka Polášková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lvl="0" algn="ctr">
              <a:buClr>
                <a:srgbClr val="0BD0D9"/>
              </a:buClr>
              <a:buSzPct val="95000"/>
            </a:pPr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OP VK Peníze školám </a:t>
            </a:r>
            <a:r>
              <a:rPr lang="cs-CZ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reg.č</a:t>
            </a:r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CZ.1.07/1.4.00/21.0385 </a:t>
            </a:r>
          </a:p>
          <a:p>
            <a:pPr lvl="0" algn="ctr">
              <a:buClr>
                <a:srgbClr val="0BD0D9"/>
              </a:buClr>
              <a:buSzPct val="95000"/>
            </a:pPr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</a:p>
          <a:p>
            <a:pPr lvl="0" algn="ctr">
              <a:buClr>
                <a:srgbClr val="0BD0D9"/>
              </a:buClr>
              <a:buSzPct val="95000"/>
            </a:pPr>
            <a:endParaRPr lang="cs-CZ" sz="24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Clr>
                <a:srgbClr val="0BD0D9"/>
              </a:buClr>
              <a:buSzPct val="95000"/>
            </a:pPr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VY_32_INOVACE_15_ Shody a rozdíly, </a:t>
            </a:r>
            <a:r>
              <a:rPr lang="cs-CZ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Vennův</a:t>
            </a:r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diagram</a:t>
            </a:r>
            <a:endParaRPr lang="cs-CZ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691680" y="494116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Doporučeno pro: </a:t>
            </a:r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- 5. ročník </a:t>
            </a:r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ZŠ</a:t>
            </a:r>
            <a:endParaRPr lang="cs-CZ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Předmět: </a:t>
            </a:r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Český jazyk</a:t>
            </a:r>
            <a:endParaRPr lang="cs-CZ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Autor: Mgr. </a:t>
            </a:r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Jitka Polášková</a:t>
            </a:r>
            <a:endParaRPr lang="cs-CZ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006" y="620688"/>
            <a:ext cx="5773737" cy="144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víme o zvířátkách na obrázku ?</a:t>
            </a:r>
            <a:br>
              <a:rPr lang="cs-CZ" dirty="0" smtClean="0"/>
            </a:br>
            <a:r>
              <a:rPr lang="cs-CZ" sz="2000" dirty="0" smtClean="0"/>
              <a:t>Poznáš je?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560504"/>
            <a:ext cx="3812232" cy="27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t="-2770" r="1941" b="-2475"/>
          <a:stretch>
            <a:fillRect/>
          </a:stretch>
        </p:blipFill>
        <p:spPr bwMode="auto">
          <a:xfrm>
            <a:off x="4788024" y="2564904"/>
            <a:ext cx="3647368" cy="27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755576" y="1988840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663300"/>
                </a:solidFill>
              </a:rPr>
              <a:t>Kočka</a:t>
            </a:r>
            <a:endParaRPr lang="cs-CZ" sz="2400" b="1" dirty="0">
              <a:solidFill>
                <a:srgbClr val="6633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60032" y="1988840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663300"/>
                </a:solidFill>
              </a:rPr>
              <a:t>Pes</a:t>
            </a:r>
            <a:endParaRPr lang="cs-CZ" sz="2400" b="1" dirty="0">
              <a:solidFill>
                <a:srgbClr val="6633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55576" y="5517232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Srst, mléko, koťata, myši, zatažitelné drápky, vidí v noci, dobrý čich, šplhá po  stromech, vrní, mňouká, dobrý sluch, domácí mazlíček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88024" y="5517232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Srst, kosti, maso, štěňata, dobrý čich, drápy, štěká, hlídá dům, dobrý sluch, dobrý čich, domácí mazlíček, </a:t>
            </a:r>
          </a:p>
          <a:p>
            <a:r>
              <a:rPr lang="cs-CZ" dirty="0" smtClean="0"/>
              <a:t>aportuje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611560" y="1124744"/>
            <a:ext cx="5328592" cy="4680520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Elipsa 2"/>
          <p:cNvSpPr/>
          <p:nvPr/>
        </p:nvSpPr>
        <p:spPr>
          <a:xfrm>
            <a:off x="3275856" y="1052736"/>
            <a:ext cx="5328592" cy="46805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755576" y="1052736"/>
            <a:ext cx="7487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b="1" dirty="0" smtClean="0">
                <a:solidFill>
                  <a:srgbClr val="663300"/>
                </a:solidFill>
              </a:rPr>
              <a:t>Kočka</a:t>
            </a:r>
            <a:endParaRPr lang="cs-CZ" b="1" dirty="0">
              <a:solidFill>
                <a:srgbClr val="6633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884368" y="1196752"/>
            <a:ext cx="5111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b="1" dirty="0" smtClean="0">
                <a:solidFill>
                  <a:srgbClr val="663300"/>
                </a:solidFill>
              </a:rPr>
              <a:t>Pes</a:t>
            </a:r>
            <a:endParaRPr lang="cs-CZ" b="1" dirty="0">
              <a:solidFill>
                <a:srgbClr val="6633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2348880"/>
            <a:ext cx="22322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663300"/>
                </a:solidFill>
              </a:rPr>
              <a:t>   </a:t>
            </a:r>
            <a:r>
              <a:rPr lang="cs-CZ" sz="2000" b="1" dirty="0" smtClean="0">
                <a:solidFill>
                  <a:srgbClr val="663300"/>
                </a:solidFill>
              </a:rPr>
              <a:t>koťata</a:t>
            </a:r>
          </a:p>
          <a:p>
            <a:r>
              <a:rPr lang="cs-CZ" sz="2000" b="1" dirty="0" smtClean="0">
                <a:solidFill>
                  <a:srgbClr val="663300"/>
                </a:solidFill>
              </a:rPr>
              <a:t>          myši</a:t>
            </a:r>
          </a:p>
          <a:p>
            <a:r>
              <a:rPr lang="cs-CZ" sz="2000" b="1" dirty="0" smtClean="0">
                <a:solidFill>
                  <a:srgbClr val="663300"/>
                </a:solidFill>
              </a:rPr>
              <a:t>šplhá po stromech</a:t>
            </a:r>
          </a:p>
          <a:p>
            <a:r>
              <a:rPr lang="cs-CZ" sz="2000" b="1" dirty="0" smtClean="0">
                <a:solidFill>
                  <a:srgbClr val="663300"/>
                </a:solidFill>
              </a:rPr>
              <a:t>          mléko</a:t>
            </a:r>
          </a:p>
          <a:p>
            <a:r>
              <a:rPr lang="cs-CZ" sz="2000" b="1" dirty="0" smtClean="0">
                <a:solidFill>
                  <a:srgbClr val="663300"/>
                </a:solidFill>
              </a:rPr>
              <a:t>vidí v noci</a:t>
            </a:r>
          </a:p>
          <a:p>
            <a:r>
              <a:rPr lang="cs-CZ" sz="2000" b="1" dirty="0" smtClean="0">
                <a:solidFill>
                  <a:srgbClr val="663300"/>
                </a:solidFill>
              </a:rPr>
              <a:t>    vrní</a:t>
            </a:r>
          </a:p>
          <a:p>
            <a:r>
              <a:rPr lang="cs-CZ" sz="2000" b="1" dirty="0" smtClean="0">
                <a:solidFill>
                  <a:srgbClr val="663300"/>
                </a:solidFill>
              </a:rPr>
              <a:t>          mňouká</a:t>
            </a:r>
          </a:p>
          <a:p>
            <a:r>
              <a:rPr lang="cs-CZ" sz="2000" b="1" dirty="0" smtClean="0">
                <a:solidFill>
                  <a:srgbClr val="663300"/>
                </a:solidFill>
              </a:rPr>
              <a:t>  zatažitelné drápky</a:t>
            </a:r>
          </a:p>
          <a:p>
            <a:r>
              <a:rPr lang="cs-CZ" sz="2000" b="1" dirty="0" smtClean="0">
                <a:solidFill>
                  <a:srgbClr val="663300"/>
                </a:solidFill>
              </a:rPr>
              <a:t>   </a:t>
            </a:r>
            <a:endParaRPr lang="cs-CZ" sz="2000" b="1" dirty="0">
              <a:solidFill>
                <a:srgbClr val="6633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40152" y="2348880"/>
            <a:ext cx="216024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663300"/>
                </a:solidFill>
              </a:rPr>
              <a:t>štěňata</a:t>
            </a:r>
          </a:p>
          <a:p>
            <a:r>
              <a:rPr lang="cs-CZ" sz="2000" b="1" dirty="0" smtClean="0">
                <a:solidFill>
                  <a:srgbClr val="663300"/>
                </a:solidFill>
              </a:rPr>
              <a:t>                 štěká</a:t>
            </a:r>
          </a:p>
          <a:p>
            <a:r>
              <a:rPr lang="cs-CZ" sz="2000" b="1" dirty="0" smtClean="0">
                <a:solidFill>
                  <a:srgbClr val="663300"/>
                </a:solidFill>
              </a:rPr>
              <a:t>hlídá dům</a:t>
            </a:r>
          </a:p>
          <a:p>
            <a:r>
              <a:rPr lang="cs-CZ" sz="2000" b="1" dirty="0" smtClean="0">
                <a:solidFill>
                  <a:srgbClr val="663300"/>
                </a:solidFill>
              </a:rPr>
              <a:t>                   drápy</a:t>
            </a:r>
          </a:p>
          <a:p>
            <a:r>
              <a:rPr lang="cs-CZ" sz="2000" b="1" dirty="0" smtClean="0">
                <a:solidFill>
                  <a:srgbClr val="663300"/>
                </a:solidFill>
              </a:rPr>
              <a:t>       kosti</a:t>
            </a:r>
          </a:p>
          <a:p>
            <a:r>
              <a:rPr lang="cs-CZ" sz="2000" b="1" dirty="0" smtClean="0">
                <a:solidFill>
                  <a:srgbClr val="663300"/>
                </a:solidFill>
              </a:rPr>
              <a:t>                    aportuje</a:t>
            </a:r>
          </a:p>
          <a:p>
            <a:endParaRPr lang="cs-CZ" b="1" dirty="0" smtClean="0">
              <a:solidFill>
                <a:srgbClr val="663300"/>
              </a:solidFill>
            </a:endParaRPr>
          </a:p>
          <a:p>
            <a:endParaRPr lang="cs-CZ" b="1" dirty="0" smtClean="0">
              <a:solidFill>
                <a:srgbClr val="663300"/>
              </a:solidFill>
            </a:endParaRPr>
          </a:p>
          <a:p>
            <a:endParaRPr lang="cs-CZ" b="1" dirty="0">
              <a:solidFill>
                <a:srgbClr val="6633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35896" y="2996952"/>
            <a:ext cx="19442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663300"/>
                </a:solidFill>
              </a:rPr>
              <a:t> srst</a:t>
            </a:r>
          </a:p>
          <a:p>
            <a:pPr algn="ctr"/>
            <a:r>
              <a:rPr lang="cs-CZ" sz="2000" b="1" dirty="0" smtClean="0">
                <a:solidFill>
                  <a:srgbClr val="663300"/>
                </a:solidFill>
              </a:rPr>
              <a:t>domácí mazlíček</a:t>
            </a:r>
          </a:p>
          <a:p>
            <a:pPr algn="ctr"/>
            <a:r>
              <a:rPr lang="cs-CZ" sz="2000" b="1" dirty="0" smtClean="0">
                <a:solidFill>
                  <a:srgbClr val="663300"/>
                </a:solidFill>
              </a:rPr>
              <a:t>dobrý čich</a:t>
            </a:r>
          </a:p>
          <a:p>
            <a:pPr algn="ctr"/>
            <a:r>
              <a:rPr lang="cs-CZ" sz="2000" b="1" dirty="0" smtClean="0">
                <a:solidFill>
                  <a:srgbClr val="663300"/>
                </a:solidFill>
              </a:rPr>
              <a:t>dobrý sluch</a:t>
            </a:r>
          </a:p>
          <a:p>
            <a:pPr algn="ctr"/>
            <a:endParaRPr lang="cs-CZ" sz="2000" b="1" dirty="0" smtClean="0">
              <a:solidFill>
                <a:srgbClr val="663300"/>
              </a:solidFill>
            </a:endParaRPr>
          </a:p>
          <a:p>
            <a:pPr algn="ctr"/>
            <a:endParaRPr lang="cs-CZ" sz="2000" b="1" dirty="0">
              <a:solidFill>
                <a:srgbClr val="663300"/>
              </a:solidFill>
            </a:endParaRPr>
          </a:p>
        </p:txBody>
      </p:sp>
      <p:cxnSp>
        <p:nvCxnSpPr>
          <p:cNvPr id="11" name="Přímá spojovací šipka 10"/>
          <p:cNvCxnSpPr/>
          <p:nvPr/>
        </p:nvCxnSpPr>
        <p:spPr>
          <a:xfrm rot="5400000">
            <a:off x="4176750" y="5264410"/>
            <a:ext cx="936104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707904" y="587727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shodné vlastnosti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411760" y="404664"/>
            <a:ext cx="4104456" cy="4001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err="1" smtClean="0">
                <a:solidFill>
                  <a:srgbClr val="FF0000"/>
                </a:solidFill>
              </a:rPr>
              <a:t>Vennův</a:t>
            </a:r>
            <a:r>
              <a:rPr lang="cs-CZ" sz="2000" b="1" dirty="0" smtClean="0">
                <a:solidFill>
                  <a:srgbClr val="FF0000"/>
                </a:solidFill>
              </a:rPr>
              <a:t> diagram</a:t>
            </a:r>
            <a:endParaRPr lang="cs-CZ" sz="2000" b="1" dirty="0">
              <a:solidFill>
                <a:srgbClr val="FF0000"/>
              </a:solidFill>
            </a:endParaRPr>
          </a:p>
        </p:txBody>
      </p:sp>
      <p:cxnSp>
        <p:nvCxnSpPr>
          <p:cNvPr id="15" name="Přímá spojovací šipka 14"/>
          <p:cNvCxnSpPr/>
          <p:nvPr/>
        </p:nvCxnSpPr>
        <p:spPr>
          <a:xfrm rot="10800000" flipV="1">
            <a:off x="1547664" y="5157192"/>
            <a:ext cx="792088" cy="43204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>
            <a:off x="7092280" y="5013176"/>
            <a:ext cx="720080" cy="57606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611560" y="580526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rozdílné vlastnosti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444208" y="580526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rozdílné vlastnosti</a:t>
            </a:r>
            <a:endParaRPr lang="cs-CZ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 </a:t>
            </a:r>
            <a:r>
              <a:rPr lang="cs-CZ" dirty="0" err="1" smtClean="0"/>
              <a:t>Vennův</a:t>
            </a:r>
            <a:r>
              <a:rPr lang="cs-CZ" dirty="0" smtClean="0"/>
              <a:t> diagram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484784"/>
            <a:ext cx="4040188" cy="639762"/>
          </a:xfrm>
        </p:spPr>
        <p:txBody>
          <a:bodyPr/>
          <a:lstStyle/>
          <a:p>
            <a:r>
              <a:rPr lang="cs-CZ" dirty="0" smtClean="0"/>
              <a:t>rostlina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090837"/>
            <a:ext cx="4040188" cy="399330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zelená</a:t>
            </a:r>
          </a:p>
          <a:p>
            <a:r>
              <a:rPr lang="cs-CZ" dirty="0" smtClean="0"/>
              <a:t>kořen</a:t>
            </a:r>
          </a:p>
          <a:p>
            <a:r>
              <a:rPr lang="cs-CZ" dirty="0" smtClean="0"/>
              <a:t>listy</a:t>
            </a:r>
          </a:p>
          <a:p>
            <a:r>
              <a:rPr lang="cs-CZ" dirty="0" smtClean="0"/>
              <a:t>květ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dýchá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roste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přijímá potravu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rozmnožuje se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493094"/>
            <a:ext cx="4041775" cy="639762"/>
          </a:xfrm>
        </p:spPr>
        <p:txBody>
          <a:bodyPr/>
          <a:lstStyle/>
          <a:p>
            <a:r>
              <a:rPr lang="cs-CZ" dirty="0" smtClean="0"/>
              <a:t>zvíře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32856"/>
            <a:ext cx="4041775" cy="3993307"/>
          </a:xfr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/>
              <a:t>různé barvy</a:t>
            </a:r>
          </a:p>
          <a:p>
            <a:r>
              <a:rPr lang="cs-CZ" dirty="0" smtClean="0"/>
              <a:t>tělo</a:t>
            </a:r>
          </a:p>
          <a:p>
            <a:r>
              <a:rPr lang="cs-CZ" dirty="0" smtClean="0"/>
              <a:t>kůže</a:t>
            </a:r>
          </a:p>
          <a:p>
            <a:r>
              <a:rPr lang="cs-CZ" dirty="0" smtClean="0"/>
              <a:t>pohybuje se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dýchá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roste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přijímá potravu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rozmnožuje se</a:t>
            </a:r>
          </a:p>
          <a:p>
            <a:endParaRPr lang="cs-CZ" dirty="0"/>
          </a:p>
        </p:txBody>
      </p:sp>
      <p:sp>
        <p:nvSpPr>
          <p:cNvPr id="1026" name="Tree"/>
          <p:cNvSpPr>
            <a:spLocks noEditPoints="1" noChangeArrowheads="1"/>
          </p:cNvSpPr>
          <p:nvPr/>
        </p:nvSpPr>
        <p:spPr bwMode="auto">
          <a:xfrm>
            <a:off x="1907704" y="1340768"/>
            <a:ext cx="792088" cy="585614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27" name="Picture 3" descr="C:\Documents and Settings\uživatel\Local Settings\Temporary Internet Files\Content.IE5\AESYP70Q\MP90034169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340768"/>
            <a:ext cx="504056" cy="706620"/>
          </a:xfrm>
          <a:prstGeom prst="rect">
            <a:avLst/>
          </a:prstGeom>
          <a:noFill/>
        </p:spPr>
      </p:pic>
      <p:pic>
        <p:nvPicPr>
          <p:cNvPr id="1029" name="Picture 5" descr="C:\Documents and Settings\uživatel\Local Settings\Temporary Internet Files\Content.IE5\X3FIH6L2\MP90040697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412776"/>
            <a:ext cx="762124" cy="507884"/>
          </a:xfrm>
          <a:prstGeom prst="rect">
            <a:avLst/>
          </a:prstGeom>
          <a:noFill/>
        </p:spPr>
      </p:pic>
      <p:pic>
        <p:nvPicPr>
          <p:cNvPr id="11" name="Picture 2" descr="C:\Program Files\Microsoft Office\MEDIA\CAGCAT10\j0149627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1340768"/>
            <a:ext cx="861360" cy="6120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5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500"/>
                            </p:stCondLst>
                            <p:childTnLst>
                              <p:par>
                                <p:cTn id="4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8500"/>
                            </p:stCondLst>
                            <p:childTnLst>
                              <p:par>
                                <p:cTn id="5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1500"/>
                            </p:stCondLst>
                            <p:childTnLst>
                              <p:par>
                                <p:cTn id="5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4500"/>
                            </p:stCondLst>
                            <p:childTnLst>
                              <p:par>
                                <p:cTn id="6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7500"/>
                            </p:stCondLst>
                            <p:childTnLst>
                              <p:par>
                                <p:cTn id="7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500"/>
                            </p:stCondLst>
                            <p:childTnLst>
                              <p:par>
                                <p:cTn id="7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3500"/>
                            </p:stCondLst>
                            <p:childTnLst>
                              <p:par>
                                <p:cTn id="8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6500"/>
                            </p:stCondLst>
                            <p:childTnLst>
                              <p:par>
                                <p:cTn id="8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9500"/>
                            </p:stCondLst>
                            <p:childTnLst>
                              <p:par>
                                <p:cTn id="9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25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55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3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8500"/>
                            </p:stCondLst>
                            <p:childTnLst>
                              <p:par>
                                <p:cTn id="1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1500"/>
                            </p:stCondLst>
                            <p:childTnLst>
                              <p:par>
                                <p:cTn id="1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 animBg="1"/>
      <p:bldP spid="5" grpId="0" build="p"/>
      <p:bldP spid="6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611560" y="1124744"/>
            <a:ext cx="5328592" cy="4680520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Elipsa 2"/>
          <p:cNvSpPr/>
          <p:nvPr/>
        </p:nvSpPr>
        <p:spPr>
          <a:xfrm>
            <a:off x="3275856" y="1052736"/>
            <a:ext cx="5328592" cy="4680520"/>
          </a:xfrm>
          <a:prstGeom prst="ellipse">
            <a:avLst/>
          </a:prstGeom>
          <a:noFill/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61067" y="1052736"/>
            <a:ext cx="11504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rostlina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746703" y="1196752"/>
            <a:ext cx="7864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663300"/>
                </a:solidFill>
              </a:rPr>
              <a:t>zvíře</a:t>
            </a:r>
            <a:endParaRPr lang="cs-CZ" sz="2400" b="1" dirty="0">
              <a:solidFill>
                <a:srgbClr val="6633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2348880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663300"/>
                </a:solidFill>
              </a:rPr>
              <a:t> </a:t>
            </a:r>
            <a:endParaRPr lang="cs-CZ" sz="2000" b="1" dirty="0">
              <a:solidFill>
                <a:srgbClr val="6633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40152" y="2348880"/>
            <a:ext cx="2160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b="1" dirty="0" smtClean="0">
              <a:solidFill>
                <a:srgbClr val="663300"/>
              </a:solidFill>
            </a:endParaRPr>
          </a:p>
          <a:p>
            <a:endParaRPr lang="cs-CZ" b="1" dirty="0" smtClean="0">
              <a:solidFill>
                <a:srgbClr val="663300"/>
              </a:solidFill>
            </a:endParaRPr>
          </a:p>
          <a:p>
            <a:endParaRPr lang="cs-CZ" b="1" dirty="0">
              <a:solidFill>
                <a:srgbClr val="6633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35896" y="2996952"/>
            <a:ext cx="1944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663300"/>
                </a:solidFill>
              </a:rPr>
              <a:t> </a:t>
            </a:r>
          </a:p>
          <a:p>
            <a:pPr algn="ctr"/>
            <a:endParaRPr lang="cs-CZ" sz="2000" b="1" dirty="0" smtClean="0">
              <a:solidFill>
                <a:srgbClr val="663300"/>
              </a:solidFill>
            </a:endParaRPr>
          </a:p>
          <a:p>
            <a:pPr algn="ctr"/>
            <a:endParaRPr lang="cs-CZ" sz="2000" b="1" dirty="0">
              <a:solidFill>
                <a:srgbClr val="663300"/>
              </a:solidFill>
            </a:endParaRPr>
          </a:p>
        </p:txBody>
      </p:sp>
      <p:cxnSp>
        <p:nvCxnSpPr>
          <p:cNvPr id="11" name="Přímá spojovací šipka 10"/>
          <p:cNvCxnSpPr/>
          <p:nvPr/>
        </p:nvCxnSpPr>
        <p:spPr>
          <a:xfrm rot="5400000">
            <a:off x="4176750" y="5264410"/>
            <a:ext cx="936104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707904" y="587727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shodné vlastnosti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411760" y="404664"/>
            <a:ext cx="4104456" cy="4001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err="1" smtClean="0">
                <a:solidFill>
                  <a:srgbClr val="FF0000"/>
                </a:solidFill>
              </a:rPr>
              <a:t>Vennův</a:t>
            </a:r>
            <a:r>
              <a:rPr lang="cs-CZ" sz="2000" b="1" dirty="0" smtClean="0">
                <a:solidFill>
                  <a:srgbClr val="FF0000"/>
                </a:solidFill>
              </a:rPr>
              <a:t> diagram</a:t>
            </a:r>
            <a:endParaRPr lang="cs-CZ" sz="2000" b="1" dirty="0">
              <a:solidFill>
                <a:srgbClr val="FF0000"/>
              </a:solidFill>
            </a:endParaRPr>
          </a:p>
        </p:txBody>
      </p:sp>
      <p:cxnSp>
        <p:nvCxnSpPr>
          <p:cNvPr id="15" name="Přímá spojovací šipka 14"/>
          <p:cNvCxnSpPr/>
          <p:nvPr/>
        </p:nvCxnSpPr>
        <p:spPr>
          <a:xfrm rot="10800000" flipV="1">
            <a:off x="1547664" y="5157192"/>
            <a:ext cx="792088" cy="432048"/>
          </a:xfrm>
          <a:prstGeom prst="straightConnector1">
            <a:avLst/>
          </a:prstGeom>
          <a:ln w="7620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>
            <a:off x="7092280" y="5013176"/>
            <a:ext cx="720080" cy="576064"/>
          </a:xfrm>
          <a:prstGeom prst="straightConnector1">
            <a:avLst/>
          </a:prstGeom>
          <a:ln w="7620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611560" y="580526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rozdílné vlastnosti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444208" y="580526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rozdílné vlastnosti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475656" y="2564904"/>
            <a:ext cx="13681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zelená</a:t>
            </a:r>
          </a:p>
          <a:p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kořen</a:t>
            </a:r>
          </a:p>
          <a:p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listy</a:t>
            </a:r>
          </a:p>
          <a:p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květ</a:t>
            </a:r>
            <a:endParaRPr lang="cs-CZ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228184" y="2708920"/>
            <a:ext cx="17819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663300"/>
                </a:solidFill>
              </a:rPr>
              <a:t>různé barvy</a:t>
            </a:r>
          </a:p>
          <a:p>
            <a:r>
              <a:rPr lang="cs-CZ" sz="2400" b="1" dirty="0" smtClean="0">
                <a:solidFill>
                  <a:srgbClr val="663300"/>
                </a:solidFill>
              </a:rPr>
              <a:t>tělo</a:t>
            </a:r>
          </a:p>
          <a:p>
            <a:r>
              <a:rPr lang="cs-CZ" sz="2400" b="1" dirty="0" smtClean="0">
                <a:solidFill>
                  <a:srgbClr val="663300"/>
                </a:solidFill>
              </a:rPr>
              <a:t>kůže</a:t>
            </a:r>
          </a:p>
          <a:p>
            <a:r>
              <a:rPr lang="cs-CZ" sz="2400" b="1" dirty="0" smtClean="0">
                <a:solidFill>
                  <a:srgbClr val="663300"/>
                </a:solidFill>
              </a:rPr>
              <a:t>pohybuje se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3491880" y="2564904"/>
            <a:ext cx="21602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dýchá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roste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přijímá potravu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rozmnožuje 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00"/>
                            </p:stCondLst>
                            <p:childTnLst>
                              <p:par>
                                <p:cTn id="5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/>
      <p:bldP spid="4" grpId="1"/>
      <p:bldP spid="5" grpId="0"/>
      <p:bldP spid="5" grpId="1"/>
      <p:bldP spid="18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                   </a:t>
            </a:r>
            <a:r>
              <a:rPr lang="cs-CZ" sz="2400" b="1" dirty="0" smtClean="0">
                <a:solidFill>
                  <a:schemeClr val="tx1"/>
                </a:solidFill>
              </a:rPr>
              <a:t>Úkoly: Vytvoř </a:t>
            </a:r>
            <a:r>
              <a:rPr lang="cs-CZ" sz="2400" b="1" dirty="0" err="1" smtClean="0">
                <a:solidFill>
                  <a:schemeClr val="tx1"/>
                </a:solidFill>
              </a:rPr>
              <a:t>Vennův</a:t>
            </a:r>
            <a:r>
              <a:rPr lang="cs-CZ" sz="2400" b="1" dirty="0" smtClean="0">
                <a:solidFill>
                  <a:schemeClr val="tx1"/>
                </a:solidFill>
              </a:rPr>
              <a:t> diagram</a:t>
            </a:r>
          </a:p>
          <a:p>
            <a:r>
              <a:rPr lang="cs-CZ" sz="2400" b="1" dirty="0" smtClean="0">
                <a:solidFill>
                  <a:schemeClr val="tx1"/>
                </a:solidFill>
              </a:rPr>
              <a:t>                               1. Porovnej lavici a židli</a:t>
            </a:r>
          </a:p>
          <a:p>
            <a:r>
              <a:rPr lang="cs-CZ" sz="2400" b="1" dirty="0" smtClean="0">
                <a:solidFill>
                  <a:schemeClr val="tx1"/>
                </a:solidFill>
              </a:rPr>
              <a:t>                               2. Porovnej medvídka a panenku</a:t>
            </a:r>
          </a:p>
          <a:p>
            <a:r>
              <a:rPr lang="cs-CZ" sz="2400" b="1" dirty="0" smtClean="0">
                <a:solidFill>
                  <a:schemeClr val="tx1"/>
                </a:solidFill>
              </a:rPr>
              <a:t>                               3. Porovnej rohlík a chleba 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1052736"/>
            <a:ext cx="83164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Zdroj:</a:t>
            </a:r>
          </a:p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-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/??</a:t>
            </a:r>
            <a:r>
              <a:rPr lang="cs-CZ" dirty="0" err="1" smtClean="0"/>
              <a:t>Origin</a:t>
            </a:r>
            <a:r>
              <a:rPr lang="cs-CZ" dirty="0" smtClean="0"/>
              <a:t>=EC790014051029&amp;CTT=6&amp;</a:t>
            </a:r>
            <a:r>
              <a:rPr lang="cs-CZ" dirty="0" err="1" smtClean="0"/>
              <a:t>ver</a:t>
            </a:r>
            <a:r>
              <a:rPr lang="cs-CZ" dirty="0" smtClean="0"/>
              <a:t>=12&amp;</a:t>
            </a:r>
            <a:r>
              <a:rPr lang="cs-CZ" dirty="0" err="1" smtClean="0"/>
              <a:t>app</a:t>
            </a:r>
            <a:r>
              <a:rPr lang="cs-CZ" dirty="0" smtClean="0"/>
              <a:t>=</a:t>
            </a:r>
            <a:r>
              <a:rPr lang="cs-CZ" dirty="0" err="1" smtClean="0"/>
              <a:t>powerpnt.exe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</TotalTime>
  <Words>252</Words>
  <Application>Microsoft Office PowerPoint</Application>
  <PresentationFormat>Předvádění na obrazovce (4:3)</PresentationFormat>
  <Paragraphs>88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 Shody a rozdíly Vennův diagram </vt:lpstr>
      <vt:lpstr>Prezentace aplikace PowerPoint</vt:lpstr>
      <vt:lpstr>Co víme o zvířátkách na obrázku ? Poznáš je?</vt:lpstr>
      <vt:lpstr>Prezentace aplikace PowerPoint</vt:lpstr>
      <vt:lpstr>Doplň  Vennův diagram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Myšlenková mapa Popis postavy</dc:title>
  <dc:creator>Poláškovi</dc:creator>
  <cp:lastModifiedBy>Učitel</cp:lastModifiedBy>
  <cp:revision>19</cp:revision>
  <dcterms:created xsi:type="dcterms:W3CDTF">2011-10-02T06:01:29Z</dcterms:created>
  <dcterms:modified xsi:type="dcterms:W3CDTF">2012-04-08T08:37:28Z</dcterms:modified>
</cp:coreProperties>
</file>