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8" r:id="rId3"/>
    <p:sldId id="275" r:id="rId4"/>
    <p:sldId id="276" r:id="rId5"/>
    <p:sldId id="277" r:id="rId6"/>
    <p:sldId id="278" r:id="rId7"/>
    <p:sldId id="27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24" autoAdjust="0"/>
  </p:normalViewPr>
  <p:slideViewPr>
    <p:cSldViewPr>
      <p:cViewPr>
        <p:scale>
          <a:sx n="70" d="100"/>
          <a:sy n="70" d="100"/>
        </p:scale>
        <p:origin x="-138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6CC5258-1DAE-45F5-A771-A4B4B0CDE94F}" type="datetimeFigureOut">
              <a:rPr lang="cs-CZ"/>
              <a:pPr>
                <a:defRPr/>
              </a:pPr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56A0E60-DFF8-476F-B7DE-0A19F330F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AE04FE-9815-4CF2-A3DC-E03A42691D3E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082DC25-25C0-4906-8057-45DA6C5F7C0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6258C2-B5AC-4A39-AE5B-FFDB2D38A873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DB3751-CF4A-474C-A117-0D2F3AA9408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ECC48C8-9DD8-4112-A031-0422FC9AD618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8B8F107-F49A-40E9-A7DC-6E7CD6FFE30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2FA605-2762-4C49-BC3B-BD073BB1B578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B09982-017C-4F8F-95D4-59C48714DDF4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09CC3AE-F7B5-4076-95F4-9461D6024F2B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63F7082-9C73-4C99-A3A3-9DE990942C5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635B3AB-A1C7-463F-B2B1-9AE3D51B5E67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3AB3342-8765-45EC-B4E0-84BD745CDB6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7A04041-4E7B-43DA-BF9F-FDDE9B3623F6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766761-9BE5-417C-B7D3-647D00FEA81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F0EAD35-3933-4540-9D98-747BC571B982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E98CB4-9661-4DB0-8C31-FFB3E361FF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0F77826-9EFE-4309-9B04-AB4C0C24225A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91ED0B-26BF-49A0-84CE-AF9D137E6A4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4FBD9D8-9046-4BED-809E-2BC1ADE35B54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5E44141-47E0-430B-8581-A4000D640F3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44AABA6-16E4-4A62-BD4A-1BDCC843F5BA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B0861FC-7E22-4414-ACAB-3294273772A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1B0F7D8D-372C-4989-A341-6EC6B5ABA5C7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85E8472B-101F-4D6D-BEA4-6D69AC146CC4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smtClean="0">
                <a:solidFill>
                  <a:schemeClr val="accent4">
                    <a:lumMod val="75000"/>
                  </a:schemeClr>
                </a:solidFill>
              </a:rPr>
              <a:t>   VY_32_INOVACE_15_ </a:t>
            </a:r>
            <a:r>
              <a:rPr lang="cs-CZ" sz="1800" dirty="0" smtClean="0">
                <a:solidFill>
                  <a:schemeClr val="accent4">
                    <a:lumMod val="75000"/>
                  </a:schemeClr>
                </a:solidFill>
              </a:rPr>
              <a:t>JČ Vzory rodu </a:t>
            </a:r>
            <a:r>
              <a:rPr lang="cs-CZ" sz="1800" dirty="0" err="1" smtClean="0">
                <a:solidFill>
                  <a:schemeClr val="accent4">
                    <a:lumMod val="75000"/>
                  </a:schemeClr>
                </a:solidFill>
              </a:rPr>
              <a:t>stř</a:t>
            </a:r>
            <a:r>
              <a:rPr lang="cs-CZ" sz="1800" dirty="0" smtClean="0">
                <a:solidFill>
                  <a:schemeClr val="accent4">
                    <a:lumMod val="75000"/>
                  </a:schemeClr>
                </a:solidFill>
              </a:rPr>
              <a:t>. a ženského </a:t>
            </a:r>
            <a:endParaRPr lang="cs-CZ" sz="1800" dirty="0" smtClean="0">
              <a:solidFill>
                <a:schemeClr val="accent4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5301208"/>
            <a:ext cx="4451909" cy="9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475656" y="1196752"/>
            <a:ext cx="604867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III/2 Inovace a zkvalitnění výuky prostřednictvím ICT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dirty="0" smtClean="0">
              <a:solidFill>
                <a:schemeClr val="accent4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07707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ZŠ Hladké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Životice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okres Nový Jičín, příspěvková organizace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IČ: 73184322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chemeClr val="accent4">
                    <a:lumMod val="75000"/>
                  </a:schemeClr>
                </a:solidFill>
              </a:rPr>
              <a:t>Zpracovala Mgr. Jitka Polášková</a:t>
            </a: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Vhodné pro 4. ročník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03648" y="404664"/>
            <a:ext cx="3621441" cy="206210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JČ Vzory</a:t>
            </a:r>
          </a:p>
          <a:p>
            <a:pPr algn="ctr"/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Rod střední a ženský</a:t>
            </a:r>
            <a:endParaRPr lang="cs-CZ" sz="20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95536" y="260648"/>
            <a:ext cx="4690864" cy="75814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Střední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rod</a:t>
            </a:r>
            <a:endParaRPr lang="cs-CZ" sz="40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8153400" cy="4713387"/>
          </a:xfrm>
        </p:spPr>
        <p:txBody>
          <a:bodyPr/>
          <a:lstStyle/>
          <a:p>
            <a:r>
              <a:rPr lang="cs-CZ" dirty="0" smtClean="0"/>
              <a:t>město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moře</a:t>
            </a:r>
          </a:p>
          <a:p>
            <a:endParaRPr lang="cs-CZ" dirty="0" smtClean="0"/>
          </a:p>
          <a:p>
            <a:r>
              <a:rPr lang="cs-CZ" dirty="0" smtClean="0"/>
              <a:t>kuře</a:t>
            </a:r>
          </a:p>
          <a:p>
            <a:endParaRPr lang="cs-CZ" dirty="0" smtClean="0"/>
          </a:p>
          <a:p>
            <a:r>
              <a:rPr lang="cs-CZ" dirty="0" smtClean="0"/>
              <a:t>stavení</a:t>
            </a:r>
          </a:p>
          <a:p>
            <a:endParaRPr lang="cs-CZ" dirty="0"/>
          </a:p>
        </p:txBody>
      </p:sp>
      <p:pic>
        <p:nvPicPr>
          <p:cNvPr id="13" name="Obrázek 12" descr="254px-Novy_jicin_central_square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9" y="1412776"/>
            <a:ext cx="1584175" cy="1054037"/>
          </a:xfrm>
          <a:prstGeom prst="rect">
            <a:avLst/>
          </a:prstGeom>
        </p:spPr>
      </p:pic>
      <p:pic>
        <p:nvPicPr>
          <p:cNvPr id="14" name="Obrázek 13" descr="220px-North_Sea_01_ubt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2636912"/>
            <a:ext cx="1536171" cy="1152128"/>
          </a:xfrm>
          <a:prstGeom prst="rect">
            <a:avLst/>
          </a:prstGeom>
        </p:spPr>
      </p:pic>
      <p:pic>
        <p:nvPicPr>
          <p:cNvPr id="15" name="Obrázek 14" descr="thumb_easter_chicken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11760" y="4005064"/>
            <a:ext cx="756448" cy="1152128"/>
          </a:xfrm>
          <a:prstGeom prst="rect">
            <a:avLst/>
          </a:prstGeom>
        </p:spPr>
      </p:pic>
      <p:pic>
        <p:nvPicPr>
          <p:cNvPr id="16" name="Obrázek 15" descr="thumb_bright_house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195736" y="5301208"/>
            <a:ext cx="1368152" cy="99502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283968" y="1772816"/>
            <a:ext cx="41044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pole       kolo      koště     děvče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mluvení      cvičení      veslo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nebe     molo     slunce     mládě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věšení       štěně     čelo     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hlediště       divadlo    křeslo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zlo     pití     oko      vole  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3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3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95536" y="260648"/>
            <a:ext cx="4690864" cy="75814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Střední rod</a:t>
            </a:r>
            <a:endParaRPr lang="cs-CZ" sz="40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8153400" cy="4425355"/>
          </a:xfrm>
        </p:spPr>
        <p:txBody>
          <a:bodyPr>
            <a:normAutofit/>
          </a:bodyPr>
          <a:lstStyle/>
          <a:p>
            <a:r>
              <a:rPr lang="cs-CZ" dirty="0" smtClean="0"/>
              <a:t>město</a:t>
            </a:r>
          </a:p>
          <a:p>
            <a:endParaRPr lang="cs-CZ" dirty="0" smtClean="0"/>
          </a:p>
          <a:p>
            <a:r>
              <a:rPr lang="cs-CZ" dirty="0" smtClean="0"/>
              <a:t>moře</a:t>
            </a:r>
          </a:p>
          <a:p>
            <a:endParaRPr lang="cs-CZ" dirty="0" smtClean="0"/>
          </a:p>
          <a:p>
            <a:r>
              <a:rPr lang="cs-CZ" dirty="0" smtClean="0"/>
              <a:t>kuře</a:t>
            </a:r>
          </a:p>
          <a:p>
            <a:endParaRPr lang="cs-CZ" dirty="0" smtClean="0"/>
          </a:p>
          <a:p>
            <a:r>
              <a:rPr lang="cs-CZ" dirty="0" smtClean="0"/>
              <a:t>stavení</a:t>
            </a:r>
          </a:p>
          <a:p>
            <a:endParaRPr lang="cs-CZ" dirty="0"/>
          </a:p>
        </p:txBody>
      </p:sp>
      <p:pic>
        <p:nvPicPr>
          <p:cNvPr id="13" name="Obrázek 12" descr="254px-Novy_jicin_central_square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7" y="1412776"/>
            <a:ext cx="1584175" cy="1054037"/>
          </a:xfrm>
          <a:prstGeom prst="rect">
            <a:avLst/>
          </a:prstGeom>
        </p:spPr>
      </p:pic>
      <p:pic>
        <p:nvPicPr>
          <p:cNvPr id="14" name="Obrázek 13" descr="220px-North_Sea_01_ubt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95736" y="2636912"/>
            <a:ext cx="1536171" cy="1152128"/>
          </a:xfrm>
          <a:prstGeom prst="rect">
            <a:avLst/>
          </a:prstGeom>
        </p:spPr>
      </p:pic>
      <p:pic>
        <p:nvPicPr>
          <p:cNvPr id="15" name="Obrázek 14" descr="thumb_easter_chicken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83768" y="4005064"/>
            <a:ext cx="756448" cy="1152128"/>
          </a:xfrm>
          <a:prstGeom prst="rect">
            <a:avLst/>
          </a:prstGeom>
        </p:spPr>
      </p:pic>
      <p:pic>
        <p:nvPicPr>
          <p:cNvPr id="16" name="Obrázek 15" descr="thumb_bright_house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195736" y="5301208"/>
            <a:ext cx="1368152" cy="99502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139952" y="4365104"/>
            <a:ext cx="41044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3968" y="1412776"/>
            <a:ext cx="3744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kol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vesl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mol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čel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křesl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divadl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ok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zl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 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355976" y="2996952"/>
            <a:ext cx="38395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pol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neb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slunc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hledišt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vol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 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283968" y="4437112"/>
            <a:ext cx="30957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košt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děvč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mlád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štěn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283968" y="5733256"/>
            <a:ext cx="32880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mluven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cvičen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věšen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pit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9" grpId="0"/>
      <p:bldP spid="21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95536" y="260648"/>
            <a:ext cx="4690864" cy="75814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Ženský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rod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8153400" cy="39925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žena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růže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píseň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kost</a:t>
            </a:r>
          </a:p>
          <a:p>
            <a:endParaRPr lang="cs-CZ" dirty="0"/>
          </a:p>
        </p:txBody>
      </p:sp>
      <p:pic>
        <p:nvPicPr>
          <p:cNvPr id="13" name="Obrázek 12" descr="254px-Novy_jicin_central_square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29318" y="1412776"/>
            <a:ext cx="917012" cy="1054037"/>
          </a:xfrm>
          <a:prstGeom prst="rect">
            <a:avLst/>
          </a:prstGeom>
        </p:spPr>
      </p:pic>
      <p:pic>
        <p:nvPicPr>
          <p:cNvPr id="14" name="Obrázek 13" descr="220px-North_Sea_01_ubt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75880" y="2636912"/>
            <a:ext cx="1175883" cy="1152128"/>
          </a:xfrm>
          <a:prstGeom prst="rect">
            <a:avLst/>
          </a:prstGeom>
        </p:spPr>
      </p:pic>
      <p:pic>
        <p:nvPicPr>
          <p:cNvPr id="15" name="Obrázek 14" descr="thumb_easter_chicken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11760" y="4149080"/>
            <a:ext cx="1057159" cy="672736"/>
          </a:xfrm>
          <a:prstGeom prst="rect">
            <a:avLst/>
          </a:prstGeom>
        </p:spPr>
      </p:pic>
      <p:pic>
        <p:nvPicPr>
          <p:cNvPr id="16" name="Obrázek 15" descr="thumb_bright_house[1].png"/>
          <p:cNvPicPr>
            <a:picLocks noChangeAspect="1"/>
          </p:cNvPicPr>
          <p:nvPr/>
        </p:nvPicPr>
        <p:blipFill>
          <a:blip r:embed="rId5" cstate="print"/>
          <a:srcRect l="39763"/>
          <a:stretch>
            <a:fillRect/>
          </a:stretch>
        </p:blipFill>
        <p:spPr>
          <a:xfrm rot="5400000">
            <a:off x="2663788" y="4977172"/>
            <a:ext cx="720080" cy="108012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283968" y="1772816"/>
            <a:ext cx="41044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lednice     dáma    mrkev    část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lžíce      krev     vana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vosa     radost     zlost    koza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hlava       duše    cibule  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čest       židle    hloupost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vata     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čepel     </a:t>
            </a: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cibule      zlost  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95536" y="260648"/>
            <a:ext cx="4690864" cy="75814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Ženský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rod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8153400" cy="453650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žena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růže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píseň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kost</a:t>
            </a:r>
          </a:p>
          <a:p>
            <a:endParaRPr lang="cs-CZ" dirty="0"/>
          </a:p>
        </p:txBody>
      </p:sp>
      <p:pic>
        <p:nvPicPr>
          <p:cNvPr id="13" name="Obrázek 12" descr="254px-Novy_jicin_central_square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29318" y="1412776"/>
            <a:ext cx="917012" cy="1054037"/>
          </a:xfrm>
          <a:prstGeom prst="rect">
            <a:avLst/>
          </a:prstGeom>
        </p:spPr>
      </p:pic>
      <p:pic>
        <p:nvPicPr>
          <p:cNvPr id="14" name="Obrázek 13" descr="220px-North_Sea_01_ubt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75880" y="2636912"/>
            <a:ext cx="1175883" cy="1152128"/>
          </a:xfrm>
          <a:prstGeom prst="rect">
            <a:avLst/>
          </a:prstGeom>
        </p:spPr>
      </p:pic>
      <p:pic>
        <p:nvPicPr>
          <p:cNvPr id="15" name="Obrázek 14" descr="thumb_easter_chicken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11760" y="4149080"/>
            <a:ext cx="1057159" cy="672736"/>
          </a:xfrm>
          <a:prstGeom prst="rect">
            <a:avLst/>
          </a:prstGeom>
        </p:spPr>
      </p:pic>
      <p:pic>
        <p:nvPicPr>
          <p:cNvPr id="16" name="Obrázek 15" descr="thumb_bright_house[1].png"/>
          <p:cNvPicPr>
            <a:picLocks noChangeAspect="1"/>
          </p:cNvPicPr>
          <p:nvPr/>
        </p:nvPicPr>
        <p:blipFill>
          <a:blip r:embed="rId5" cstate="print"/>
          <a:srcRect l="39763"/>
          <a:stretch>
            <a:fillRect/>
          </a:stretch>
        </p:blipFill>
        <p:spPr>
          <a:xfrm rot="5400000">
            <a:off x="2663788" y="4977172"/>
            <a:ext cx="720080" cy="108012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139952" y="5229201"/>
            <a:ext cx="41044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část </a:t>
            </a:r>
            <a:r>
              <a:rPr lang="cs-CZ" b="1" dirty="0" smtClean="0">
                <a:solidFill>
                  <a:srgbClr val="FF0000"/>
                </a:solidFill>
              </a:rPr>
              <a:t>-i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radost </a:t>
            </a:r>
            <a:r>
              <a:rPr lang="cs-CZ" b="1" dirty="0" smtClean="0">
                <a:solidFill>
                  <a:srgbClr val="FF0000"/>
                </a:solidFill>
              </a:rPr>
              <a:t>-i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zlost </a:t>
            </a:r>
            <a:r>
              <a:rPr lang="cs-CZ" b="1" dirty="0" smtClean="0">
                <a:solidFill>
                  <a:srgbClr val="FF0000"/>
                </a:solidFill>
              </a:rPr>
              <a:t>-i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čest </a:t>
            </a:r>
            <a:r>
              <a:rPr lang="cs-CZ" b="1" dirty="0" smtClean="0">
                <a:solidFill>
                  <a:srgbClr val="FF0000"/>
                </a:solidFill>
              </a:rPr>
              <a:t>cti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hloupost</a:t>
            </a: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lost </a:t>
            </a:r>
            <a:r>
              <a:rPr lang="cs-CZ" b="1" dirty="0" smtClean="0">
                <a:solidFill>
                  <a:srgbClr val="FF0000"/>
                </a:solidFill>
              </a:rPr>
              <a:t>-i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 </a:t>
            </a:r>
            <a:r>
              <a:rPr lang="cs-CZ" b="1" dirty="0" smtClean="0">
                <a:solidFill>
                  <a:schemeClr val="accent2"/>
                </a:solidFill>
              </a:rPr>
              <a:t>,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petržel </a:t>
            </a:r>
            <a:r>
              <a:rPr lang="cs-CZ" b="1" dirty="0" smtClean="0">
                <a:solidFill>
                  <a:srgbClr val="FF0000"/>
                </a:solidFill>
              </a:rPr>
              <a:t>-li</a:t>
            </a: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dirty="0" smtClean="0"/>
          </a:p>
          <a:p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11960" y="1700808"/>
            <a:ext cx="41088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dám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van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vos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hlav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koz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vat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2780928"/>
            <a:ext cx="4248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lednic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lžíc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duš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cibul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židl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, cibul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 </a:t>
            </a: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357301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1960" y="4149080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mrkev </a:t>
            </a:r>
            <a:r>
              <a:rPr lang="cs-CZ" b="1" dirty="0" smtClean="0">
                <a:solidFill>
                  <a:srgbClr val="FF0000"/>
                </a:solidFill>
              </a:rPr>
              <a:t>–ve</a:t>
            </a:r>
            <a:r>
              <a:rPr lang="cs-CZ" b="1" dirty="0" smtClean="0">
                <a:solidFill>
                  <a:schemeClr val="accent2"/>
                </a:solidFill>
              </a:rPr>
              <a:t>,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krev </a:t>
            </a:r>
            <a:r>
              <a:rPr lang="cs-CZ" b="1" dirty="0" smtClean="0">
                <a:solidFill>
                  <a:srgbClr val="FF0000"/>
                </a:solidFill>
              </a:rPr>
              <a:t>–ve</a:t>
            </a:r>
            <a:r>
              <a:rPr lang="cs-CZ" b="1" dirty="0" smtClean="0">
                <a:solidFill>
                  <a:schemeClr val="accent2"/>
                </a:solidFill>
              </a:rPr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čepe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 </a:t>
            </a:r>
            <a:r>
              <a:rPr lang="cs-CZ" b="1" dirty="0" smtClean="0">
                <a:solidFill>
                  <a:srgbClr val="FF0000"/>
                </a:solidFill>
              </a:rPr>
              <a:t>-</a:t>
            </a:r>
            <a:r>
              <a:rPr lang="cs-CZ" b="1" dirty="0" err="1" smtClean="0">
                <a:solidFill>
                  <a:srgbClr val="FF0000"/>
                </a:solidFill>
              </a:rPr>
              <a:t>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7" grpId="0"/>
      <p:bldP spid="9" grpId="0"/>
      <p:bldP spid="12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1340768"/>
            <a:ext cx="6480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Použité předlohy : Basic </a:t>
            </a:r>
            <a:r>
              <a:rPr lang="cs-CZ" sz="1100" dirty="0" err="1" smtClean="0"/>
              <a:t>English</a:t>
            </a:r>
            <a:r>
              <a:rPr lang="cs-CZ" sz="1100" dirty="0" smtClean="0"/>
              <a:t>, použití pouze pro účely ZŠ Hladké </a:t>
            </a:r>
            <a:r>
              <a:rPr lang="cs-CZ" sz="1100" dirty="0" err="1" smtClean="0"/>
              <a:t>Životice</a:t>
            </a:r>
            <a:r>
              <a:rPr lang="cs-CZ" sz="1100" dirty="0" smtClean="0"/>
              <a:t> </a:t>
            </a:r>
          </a:p>
          <a:p>
            <a:r>
              <a:rPr lang="cs-CZ" sz="1100" i="1" dirty="0" smtClean="0"/>
              <a:t>Basic </a:t>
            </a:r>
            <a:r>
              <a:rPr lang="cs-CZ" sz="1100" i="1" dirty="0" err="1" smtClean="0"/>
              <a:t>English</a:t>
            </a:r>
            <a:r>
              <a:rPr lang="cs-CZ" sz="1100" i="1" dirty="0" smtClean="0"/>
              <a:t> : digitální učební předloha</a:t>
            </a:r>
            <a:r>
              <a:rPr lang="cs-CZ" sz="1100" dirty="0" smtClean="0"/>
              <a:t> [online]. -. Vyškov : -, 2010, </a:t>
            </a:r>
            <a:r>
              <a:rPr lang="cs-CZ" sz="1100" dirty="0" err="1" smtClean="0"/>
              <a:t>2010</a:t>
            </a:r>
            <a:r>
              <a:rPr lang="cs-CZ" sz="1100" dirty="0" smtClean="0"/>
              <a:t> [cit. 2011-03-09]. Dostupné z WWW: &lt;www.</a:t>
            </a:r>
            <a:r>
              <a:rPr lang="cs-CZ" sz="1100" dirty="0" err="1" smtClean="0"/>
              <a:t>stiefel</a:t>
            </a:r>
            <a:r>
              <a:rPr lang="cs-CZ" sz="1100" dirty="0" smtClean="0"/>
              <a:t>-</a:t>
            </a:r>
            <a:r>
              <a:rPr lang="cs-CZ" sz="1100" dirty="0" err="1" smtClean="0"/>
              <a:t>eurocard.cz</a:t>
            </a:r>
            <a:r>
              <a:rPr lang="cs-CZ" sz="1100" dirty="0" smtClean="0"/>
              <a:t>&gt;.</a:t>
            </a:r>
          </a:p>
          <a:p>
            <a:r>
              <a:rPr lang="cs-CZ" sz="1100" dirty="0" smtClean="0"/>
              <a:t>   </a:t>
            </a:r>
            <a:endParaRPr lang="cs-CZ" sz="1100" dirty="0"/>
          </a:p>
        </p:txBody>
      </p:sp>
      <p:sp>
        <p:nvSpPr>
          <p:cNvPr id="4" name="Obdélník 3"/>
          <p:cNvSpPr/>
          <p:nvPr/>
        </p:nvSpPr>
        <p:spPr>
          <a:xfrm>
            <a:off x="1331640" y="2204864"/>
            <a:ext cx="24877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pdclipart.org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342</TotalTime>
  <Words>237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   VY_32_INOVACE_15_ JČ Vzory rodu stř. a ženského </vt:lpstr>
      <vt:lpstr>Snímek 2</vt:lpstr>
      <vt:lpstr>Střední rod</vt:lpstr>
      <vt:lpstr>Střední rod</vt:lpstr>
      <vt:lpstr>Ženský rod</vt:lpstr>
      <vt:lpstr>Ženský rod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notebook</cp:lastModifiedBy>
  <cp:revision>51</cp:revision>
  <dcterms:created xsi:type="dcterms:W3CDTF">2010-10-19T08:27:42Z</dcterms:created>
  <dcterms:modified xsi:type="dcterms:W3CDTF">2012-04-08T08:03:12Z</dcterms:modified>
</cp:coreProperties>
</file>