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7" r:id="rId1"/>
  </p:sldMasterIdLst>
  <p:sldIdLst>
    <p:sldId id="257" r:id="rId2"/>
    <p:sldId id="259" r:id="rId3"/>
    <p:sldId id="261" r:id="rId4"/>
    <p:sldId id="277" r:id="rId5"/>
    <p:sldId id="276" r:id="rId6"/>
    <p:sldId id="278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click.wav"/>
          </p:stSnd>
        </p:sndAc>
      </p:transition>
    </mc:Choice>
    <mc:Fallback xmlns="">
      <p:transition spd="slow">
        <p:checker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0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8142429D-B894-4AEA-9B05-116DFD22DE3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F5E0C1BE-18F4-47F9-805E-6B75BA9AF3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13" r:id="rId6"/>
    <p:sldLayoutId id="2147483814" r:id="rId7"/>
    <p:sldLayoutId id="2147483815" r:id="rId8"/>
    <p:sldLayoutId id="2147483816" r:id="rId9"/>
    <p:sldLayoutId id="2147483817" r:id="rId10"/>
    <p:sldLayoutId id="2147483818" r:id="rId11"/>
    <p:sldLayoutId id="2147483819" r:id="rId12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4" name="click.wav"/>
          </p:stSnd>
        </p:sndAc>
      </p:transition>
    </mc:Choice>
    <mc:Fallback xmlns="">
      <p:transition spd="slow">
        <p:checker/>
        <p:sndAc>
          <p:stSnd>
            <p:snd r:embed="rId1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6" Type="http://schemas.openxmlformats.org/officeDocument/2006/relationships/audio" Target="../media/audio10.wav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" Target="slide6.xml"/><Relationship Id="rId7" Type="http://schemas.openxmlformats.org/officeDocument/2006/relationships/slide" Target="slide5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slide" Target="slide4.xml"/><Relationship Id="rId10" Type="http://schemas.openxmlformats.org/officeDocument/2006/relationships/audio" Target="../media/audio20.wav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slide" Target="slide3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slide" Target="slide3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0.wav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0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VY_32_INOVACE_18_ NEJSLAVNĚJŠÍ ČEŠTÍ HUDEBNÍ SKLADATELÉ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4664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545213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Nejslavnější čeští hudební skladatelé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., 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a 5. ročník ZŠ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Český jazyk, Hudební výchova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Mgr. Věra Tomšů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2302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lick.wav"/>
          </p:stSnd>
        </p:sndAc>
      </p:transition>
    </mc:Choice>
    <mc:Fallback xmlns="">
      <p:transition spd="slow">
        <p:checker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Dokážeš pojmenovat české nejslavnější hudební skladatele?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39"/>
            <a:ext cx="2592114" cy="30258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8808" y="2135871"/>
            <a:ext cx="1809524" cy="28476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689" y="1772816"/>
            <a:ext cx="3006836" cy="34578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30013" y="5517231"/>
            <a:ext cx="2899224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Bedřich Smetana</a:t>
            </a:r>
            <a:endParaRPr lang="cs-CZ" sz="36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38808" y="5517231"/>
            <a:ext cx="204588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Antonín </a:t>
            </a:r>
          </a:p>
          <a:p>
            <a:pPr algn="ctr"/>
            <a:r>
              <a:rPr lang="cs-CZ" sz="36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Dvořák</a:t>
            </a:r>
            <a:endParaRPr lang="cs-CZ" sz="36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42849" y="5454838"/>
            <a:ext cx="189051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Leoš </a:t>
            </a:r>
          </a:p>
          <a:p>
            <a:pPr algn="ctr"/>
            <a:r>
              <a:rPr lang="cs-CZ" sz="36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Janáček</a:t>
            </a:r>
            <a:endParaRPr lang="cs-CZ" sz="36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827497" y="5517230"/>
            <a:ext cx="2304256" cy="120032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kosené hrany 12"/>
          <p:cNvSpPr/>
          <p:nvPr/>
        </p:nvSpPr>
        <p:spPr>
          <a:xfrm>
            <a:off x="3538808" y="5517231"/>
            <a:ext cx="1969296" cy="120032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kosené hrany 13"/>
          <p:cNvSpPr/>
          <p:nvPr/>
        </p:nvSpPr>
        <p:spPr>
          <a:xfrm>
            <a:off x="6012160" y="5517231"/>
            <a:ext cx="2160240" cy="1200329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8" y="1988839"/>
            <a:ext cx="720080" cy="72008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03648" y="1988839"/>
            <a:ext cx="1296144" cy="72008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699792" y="1988839"/>
            <a:ext cx="575890" cy="14401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979625" y="2708919"/>
            <a:ext cx="720167" cy="50405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43608" y="2708920"/>
            <a:ext cx="936017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83568" y="2708920"/>
            <a:ext cx="720080" cy="72008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425310" y="3068960"/>
            <a:ext cx="554316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83568" y="3429000"/>
            <a:ext cx="741742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979626" y="3212976"/>
            <a:ext cx="720166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699792" y="3429000"/>
            <a:ext cx="575890" cy="7920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425310" y="3717032"/>
            <a:ext cx="1274482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39708" y="4221088"/>
            <a:ext cx="935974" cy="7935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702468" y="4221088"/>
            <a:ext cx="637240" cy="7935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83568" y="4005064"/>
            <a:ext cx="741742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83568" y="4365104"/>
            <a:ext cx="741742" cy="64954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425310" y="4185084"/>
            <a:ext cx="277158" cy="82956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538808" y="2132856"/>
            <a:ext cx="817168" cy="2160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355976" y="2132856"/>
            <a:ext cx="576064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932040" y="2132856"/>
            <a:ext cx="432048" cy="82809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947392" y="2348880"/>
            <a:ext cx="408584" cy="61206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538808" y="2348880"/>
            <a:ext cx="408584" cy="136815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355976" y="2564904"/>
            <a:ext cx="576064" cy="39604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947392" y="2960947"/>
            <a:ext cx="984648" cy="25202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932040" y="2960947"/>
            <a:ext cx="432048" cy="75608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947392" y="3212976"/>
            <a:ext cx="492324" cy="28877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439716" y="3212976"/>
            <a:ext cx="492324" cy="6120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947392" y="3519010"/>
            <a:ext cx="576064" cy="30603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538808" y="3717032"/>
            <a:ext cx="408584" cy="46805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947392" y="3825044"/>
            <a:ext cx="1416696" cy="39604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4932040" y="3717032"/>
            <a:ext cx="432048" cy="1080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538808" y="4185084"/>
            <a:ext cx="696616" cy="82956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4235424" y="4221088"/>
            <a:ext cx="696616" cy="39678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4932040" y="4221088"/>
            <a:ext cx="432048" cy="7935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235424" y="4599868"/>
            <a:ext cx="696616" cy="41478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584689" y="1772816"/>
            <a:ext cx="931527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584689" y="2348880"/>
            <a:ext cx="715503" cy="18362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6516216" y="1772816"/>
            <a:ext cx="792088" cy="5760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300192" y="2348880"/>
            <a:ext cx="787915" cy="68407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584689" y="4185084"/>
            <a:ext cx="1939639" cy="104559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308304" y="1772816"/>
            <a:ext cx="1283221" cy="5760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7092280" y="2348879"/>
            <a:ext cx="1080120" cy="68407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8172400" y="2348880"/>
            <a:ext cx="419125" cy="288179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6300192" y="3032956"/>
            <a:ext cx="787915" cy="7920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6300192" y="3825044"/>
            <a:ext cx="1944216" cy="39604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7092280" y="3032956"/>
            <a:ext cx="1080120" cy="7920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7524328" y="4221088"/>
            <a:ext cx="648072" cy="100958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290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lick.wav"/>
          </p:stSnd>
        </p:sndAc>
      </p:transition>
    </mc:Choice>
    <mc:Fallback xmlns="">
      <p:transition spd="slow">
        <p:checker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3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1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3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9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0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5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1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2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7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3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4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0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2" fill="hold">
                      <p:stCondLst>
                        <p:cond delay="indefinite"/>
                      </p:stCondLst>
                      <p:childTnLst>
                        <p:par>
                          <p:cTn id="293" fill="hold">
                            <p:stCondLst>
                              <p:cond delay="0"/>
                            </p:stCondLst>
                            <p:childTnLst>
                              <p:par>
                                <p:cTn id="29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4" grpId="0" animBg="1"/>
      <p:bldP spid="5" grpId="0" animBg="1"/>
      <p:bldP spid="9" grpId="0" animBg="1"/>
      <p:bldP spid="15" grpId="0" animBg="1"/>
      <p:bldP spid="16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844824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pPr marL="0" lvl="0" indent="0" algn="ctr">
              <a:spcBef>
                <a:spcPts val="0"/>
              </a:spcBef>
              <a:buClrTx/>
              <a:buSzTx/>
              <a:buNone/>
            </a:pPr>
            <a:endParaRPr kumimoji="0" lang="cs-CZ" sz="5400" b="1" kern="1200" dirty="0">
              <a:ln w="11430"/>
              <a:gradFill>
                <a:gsLst>
                  <a:gs pos="0">
                    <a:srgbClr val="AE236A">
                      <a:tint val="70000"/>
                      <a:satMod val="245000"/>
                    </a:srgbClr>
                  </a:gs>
                  <a:gs pos="75000">
                    <a:srgbClr val="AE236A">
                      <a:tint val="90000"/>
                      <a:shade val="60000"/>
                      <a:satMod val="240000"/>
                    </a:srgbClr>
                  </a:gs>
                  <a:gs pos="100000">
                    <a:srgbClr val="AE236A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Pátrej po skladbách a skladatelích</a:t>
            </a:r>
            <a:endParaRPr lang="cs-CZ" dirty="0"/>
          </a:p>
        </p:txBody>
      </p:sp>
      <p:pic>
        <p:nvPicPr>
          <p:cNvPr id="102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2541" y="4769432"/>
            <a:ext cx="1422032" cy="1617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35" y="1626414"/>
            <a:ext cx="1152127" cy="1656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25" y="3299583"/>
            <a:ext cx="1306148" cy="1469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611275" y="2030999"/>
            <a:ext cx="4972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30491" y="5066603"/>
            <a:ext cx="158819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Antonín </a:t>
            </a:r>
          </a:p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Dvořák</a:t>
            </a:r>
            <a:endParaRPr lang="cs-CZ" sz="2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23928" y="3699338"/>
            <a:ext cx="183800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Slovanské</a:t>
            </a:r>
            <a:endParaRPr lang="cs-CZ" sz="2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39842" y="2059396"/>
            <a:ext cx="1649811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Leoš</a:t>
            </a:r>
          </a:p>
          <a:p>
            <a:pPr algn="ctr"/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Janáček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01449" y="5165895"/>
            <a:ext cx="158338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Příhody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020685" y="3530061"/>
            <a:ext cx="154721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Bedřich</a:t>
            </a:r>
          </a:p>
          <a:p>
            <a:pPr algn="ctr"/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Smetana</a:t>
            </a:r>
            <a:endParaRPr lang="cs-CZ" sz="2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23928" y="2307997"/>
            <a:ext cx="166090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Prodaná </a:t>
            </a:r>
            <a:endParaRPr lang="cs-CZ" sz="2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61932" y="3483894"/>
            <a:ext cx="4972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608669" y="4874632"/>
            <a:ext cx="4972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2030997"/>
            <a:ext cx="151216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ž</a:t>
            </a:r>
            <a:r>
              <a:rPr lang="cs-CZ" sz="2000" dirty="0" smtClean="0"/>
              <a:t>ena</a:t>
            </a:r>
          </a:p>
          <a:p>
            <a:r>
              <a:rPr lang="cs-CZ" sz="2000" dirty="0"/>
              <a:t>h</a:t>
            </a:r>
            <a:r>
              <a:rPr lang="cs-CZ" sz="2000" dirty="0" smtClean="0"/>
              <a:t>udba</a:t>
            </a:r>
          </a:p>
          <a:p>
            <a:r>
              <a:rPr lang="cs-CZ" sz="2000" dirty="0"/>
              <a:t>n</a:t>
            </a:r>
            <a:r>
              <a:rPr lang="cs-CZ" sz="2000" dirty="0" smtClean="0"/>
              <a:t>evěsta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36162" y="3699339"/>
            <a:ext cx="14128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tancování</a:t>
            </a:r>
          </a:p>
          <a:p>
            <a:r>
              <a:rPr lang="cs-CZ" sz="2000" dirty="0"/>
              <a:t>t</a:t>
            </a:r>
            <a:r>
              <a:rPr lang="cs-CZ" sz="2000" dirty="0" smtClean="0"/>
              <a:t>ance</a:t>
            </a:r>
          </a:p>
          <a:p>
            <a:r>
              <a:rPr lang="cs-CZ" sz="2000" dirty="0" smtClean="0"/>
              <a:t>tancovačky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84684" y="5066603"/>
            <a:ext cx="205755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L</a:t>
            </a:r>
            <a:r>
              <a:rPr lang="cs-CZ" sz="2000" dirty="0" smtClean="0"/>
              <a:t>išky Zrzečky</a:t>
            </a:r>
          </a:p>
          <a:p>
            <a:r>
              <a:rPr lang="cs-CZ" sz="2000" dirty="0"/>
              <a:t>L</a:t>
            </a:r>
            <a:r>
              <a:rPr lang="cs-CZ" sz="2000" dirty="0" smtClean="0"/>
              <a:t>išky Chytračky</a:t>
            </a:r>
          </a:p>
          <a:p>
            <a:r>
              <a:rPr lang="cs-CZ" sz="2000" dirty="0"/>
              <a:t>L</a:t>
            </a:r>
            <a:r>
              <a:rPr lang="cs-CZ" sz="2000" dirty="0" smtClean="0"/>
              <a:t>išky Bystroušky</a:t>
            </a:r>
            <a:endParaRPr lang="cs-CZ" sz="2000" dirty="0"/>
          </a:p>
        </p:txBody>
      </p:sp>
      <p:pic>
        <p:nvPicPr>
          <p:cNvPr id="1029" name="Picture 5" descr="C:\Users\uživatel\AppData\Local\Microsoft\Windows\Temporary Internet Files\Content.IE5\SAFH5PJD\MC90043261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0123">
            <a:off x="6379004" y="2662128"/>
            <a:ext cx="626254" cy="16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5" descr="C:\Users\uživatel\AppData\Local\Microsoft\Windows\Temporary Internet Files\Content.IE5\SAFH5PJD\MC90043261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0123">
            <a:off x="6447420" y="4323211"/>
            <a:ext cx="626254" cy="16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uživatel\AppData\Local\Microsoft\Windows\Temporary Internet Files\Content.IE5\SAFH5PJD\MC90043261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0123">
            <a:off x="6399286" y="5711433"/>
            <a:ext cx="626254" cy="16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C:\Users\uživatel\AppData\Local\Microsoft\Windows\Temporary Internet Files\Content.IE5\SAFH5PJD\MC90043261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91167">
            <a:off x="6320772" y="2291565"/>
            <a:ext cx="626254" cy="16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C:\Users\uživatel\AppData\Local\Microsoft\Windows\Temporary Internet Files\Content.IE5\SAFH5PJD\MC90043261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099" y="2454816"/>
            <a:ext cx="626254" cy="16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5" descr="C:\Users\uživatel\AppData\Local\Microsoft\Windows\Temporary Internet Files\Content.IE5\SAFH5PJD\MC90043261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430" y="3846158"/>
            <a:ext cx="626254" cy="16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5" descr="C:\Users\uživatel\AppData\Local\Microsoft\Windows\Temporary Internet Files\Content.IE5\SAFH5PJD\MC90043261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224" y="5168274"/>
            <a:ext cx="626254" cy="16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" descr="C:\Users\uživatel\AppData\Local\Microsoft\Windows\Temporary Internet Files\Content.IE5\SAFH5PJD\MC90043261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221">
            <a:off x="6462519" y="4111739"/>
            <a:ext cx="626254" cy="16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5" descr="C:\Users\uživatel\AppData\Local\Microsoft\Windows\Temporary Internet Files\Content.IE5\SAFH5PJD\MC90043261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12375">
            <a:off x="6466609" y="5412597"/>
            <a:ext cx="626254" cy="16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107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applause.wav"/>
          </p:stSnd>
        </p:sndAc>
      </p:transition>
    </mc:Choice>
    <mc:Fallback xmlns="">
      <p:transition spd="slow">
        <p:checker/>
        <p:sndAc>
          <p:stSnd>
            <p:snd r:embed="rId10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8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844824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pPr marL="0" lvl="0" indent="0" algn="ctr">
              <a:spcBef>
                <a:spcPts val="0"/>
              </a:spcBef>
              <a:buClrTx/>
              <a:buSzTx/>
              <a:buNone/>
            </a:pPr>
            <a:endParaRPr kumimoji="0" lang="cs-CZ" sz="5400" b="1" kern="1200" dirty="0">
              <a:ln w="11430"/>
              <a:gradFill>
                <a:gsLst>
                  <a:gs pos="0">
                    <a:srgbClr val="AE236A">
                      <a:tint val="70000"/>
                      <a:satMod val="245000"/>
                    </a:srgbClr>
                  </a:gs>
                  <a:gs pos="75000">
                    <a:srgbClr val="AE236A">
                      <a:tint val="90000"/>
                      <a:shade val="60000"/>
                      <a:satMod val="240000"/>
                    </a:srgbClr>
                  </a:gs>
                  <a:gs pos="100000">
                    <a:srgbClr val="AE236A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Pátrej po skladbách a skladatelích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35" y="1626414"/>
            <a:ext cx="1152127" cy="1656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020685" y="5066603"/>
            <a:ext cx="158819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Antonín </a:t>
            </a:r>
          </a:p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Dvořák</a:t>
            </a:r>
            <a:endParaRPr lang="cs-CZ" sz="2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23928" y="3699338"/>
            <a:ext cx="183800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Slovanské</a:t>
            </a:r>
            <a:endParaRPr lang="cs-CZ" sz="2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36162" y="3699339"/>
            <a:ext cx="78899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 smtClean="0"/>
          </a:p>
          <a:p>
            <a:r>
              <a:rPr lang="cs-CZ" sz="2000" dirty="0"/>
              <a:t>t</a:t>
            </a:r>
            <a:r>
              <a:rPr lang="cs-CZ" sz="2000" dirty="0" smtClean="0"/>
              <a:t>ance</a:t>
            </a:r>
          </a:p>
          <a:p>
            <a:endParaRPr lang="cs-CZ" sz="2000" dirty="0"/>
          </a:p>
        </p:txBody>
      </p:sp>
      <p:pic>
        <p:nvPicPr>
          <p:cNvPr id="35" name="Picture 5" descr="C:\Users\uživatel\AppData\Local\Microsoft\Windows\Temporary Internet Files\Content.IE5\SAFH5PJD\MC9004326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221">
            <a:off x="6462519" y="4111739"/>
            <a:ext cx="626254" cy="16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živatel\AppData\Local\Microsoft\Windows\Temporary Internet Files\Content.IE5\CV5OCTNX\MC900432671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401" y="4695886"/>
            <a:ext cx="1970076" cy="1970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99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lick.wav"/>
          </p:stSnd>
        </p:sndAc>
      </p:transition>
    </mc:Choice>
    <mc:Fallback xmlns="">
      <p:transition spd="slow">
        <p:checker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844824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pPr marL="0" lvl="0" indent="0" algn="ctr">
              <a:spcBef>
                <a:spcPts val="0"/>
              </a:spcBef>
              <a:buClrTx/>
              <a:buSzTx/>
              <a:buNone/>
            </a:pPr>
            <a:endParaRPr kumimoji="0" lang="cs-CZ" sz="5400" b="1" kern="1200" dirty="0">
              <a:ln w="11430"/>
              <a:gradFill>
                <a:gsLst>
                  <a:gs pos="0">
                    <a:srgbClr val="AE236A">
                      <a:tint val="70000"/>
                      <a:satMod val="245000"/>
                    </a:srgbClr>
                  </a:gs>
                  <a:gs pos="75000">
                    <a:srgbClr val="AE236A">
                      <a:tint val="90000"/>
                      <a:shade val="60000"/>
                      <a:satMod val="240000"/>
                    </a:srgbClr>
                  </a:gs>
                  <a:gs pos="100000">
                    <a:srgbClr val="AE236A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Pátrej po skladbách a skladatelích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25" y="3336141"/>
            <a:ext cx="1306148" cy="1469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113856" y="1830943"/>
            <a:ext cx="1649811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Leoš</a:t>
            </a:r>
          </a:p>
          <a:p>
            <a:pPr algn="ctr"/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Janáček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01449" y="5165895"/>
            <a:ext cx="158338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Příhody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084684" y="5066603"/>
            <a:ext cx="205755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/>
              <a:t>L</a:t>
            </a:r>
            <a:r>
              <a:rPr lang="cs-CZ" sz="2000" dirty="0" smtClean="0"/>
              <a:t>išky Bystroušky</a:t>
            </a:r>
            <a:endParaRPr lang="cs-CZ" sz="2000" dirty="0"/>
          </a:p>
        </p:txBody>
      </p:sp>
      <p:pic>
        <p:nvPicPr>
          <p:cNvPr id="30" name="Picture 5" descr="C:\Users\uživatel\AppData\Local\Microsoft\Windows\Temporary Internet Files\Content.IE5\SAFH5PJD\MC9004326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0123">
            <a:off x="6399286" y="5711433"/>
            <a:ext cx="626254" cy="16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živatel\AppData\Local\Microsoft\Windows\Temporary Internet Files\Content.IE5\CV5OCTNX\MC900432671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0313" y="3358945"/>
            <a:ext cx="1877175" cy="187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6679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lick.wav"/>
          </p:stSnd>
        </p:sndAc>
      </p:transition>
    </mc:Choice>
    <mc:Fallback xmlns="">
      <p:transition spd="slow">
        <p:checker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844824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pPr marL="0" lvl="0" indent="0" algn="ctr">
              <a:spcBef>
                <a:spcPts val="0"/>
              </a:spcBef>
              <a:buClrTx/>
              <a:buSzTx/>
              <a:buNone/>
            </a:pPr>
            <a:endParaRPr kumimoji="0" lang="cs-CZ" sz="5400" b="1" kern="1200" dirty="0">
              <a:ln w="11430"/>
              <a:gradFill>
                <a:gsLst>
                  <a:gs pos="0">
                    <a:srgbClr val="AE236A">
                      <a:tint val="70000"/>
                      <a:satMod val="245000"/>
                    </a:srgbClr>
                  </a:gs>
                  <a:gs pos="75000">
                    <a:srgbClr val="AE236A">
                      <a:tint val="90000"/>
                      <a:shade val="60000"/>
                      <a:satMod val="240000"/>
                    </a:srgbClr>
                  </a:gs>
                  <a:gs pos="100000">
                    <a:srgbClr val="AE236A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Pátrej po skladbách a skladatelích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2541" y="4769432"/>
            <a:ext cx="1422032" cy="1617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2020685" y="3530061"/>
            <a:ext cx="154721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Bedřich</a:t>
            </a:r>
          </a:p>
          <a:p>
            <a:pPr algn="ctr"/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Smetana</a:t>
            </a:r>
            <a:endParaRPr lang="cs-CZ" sz="2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23928" y="2307997"/>
            <a:ext cx="166090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Prodaná </a:t>
            </a:r>
            <a:endParaRPr lang="cs-CZ" sz="2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2030997"/>
            <a:ext cx="151216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/>
              <a:t>n</a:t>
            </a:r>
            <a:r>
              <a:rPr lang="cs-CZ" sz="2000" dirty="0" smtClean="0"/>
              <a:t>evěsta</a:t>
            </a:r>
            <a:endParaRPr lang="cs-CZ" sz="2000" dirty="0"/>
          </a:p>
        </p:txBody>
      </p:sp>
      <p:pic>
        <p:nvPicPr>
          <p:cNvPr id="1029" name="Picture 5" descr="C:\Users\uživatel\AppData\Local\Microsoft\Windows\Temporary Internet Files\Content.IE5\SAFH5PJD\MC9004326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70123">
            <a:off x="6379004" y="2662128"/>
            <a:ext cx="626254" cy="16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4013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click.wav"/>
          </p:stSnd>
        </p:sndAc>
      </p:transition>
    </mc:Choice>
    <mc:Fallback xmlns="">
      <p:transition spd="slow">
        <p:checker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Zdroj: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48708" cy="4429151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800" i="1" dirty="0"/>
              <a:t>Wikipedie</a:t>
            </a:r>
            <a:r>
              <a:rPr lang="cs-CZ" sz="1800" dirty="0"/>
              <a:t> [online]. 1.11.2009 [cit. 2011-03-10]. Bedřich Smetana. Dostupné z WWW: &lt;http://cs.wikipedia.org/wiki/</a:t>
            </a:r>
            <a:r>
              <a:rPr lang="cs-CZ" sz="1800" dirty="0" err="1"/>
              <a:t>Soubor:Bedrich_Smetana.jpg</a:t>
            </a:r>
            <a:r>
              <a:rPr lang="cs-CZ" sz="1800" dirty="0"/>
              <a:t>&gt;.</a:t>
            </a:r>
          </a:p>
          <a:p>
            <a:pPr>
              <a:buFont typeface="Arial" pitchFamily="34" charset="0"/>
              <a:buChar char="•"/>
            </a:pPr>
            <a:endParaRPr lang="cs-CZ" sz="1800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2492896"/>
            <a:ext cx="9289032" cy="15881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Clr>
                <a:srgbClr val="79498D">
                  <a:shade val="75000"/>
                </a:srgbClr>
              </a:buClr>
              <a:buSzPct val="55000"/>
              <a:buFont typeface="Arial" pitchFamily="34" charset="0"/>
              <a:buChar char="•"/>
            </a:pPr>
            <a:r>
              <a:rPr kumimoji="1" lang="cs-CZ" i="1" kern="0" dirty="0">
                <a:solidFill>
                  <a:srgbClr val="C7E4F8">
                    <a:lumMod val="25000"/>
                  </a:srgbClr>
                </a:solidFill>
              </a:rPr>
              <a:t>Wikipedie</a:t>
            </a:r>
            <a:r>
              <a:rPr kumimoji="1" lang="cs-CZ" kern="0" dirty="0">
                <a:solidFill>
                  <a:srgbClr val="C7E4F8">
                    <a:lumMod val="25000"/>
                  </a:srgbClr>
                </a:solidFill>
              </a:rPr>
              <a:t> [online]. 27.2.2011 [cit. 2011-03-09]. Antonín Dvořák. Dostupné z WWW: &lt;http://cs.wikipedia.org/wiki/Anton%C3%ADn_Dvo%C5%99%C3%A1k&gt;. </a:t>
            </a:r>
          </a:p>
          <a:p>
            <a:pPr marL="342900" lvl="0" indent="-342900">
              <a:spcBef>
                <a:spcPct val="20000"/>
              </a:spcBef>
              <a:buClr>
                <a:srgbClr val="79498D">
                  <a:shade val="75000"/>
                </a:srgbClr>
              </a:buClr>
              <a:buSzPct val="55000"/>
              <a:buFont typeface="Arial" pitchFamily="34" charset="0"/>
              <a:buChar char="•"/>
            </a:pPr>
            <a:r>
              <a:rPr kumimoji="1" lang="cs-CZ" kern="0" dirty="0">
                <a:solidFill>
                  <a:srgbClr val="C7E4F8">
                    <a:lumMod val="25000"/>
                  </a:srgbClr>
                </a:solidFill>
              </a:rPr>
              <a:t>FOLPRECHT, Jan. </a:t>
            </a:r>
            <a:r>
              <a:rPr kumimoji="1" lang="cs-CZ" i="1" kern="0" dirty="0">
                <a:solidFill>
                  <a:srgbClr val="C7E4F8">
                    <a:lumMod val="25000"/>
                  </a:srgbClr>
                </a:solidFill>
              </a:rPr>
              <a:t>Wikipedie</a:t>
            </a:r>
            <a:r>
              <a:rPr kumimoji="1" lang="cs-CZ" kern="0" dirty="0">
                <a:solidFill>
                  <a:srgbClr val="C7E4F8">
                    <a:lumMod val="25000"/>
                  </a:srgbClr>
                </a:solidFill>
              </a:rPr>
              <a:t> [online]. 13.6.2007 [cit. 2011-03-09]. Antonín Dvořák. Dostupné z WWW: &lt;http://cs.wikipedia.org/wiki/Citera</a:t>
            </a:r>
            <a:r>
              <a:rPr kumimoji="1" lang="cs-CZ" kern="0" dirty="0" smtClean="0">
                <a:solidFill>
                  <a:srgbClr val="C7E4F8">
                    <a:lumMod val="25000"/>
                  </a:srgbClr>
                </a:solidFill>
              </a:rPr>
              <a:t>&gt;.</a:t>
            </a:r>
          </a:p>
          <a:p>
            <a:pPr marL="342900" lvl="0" indent="-342900">
              <a:spcBef>
                <a:spcPct val="20000"/>
              </a:spcBef>
              <a:buClr>
                <a:srgbClr val="79498D">
                  <a:shade val="75000"/>
                </a:srgbClr>
              </a:buClr>
              <a:buSzPct val="55000"/>
              <a:buFont typeface="Arial" pitchFamily="34" charset="0"/>
              <a:buChar char="•"/>
            </a:pPr>
            <a:endParaRPr kumimoji="1" lang="cs-CZ" kern="0" dirty="0">
              <a:solidFill>
                <a:srgbClr val="C7E4F8">
                  <a:lumMod val="25000"/>
                </a:srgb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3757857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Clr>
                <a:srgbClr val="79498D">
                  <a:shade val="75000"/>
                </a:srgbClr>
              </a:buClr>
              <a:buSzPct val="55000"/>
              <a:buFont typeface="Arial" pitchFamily="34" charset="0"/>
              <a:buChar char="•"/>
            </a:pPr>
            <a:r>
              <a:rPr kumimoji="1" lang="cs-CZ" kern="0" dirty="0">
                <a:solidFill>
                  <a:srgbClr val="C7E4F8">
                    <a:lumMod val="25000"/>
                  </a:srgbClr>
                </a:solidFill>
              </a:rPr>
              <a:t>PETE, -. </a:t>
            </a:r>
            <a:r>
              <a:rPr kumimoji="1" lang="cs-CZ" i="1" kern="0" dirty="0">
                <a:solidFill>
                  <a:srgbClr val="C7E4F8">
                    <a:lumMod val="25000"/>
                  </a:srgbClr>
                </a:solidFill>
              </a:rPr>
              <a:t>Wikipedie</a:t>
            </a:r>
            <a:r>
              <a:rPr kumimoji="1" lang="cs-CZ" kern="0" dirty="0">
                <a:solidFill>
                  <a:srgbClr val="C7E4F8">
                    <a:lumMod val="25000"/>
                  </a:srgbClr>
                </a:solidFill>
              </a:rPr>
              <a:t> [online]. 8.6.2007 [cit. 2011-03-13]. Leoš </a:t>
            </a:r>
            <a:r>
              <a:rPr kumimoji="1" lang="cs-CZ" kern="0" dirty="0" err="1">
                <a:solidFill>
                  <a:srgbClr val="C7E4F8">
                    <a:lumMod val="25000"/>
                  </a:srgbClr>
                </a:solidFill>
              </a:rPr>
              <a:t>janáček</a:t>
            </a:r>
            <a:r>
              <a:rPr kumimoji="1" lang="cs-CZ" kern="0" dirty="0">
                <a:solidFill>
                  <a:srgbClr val="C7E4F8">
                    <a:lumMod val="25000"/>
                  </a:srgbClr>
                </a:solidFill>
              </a:rPr>
              <a:t>. Dostupné z WWW: &lt;http://cs.wikipedia.org/wiki/</a:t>
            </a:r>
            <a:r>
              <a:rPr kumimoji="1" lang="cs-CZ" kern="0" dirty="0" err="1">
                <a:solidFill>
                  <a:srgbClr val="C7E4F8">
                    <a:lumMod val="25000"/>
                  </a:srgbClr>
                </a:solidFill>
              </a:rPr>
              <a:t>Soubor:Janacek.jpg</a:t>
            </a:r>
            <a:r>
              <a:rPr kumimoji="1" lang="cs-CZ" kern="0" dirty="0">
                <a:solidFill>
                  <a:srgbClr val="C7E4F8">
                    <a:lumMod val="25000"/>
                  </a:srgbClr>
                </a:solidFill>
              </a:rPr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val="3274595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applause.wav"/>
          </p:stSnd>
        </p:sndAc>
      </p:transition>
    </mc:Choice>
    <mc:Fallback xmlns="">
      <p:transition spd="slow">
        <p:checker/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636</TotalTime>
  <Words>229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Brooklet</vt:lpstr>
      <vt:lpstr>Prezentace aplikace PowerPoint</vt:lpstr>
      <vt:lpstr>Dokážeš pojmenovat české nejslavnější hudební skladatele?</vt:lpstr>
      <vt:lpstr>Pátrej po skladbách a skladatelích</vt:lpstr>
      <vt:lpstr>Pátrej po skladbách a skladatelích</vt:lpstr>
      <vt:lpstr>Pátrej po skladbách a skladatelích</vt:lpstr>
      <vt:lpstr>Pátrej po skladbách a skladatelích</vt:lpstr>
      <vt:lpstr>Zdroj: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Martin Králík</cp:lastModifiedBy>
  <cp:revision>65</cp:revision>
  <dcterms:created xsi:type="dcterms:W3CDTF">2011-03-09T18:35:00Z</dcterms:created>
  <dcterms:modified xsi:type="dcterms:W3CDTF">2012-04-08T08:43:00Z</dcterms:modified>
</cp:coreProperties>
</file>