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7" r:id="rId1"/>
  </p:sldMasterIdLst>
  <p:sldIdLst>
    <p:sldId id="257" r:id="rId2"/>
    <p:sldId id="259" r:id="rId3"/>
    <p:sldId id="261" r:id="rId4"/>
    <p:sldId id="264" r:id="rId5"/>
    <p:sldId id="265" r:id="rId6"/>
    <p:sldId id="266" r:id="rId7"/>
    <p:sldId id="269" r:id="rId8"/>
    <p:sldId id="267" r:id="rId9"/>
    <p:sldId id="270" r:id="rId10"/>
    <p:sldId id="271" r:id="rId11"/>
    <p:sldId id="272" r:id="rId12"/>
    <p:sldId id="273" r:id="rId13"/>
    <p:sldId id="274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8142429D-B894-4AEA-9B05-116DFD22DE3A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  <p:sldLayoutId id="2147483819" r:id="rId12"/>
  </p:sldLayoutIdLst>
  <p:transition spd="slow">
    <p:pull/>
    <p:sndAc>
      <p:stSnd>
        <p:snd r:embed="rId14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etanovalitomysl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hyperlink" Target="/www.youtube.com/watch?v=2ZeroctSlK4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GoA1qZgb2qo" TargetMode="External"/><Relationship Id="rId3" Type="http://schemas.openxmlformats.org/officeDocument/2006/relationships/hyperlink" Target="http://www.youtube.com/watch?v=GrfuJjURJcs" TargetMode="External"/><Relationship Id="rId7" Type="http://schemas.openxmlformats.org/officeDocument/2006/relationships/hyperlink" Target="http://www.youtube.com/watch?v=trgCZrgL4Ws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estival.cz/" TargetMode="External"/><Relationship Id="rId5" Type="http://schemas.openxmlformats.org/officeDocument/2006/relationships/hyperlink" Target="http://www.youtube.com/watch?v=ILf8J4DYqIY&amp;feature=related" TargetMode="External"/><Relationship Id="rId4" Type="http://schemas.openxmlformats.org/officeDocument/2006/relationships/hyperlink" Target="http://www.youtube.com/watch?v=jHXA7AlXD0w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slide" Target="slide6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slide" Target="slide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slide" Target="slide9.xml"/><Relationship Id="rId4" Type="http://schemas.openxmlformats.org/officeDocument/2006/relationships/slide" Target="slide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slide" Target="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slide" Target="slide12.xml"/><Relationship Id="rId4" Type="http://schemas.openxmlformats.org/officeDocument/2006/relationships/slide" Target="slide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slide" Target="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VY_32_INOVACE_19_Bedřich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Smetana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428354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Bedřich Smetana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3.,4. a 5. 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 český,Hudební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výchova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2230288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BEDŘICH SMETANA</a:t>
            </a:r>
            <a:br>
              <a:rPr lang="cs-CZ" dirty="0" smtClean="0"/>
            </a:br>
            <a:r>
              <a:rPr lang="cs-CZ" dirty="0" smtClean="0"/>
              <a:t>(1824-1884)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1560" y="2204936"/>
            <a:ext cx="4040188" cy="464137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Jeden z nejvýznamnějších českých hudebních skladatelů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Narodil se 2.března 1824 v Litomyšli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Zemřel 12.května v Praze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Jeho skladby vznikly v období romantismu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32856"/>
            <a:ext cx="3384202" cy="3950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2429091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Bedřicha Smetany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844824"/>
            <a:ext cx="8435280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Hudební nadání se projevilo již </a:t>
            </a:r>
            <a:r>
              <a:rPr lang="cs-CZ" sz="2400" dirty="0"/>
              <a:t>v dětství </a:t>
            </a:r>
            <a:r>
              <a:rPr lang="cs-CZ" sz="2400" dirty="0" smtClean="0"/>
              <a:t>- hudební </a:t>
            </a:r>
            <a:r>
              <a:rPr lang="cs-CZ" sz="2400" dirty="0"/>
              <a:t>nadání se projevovalo od dětství – v pěti letech hrál dobře na </a:t>
            </a:r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cs-CZ" sz="2400" dirty="0"/>
              <a:t>housle, v šesti veřejně koncertoval na klavír, v osmi složil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první skladbu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Skladatel</a:t>
            </a:r>
            <a:r>
              <a:rPr lang="cs-CZ" sz="2400" dirty="0"/>
              <a:t>, učitel hudby, dirigent, působil i ve Švédsku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Měl rád tanec, s oblibou skládal polky (Luisina polka, Jiřinková polka).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V 50 letech ohluchl, skládat však nepřestal.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V závěru života byl velmi nemocný, zemřel v ústavu pro </a:t>
            </a:r>
            <a:r>
              <a:rPr lang="cs-CZ" sz="2400" dirty="0" smtClean="0"/>
              <a:t>choromyslné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V Litomyšli se každý rok koná Mezinárodní operní festival </a:t>
            </a:r>
            <a:r>
              <a:rPr lang="cs-CZ" sz="2400" dirty="0" smtClean="0"/>
              <a:t>  </a:t>
            </a:r>
            <a:r>
              <a:rPr lang="cs-CZ" sz="2400" dirty="0" smtClean="0">
                <a:hlinkClick r:id="rId3"/>
              </a:rPr>
              <a:t>Smetanova </a:t>
            </a:r>
            <a:r>
              <a:rPr lang="cs-CZ" sz="2400" dirty="0">
                <a:hlinkClick r:id="rId3"/>
              </a:rPr>
              <a:t>Litomyšl</a:t>
            </a:r>
            <a:r>
              <a:rPr lang="cs-CZ" sz="2400" dirty="0"/>
              <a:t> </a:t>
            </a:r>
            <a:r>
              <a:rPr lang="cs-CZ" sz="2400" dirty="0" smtClean="0"/>
              <a:t> - </a:t>
            </a:r>
            <a:r>
              <a:rPr lang="cs-CZ" sz="1100" dirty="0" smtClean="0">
                <a:hlinkClick r:id="rId4" action="ppaction://hlinkfile"/>
              </a:rPr>
              <a:t>/www.youtube.com/watch?v=2ZeroctSlK4</a:t>
            </a:r>
            <a:endParaRPr lang="cs-CZ" sz="1100" dirty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23107623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Nejznámější díla Bedřicha Smetany</a:t>
            </a:r>
            <a:br>
              <a:rPr lang="cs-CZ" dirty="0" smtClean="0"/>
            </a:br>
            <a:r>
              <a:rPr lang="cs-CZ" dirty="0" smtClean="0"/>
              <a:t>Hledej jejich zašifrované názvy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9145016" cy="568863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200" dirty="0" smtClean="0"/>
              <a:t>Písně, sbory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Klavírní skladby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Komorní a orchestrální tvorba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9 oper – př. </a:t>
            </a:r>
            <a:r>
              <a:rPr lang="cs-CZ" sz="2200" dirty="0" err="1" smtClean="0"/>
              <a:t>boBrařini</a:t>
            </a:r>
            <a:r>
              <a:rPr lang="cs-CZ" sz="2200" dirty="0" smtClean="0"/>
              <a:t> v </a:t>
            </a:r>
            <a:r>
              <a:rPr lang="cs-CZ" sz="2200" dirty="0" err="1" smtClean="0"/>
              <a:t>cháchČe</a:t>
            </a:r>
            <a:r>
              <a:rPr lang="cs-CZ" sz="2200" dirty="0" smtClean="0"/>
              <a:t>  </a:t>
            </a:r>
            <a:r>
              <a:rPr lang="cs-CZ" sz="1000" dirty="0" smtClean="0">
                <a:hlinkClick r:id="rId3"/>
              </a:rPr>
              <a:t>http://www.youtube.com/watch?v=GrfuJjURJcs</a:t>
            </a:r>
            <a:endParaRPr lang="cs-CZ" sz="1000" dirty="0" smtClean="0"/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  </a:t>
            </a:r>
            <a:r>
              <a:rPr lang="cs-CZ" sz="2200" dirty="0" err="1" smtClean="0"/>
              <a:t>náProda</a:t>
            </a:r>
            <a:r>
              <a:rPr lang="cs-CZ" sz="2200" dirty="0" smtClean="0"/>
              <a:t> </a:t>
            </a:r>
            <a:r>
              <a:rPr lang="cs-CZ" sz="2200" dirty="0" err="1" smtClean="0"/>
              <a:t>věsneta</a:t>
            </a:r>
            <a:r>
              <a:rPr lang="cs-CZ" sz="2200" dirty="0" smtClean="0"/>
              <a:t>  </a:t>
            </a:r>
            <a:r>
              <a:rPr lang="cs-CZ" sz="1000" dirty="0" smtClean="0">
                <a:hlinkClick r:id="rId4"/>
              </a:rPr>
              <a:t>http://www.youtube.com/watch?v=jHXA7AlXD0w</a:t>
            </a:r>
            <a:endParaRPr lang="cs-CZ" sz="1000" dirty="0" smtClean="0"/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  </a:t>
            </a:r>
            <a:r>
              <a:rPr lang="cs-CZ" sz="2200" dirty="0" err="1" smtClean="0"/>
              <a:t>buLiše</a:t>
            </a:r>
            <a:r>
              <a:rPr lang="cs-CZ" sz="2200" dirty="0" smtClean="0"/>
              <a:t>  -  </a:t>
            </a:r>
            <a:r>
              <a:rPr lang="cs-CZ" sz="2000" dirty="0" smtClean="0"/>
              <a:t>začátek </a:t>
            </a:r>
            <a:r>
              <a:rPr lang="cs-CZ" sz="2000" dirty="0"/>
              <a:t>předehry se využívá jako prezidentské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fanfáry </a:t>
            </a:r>
            <a:r>
              <a:rPr lang="cs-CZ" sz="2000" dirty="0"/>
              <a:t>(před oficiálním projevem prezidenta, při  </a:t>
            </a:r>
            <a:r>
              <a:rPr lang="cs-CZ" sz="2000" dirty="0" smtClean="0"/>
              <a:t>           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                 jeho </a:t>
            </a:r>
            <a:r>
              <a:rPr lang="cs-CZ" sz="2000" dirty="0"/>
              <a:t>příchodu</a:t>
            </a:r>
            <a:r>
              <a:rPr lang="cs-CZ" sz="2000" dirty="0" smtClean="0"/>
              <a:t>), zazněla při otevření Národního divadla.</a:t>
            </a:r>
            <a:r>
              <a:rPr lang="cs-CZ" sz="2000" dirty="0" smtClean="0">
                <a:hlinkClick r:id="rId5"/>
              </a:rPr>
              <a:t>                    </a:t>
            </a:r>
          </a:p>
          <a:p>
            <a:pPr marL="0" indent="0">
              <a:buNone/>
            </a:pPr>
            <a:r>
              <a:rPr lang="cs-CZ" sz="1300" dirty="0" smtClean="0">
                <a:hlinkClick r:id="rId5"/>
              </a:rPr>
              <a:t> </a:t>
            </a:r>
            <a:r>
              <a:rPr lang="cs-CZ" sz="1300" dirty="0" smtClean="0"/>
              <a:t>                                                                                   </a:t>
            </a:r>
            <a:r>
              <a:rPr lang="cs-CZ" sz="1200" dirty="0" smtClean="0">
                <a:hlinkClick r:id="rId5"/>
              </a:rPr>
              <a:t>http://www.youtube.com/watch?v=ILf8J4DYqIY&amp;feature=related</a:t>
            </a:r>
            <a:r>
              <a:rPr lang="cs-CZ" sz="12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200" dirty="0" smtClean="0"/>
              <a:t>Cyklus symfonických básní – Má vlast  -</a:t>
            </a:r>
            <a:r>
              <a:rPr lang="cs-CZ" sz="2400" dirty="0" smtClean="0"/>
              <a:t>je i úvodní skladbou </a:t>
            </a:r>
            <a:r>
              <a:rPr lang="cs-CZ" sz="2400" dirty="0" smtClean="0">
                <a:hlinkClick r:id="rId6"/>
              </a:rPr>
              <a:t>festivalu </a:t>
            </a:r>
            <a:r>
              <a:rPr lang="cs-CZ" sz="2400" dirty="0">
                <a:hlinkClick r:id="rId6"/>
              </a:rPr>
              <a:t>Pražské jaro </a:t>
            </a:r>
            <a:r>
              <a:rPr lang="cs-CZ" sz="2400" dirty="0" smtClean="0"/>
              <a:t>(začíná každoročně v den výročí smrti B. Smetany)</a:t>
            </a:r>
            <a:endParaRPr lang="cs-CZ" sz="2400" dirty="0"/>
          </a:p>
          <a:p>
            <a:pPr marL="0" indent="0">
              <a:buNone/>
            </a:pPr>
            <a:r>
              <a:rPr lang="cs-CZ" sz="2200" dirty="0" smtClean="0"/>
              <a:t>                                                        př. </a:t>
            </a:r>
            <a:r>
              <a:rPr lang="cs-CZ" sz="2200" dirty="0" err="1" smtClean="0"/>
              <a:t>hradšeVy</a:t>
            </a:r>
            <a:r>
              <a:rPr lang="cs-CZ" sz="2200" dirty="0" smtClean="0"/>
              <a:t>           </a:t>
            </a:r>
          </a:p>
          <a:p>
            <a:pPr marL="0" indent="0">
              <a:buNone/>
            </a:pPr>
            <a:r>
              <a:rPr lang="cs-CZ" sz="1200" dirty="0" smtClean="0"/>
              <a:t>                                                                                                       </a:t>
            </a:r>
            <a:r>
              <a:rPr lang="cs-CZ" sz="2400" dirty="0"/>
              <a:t> </a:t>
            </a:r>
            <a:r>
              <a:rPr lang="cs-CZ" sz="1200" dirty="0">
                <a:hlinkClick r:id="rId7"/>
              </a:rPr>
              <a:t>http://www.youtube.com/watch?v=trgCZrgL4Ws</a:t>
            </a:r>
            <a:r>
              <a:rPr lang="cs-CZ" sz="1200" dirty="0"/>
              <a:t> </a:t>
            </a:r>
            <a:r>
              <a:rPr lang="cs-CZ" sz="1200" dirty="0" smtClean="0"/>
              <a:t> 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</a:t>
            </a:r>
            <a:r>
              <a:rPr lang="cs-CZ" sz="2200" dirty="0" err="1" smtClean="0"/>
              <a:t>vataVl</a:t>
            </a:r>
            <a:r>
              <a:rPr lang="cs-CZ" sz="2200" dirty="0" smtClean="0"/>
              <a:t> </a:t>
            </a:r>
          </a:p>
          <a:p>
            <a:pPr marL="0" indent="0">
              <a:buNone/>
            </a:pPr>
            <a:r>
              <a:rPr lang="cs-CZ" sz="2200" dirty="0"/>
              <a:t> </a:t>
            </a:r>
            <a:r>
              <a:rPr lang="cs-CZ" sz="2200" dirty="0" smtClean="0"/>
              <a:t>                                                       </a:t>
            </a:r>
            <a:r>
              <a:rPr lang="cs-CZ" sz="1300" dirty="0" smtClean="0">
                <a:hlinkClick r:id="rId8"/>
              </a:rPr>
              <a:t>http://www.youtube.com/watch?v=GoA1qZgb2qo</a:t>
            </a:r>
            <a:r>
              <a:rPr lang="cs-CZ" sz="1300" dirty="0" smtClean="0"/>
              <a:t>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</a:t>
            </a:r>
            <a:r>
              <a:rPr lang="cs-CZ" sz="2000" dirty="0" smtClean="0"/>
              <a:t>      </a:t>
            </a:r>
            <a:endParaRPr lang="cs-CZ" sz="22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2400" dirty="0" smtClean="0"/>
              <a:t>  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80281401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Kde se narodil Bedřich Smetana??</a:t>
            </a:r>
            <a:endParaRPr lang="cs-CZ" dirty="0"/>
          </a:p>
        </p:txBody>
      </p:sp>
      <p:pic>
        <p:nvPicPr>
          <p:cNvPr id="2054" name="Picture 6" descr="C:\Users\uživatel\AppData\Local\Microsoft\Windows\Temporary Internet Files\Content.IE5\900VVYZS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32856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03648" y="2479063"/>
            <a:ext cx="659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4" action="ppaction://hlinksldjump"/>
              </a:rPr>
              <a:t>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76691" y="3814420"/>
            <a:ext cx="20742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Litomyšl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38914" y="3673464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5" action="ppaction://hlinksldjump"/>
              </a:rPr>
              <a:t>B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65806" y="2569079"/>
            <a:ext cx="30560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Nelahozeves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56547" y="4796849"/>
            <a:ext cx="6062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4" action="ppaction://hlinksldjump"/>
              </a:rPr>
              <a:t>C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34010" y="4983615"/>
            <a:ext cx="22875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Hukvaldy</a:t>
            </a:r>
            <a:endParaRPr lang="cs-CZ" sz="4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1509930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SPRÁVNĚ!!!</a:t>
            </a:r>
            <a:endParaRPr lang="cs-CZ" sz="6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771800" y="2132856"/>
            <a:ext cx="7408333" cy="9695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Litomyšl</a:t>
            </a:r>
          </a:p>
          <a:p>
            <a:pPr marL="0" indent="0">
              <a:buNone/>
            </a:pPr>
            <a:endParaRPr lang="cs-CZ" sz="4800" dirty="0"/>
          </a:p>
        </p:txBody>
      </p:sp>
      <p:pic>
        <p:nvPicPr>
          <p:cNvPr id="1027" name="Picture 3" descr="C:\Users\uživatel\AppData\Local\Microsoft\Windows\Temporary Internet Files\Content.IE5\QZW61W2X\MC900433160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61048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živatel\AppData\Local\Microsoft\Windows\Temporary Internet Files\Content.IE5\900VVYZS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81128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15937664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Která opera Bedřicha Smetany zazněla při otevření Národního divadla?</a:t>
            </a:r>
            <a:endParaRPr lang="cs-CZ" dirty="0"/>
          </a:p>
        </p:txBody>
      </p:sp>
      <p:pic>
        <p:nvPicPr>
          <p:cNvPr id="2054" name="Picture 6" descr="C:\Users\uživatel\AppData\Local\Microsoft\Windows\Temporary Internet Files\Content.IE5\900VVYZS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32856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95632" y="2904023"/>
            <a:ext cx="6751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4" action="ppaction://hlinksldjump"/>
              </a:rPr>
              <a:t>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3043091"/>
            <a:ext cx="19848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LIBUŠE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16471" y="4135129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5" action="ppaction://hlinksldjump"/>
              </a:rPr>
              <a:t>B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187632"/>
            <a:ext cx="60297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BRANIBOŘI V ČECHÁCH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22882" y="5301208"/>
            <a:ext cx="62068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300" dirty="0">
                <a:ln w="11430" cmpd="sng">
                  <a:solidFill>
                    <a:srgbClr val="79498D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79498D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79498D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79498D">
                      <a:satMod val="220000"/>
                      <a:alpha val="35000"/>
                    </a:srgbClr>
                  </a:glow>
                </a:effectLst>
                <a:hlinkClick r:id="rId5" action="ppaction://hlinksldjump"/>
              </a:rPr>
              <a:t>C</a:t>
            </a:r>
            <a:endParaRPr lang="cs-CZ" sz="5400" b="1" spc="300" dirty="0">
              <a:ln w="11430" cmpd="sng">
                <a:solidFill>
                  <a:srgbClr val="79498D">
                    <a:tint val="10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79498D">
                      <a:tint val="83000"/>
                      <a:shade val="100000"/>
                      <a:satMod val="200000"/>
                    </a:srgbClr>
                  </a:gs>
                  <a:gs pos="75000">
                    <a:srgbClr val="79498D">
                      <a:tint val="100000"/>
                      <a:shade val="50000"/>
                      <a:satMod val="150000"/>
                    </a:srgbClr>
                  </a:gs>
                </a:gsLst>
                <a:lin ang="5400000"/>
              </a:gradFill>
              <a:effectLst>
                <a:glow rad="45500">
                  <a:srgbClr val="79498D">
                    <a:satMod val="220000"/>
                    <a:alpha val="35000"/>
                  </a:srgb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18300" y="5378152"/>
            <a:ext cx="621932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dirty="0" smtClean="0">
                <a:solidFill>
                  <a:srgbClr val="79498D"/>
                </a:solidFill>
              </a:rPr>
              <a:t>PRODANÁ NEVĚSTA</a:t>
            </a:r>
            <a:endParaRPr lang="cs-CZ" sz="4400" dirty="0">
              <a:solidFill>
                <a:srgbClr val="79498D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7432835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ŠPATNĚ!!!</a:t>
            </a:r>
            <a:endParaRPr lang="cs-CZ" sz="6600" dirty="0"/>
          </a:p>
        </p:txBody>
      </p:sp>
      <p:pic>
        <p:nvPicPr>
          <p:cNvPr id="2050" name="Picture 2" descr="C:\Users\uživatel\AppData\Local\Microsoft\Windows\Temporary Internet Files\Content.IE5\SAFH5PJD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091185" cy="30911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900VVYZS\MC900432671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5389765"/>
            <a:ext cx="4334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Zkus to znovu!!!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9741143"/>
      </p:ext>
    </p:extLst>
  </p:cSld>
  <p:clrMapOvr>
    <a:masterClrMapping/>
  </p:clrMapOvr>
  <p:transition spd="slow">
    <p:pull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ŠPATNĚ!!!</a:t>
            </a:r>
            <a:endParaRPr lang="cs-CZ" sz="6600" dirty="0"/>
          </a:p>
        </p:txBody>
      </p:sp>
      <p:pic>
        <p:nvPicPr>
          <p:cNvPr id="2050" name="Picture 2" descr="C:\Users\uživatel\AppData\Local\Microsoft\Windows\Temporary Internet Files\Content.IE5\SAFH5PJD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091185" cy="30911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900VVYZS\MC900432671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5389765"/>
            <a:ext cx="4334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Zkus to znovu!!!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41816603"/>
      </p:ext>
    </p:extLst>
  </p:cSld>
  <p:clrMapOvr>
    <a:masterClrMapping/>
  </p:clrMapOvr>
  <p:transition spd="slow">
    <p:pull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180528" y="332656"/>
            <a:ext cx="9793088" cy="230425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SPRÁVNĚ!!!</a:t>
            </a:r>
            <a:endParaRPr lang="cs-CZ" sz="6600" dirty="0"/>
          </a:p>
        </p:txBody>
      </p:sp>
      <p:pic>
        <p:nvPicPr>
          <p:cNvPr id="1027" name="Picture 3" descr="C:\Users\uživatel\AppData\Local\Microsoft\Windows\Temporary Internet Files\Content.IE5\QZW61W2X\MC900433160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3816424" cy="38164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živatel\AppData\Local\Microsoft\Windows\Temporary Internet Files\Content.IE5\900VVYZS\MC900432671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81128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21529847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Kterým dílem Bedřicha Smetany začíná festival Pražské jaro?</a:t>
            </a:r>
            <a:endParaRPr lang="cs-CZ" dirty="0"/>
          </a:p>
        </p:txBody>
      </p:sp>
      <p:pic>
        <p:nvPicPr>
          <p:cNvPr id="2054" name="Picture 6" descr="C:\Users\uživatel\AppData\Local\Microsoft\Windows\Temporary Internet Files\Content.IE5\900VVYZS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32856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95632" y="2904023"/>
            <a:ext cx="6751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4" action="ppaction://hlinksldjump"/>
              </a:rPr>
              <a:t>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3043091"/>
            <a:ext cx="27151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MÁ VLAST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85213" y="4135129"/>
            <a:ext cx="6735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5" action="ppaction://hlinksldjump"/>
              </a:rPr>
              <a:t>B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187632"/>
            <a:ext cx="60297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BRANIBOŘI V ČECHÁCH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22882" y="5301208"/>
            <a:ext cx="62068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spc="300" dirty="0">
                <a:ln w="11430" cmpd="sng">
                  <a:solidFill>
                    <a:srgbClr val="79498D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79498D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79498D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79498D">
                      <a:satMod val="220000"/>
                      <a:alpha val="35000"/>
                    </a:srgbClr>
                  </a:glow>
                </a:effectLst>
                <a:hlinkClick r:id="rId5" action="ppaction://hlinksldjump"/>
              </a:rPr>
              <a:t>C</a:t>
            </a:r>
            <a:endParaRPr lang="cs-CZ" sz="5400" b="1" spc="300" dirty="0">
              <a:ln w="11430" cmpd="sng">
                <a:solidFill>
                  <a:srgbClr val="79498D">
                    <a:tint val="10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79498D">
                      <a:tint val="83000"/>
                      <a:shade val="100000"/>
                      <a:satMod val="200000"/>
                    </a:srgbClr>
                  </a:gs>
                  <a:gs pos="75000">
                    <a:srgbClr val="79498D">
                      <a:tint val="100000"/>
                      <a:shade val="50000"/>
                      <a:satMod val="150000"/>
                    </a:srgbClr>
                  </a:gs>
                </a:gsLst>
                <a:lin ang="5400000"/>
              </a:gradFill>
              <a:effectLst>
                <a:glow rad="45500">
                  <a:srgbClr val="79498D">
                    <a:satMod val="220000"/>
                    <a:alpha val="35000"/>
                  </a:srgb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18300" y="5378152"/>
            <a:ext cx="621932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dirty="0" smtClean="0">
                <a:solidFill>
                  <a:srgbClr val="79498D"/>
                </a:solidFill>
              </a:rPr>
              <a:t>LIBUŠE</a:t>
            </a:r>
            <a:endParaRPr lang="cs-CZ" sz="4400" dirty="0">
              <a:solidFill>
                <a:srgbClr val="79498D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59654402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ŠPATNĚ!!!</a:t>
            </a:r>
            <a:endParaRPr lang="cs-CZ" sz="6600" dirty="0"/>
          </a:p>
        </p:txBody>
      </p:sp>
      <p:pic>
        <p:nvPicPr>
          <p:cNvPr id="2050" name="Picture 2" descr="C:\Users\uživatel\AppData\Local\Microsoft\Windows\Temporary Internet Files\Content.IE5\SAFH5PJD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091185" cy="30911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900VVYZS\MC900432671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5389765"/>
            <a:ext cx="4334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Zkus to znovu!!!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41143060"/>
      </p:ext>
    </p:extLst>
  </p:cSld>
  <p:clrMapOvr>
    <a:masterClrMapping/>
  </p:clrMapOvr>
  <p:transition spd="slow">
    <p:pull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180528" y="332656"/>
            <a:ext cx="9793088" cy="2304256"/>
          </a:xfrm>
        </p:spPr>
        <p:txBody>
          <a:bodyPr>
            <a:normAutofit/>
          </a:bodyPr>
          <a:lstStyle/>
          <a:p>
            <a:r>
              <a:rPr lang="cs-CZ" sz="6600" dirty="0" smtClean="0"/>
              <a:t>SPRÁVNĚ!!!</a:t>
            </a:r>
            <a:endParaRPr lang="cs-CZ" sz="6600" dirty="0"/>
          </a:p>
        </p:txBody>
      </p:sp>
      <p:pic>
        <p:nvPicPr>
          <p:cNvPr id="1027" name="Picture 3" descr="C:\Users\uživatel\AppData\Local\Microsoft\Windows\Temporary Internet Files\Content.IE5\QZW61W2X\MC900433160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3816424" cy="38164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60074663"/>
      </p:ext>
    </p:extLst>
  </p:cSld>
  <p:clrMapOvr>
    <a:masterClrMapping/>
  </p:clrMapOvr>
  <p:transition spd="slow">
    <p:pull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Zdroj: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800" i="1" dirty="0"/>
              <a:t>Wikipedie</a:t>
            </a:r>
            <a:r>
              <a:rPr lang="cs-CZ" sz="1800" dirty="0"/>
              <a:t> [online]. 1.11.2009 [cit. 2011-03-10]. Bedřich Smetana. Dostupné z WWW: &lt;http://cs.wikipedia.org/wiki/</a:t>
            </a:r>
            <a:r>
              <a:rPr lang="cs-CZ" sz="1800" dirty="0" err="1"/>
              <a:t>Soubor:Bedrich_Smetana.jpg</a:t>
            </a:r>
            <a:r>
              <a:rPr lang="cs-CZ" sz="1800" dirty="0"/>
              <a:t>&gt;.</a:t>
            </a:r>
          </a:p>
          <a:p>
            <a:pPr>
              <a:buFont typeface="Arial" pitchFamily="34" charset="0"/>
              <a:buChar char="•"/>
            </a:pPr>
            <a:endParaRPr lang="cs-CZ" sz="1800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7459592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443</TotalTime>
  <Words>381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Brooklet</vt:lpstr>
      <vt:lpstr>Snímek 1</vt:lpstr>
      <vt:lpstr>BEDŘICH SMETANA (1824-1884)</vt:lpstr>
      <vt:lpstr>Život Bedřicha Smetany</vt:lpstr>
      <vt:lpstr>Nejznámější díla Bedřicha Smetany Hledej jejich zašifrované názvy</vt:lpstr>
      <vt:lpstr>Kde se narodil Bedřich Smetana??</vt:lpstr>
      <vt:lpstr>SPRÁVNĚ!!!</vt:lpstr>
      <vt:lpstr>Která opera Bedřicha Smetany zazněla při otevření Národního divadla?</vt:lpstr>
      <vt:lpstr>ŠPATNĚ!!!</vt:lpstr>
      <vt:lpstr>ŠPATNĚ!!!</vt:lpstr>
      <vt:lpstr>SPRÁVNĚ!!!</vt:lpstr>
      <vt:lpstr>Kterým dílem Bedřicha Smetany začíná festival Pražské jaro?</vt:lpstr>
      <vt:lpstr>ŠPATNĚ!!!</vt:lpstr>
      <vt:lpstr>SPRÁVNĚ!!!</vt:lpstr>
      <vt:lpstr>Zdroj: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Poláškovi</cp:lastModifiedBy>
  <cp:revision>42</cp:revision>
  <dcterms:created xsi:type="dcterms:W3CDTF">2011-03-09T18:35:00Z</dcterms:created>
  <dcterms:modified xsi:type="dcterms:W3CDTF">2011-10-02T13:04:32Z</dcterms:modified>
</cp:coreProperties>
</file>