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92" r:id="rId1"/>
  </p:sldMasterIdLst>
  <p:notesMasterIdLst>
    <p:notesMasterId r:id="rId11"/>
  </p:notesMasterIdLst>
  <p:sldIdLst>
    <p:sldId id="271" r:id="rId2"/>
    <p:sldId id="272" r:id="rId3"/>
    <p:sldId id="267" r:id="rId4"/>
    <p:sldId id="257" r:id="rId5"/>
    <p:sldId id="258" r:id="rId6"/>
    <p:sldId id="259" r:id="rId7"/>
    <p:sldId id="260" r:id="rId8"/>
    <p:sldId id="268" r:id="rId9"/>
    <p:sldId id="27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6EA24E-E375-47CD-A5BC-053095CF1CF7}" type="datetimeFigureOut">
              <a:rPr lang="cs-CZ" smtClean="0"/>
              <a:t>16.6.2014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E6D5C-98F8-4258-8DC9-E2FBC9C6C6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812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512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ACD8BA9-EF2F-4E39-904E-90AFB07F4E5B}" type="slidenum">
              <a:rPr lang="cs-CZ" altLang="cs-CZ"/>
              <a:pPr/>
              <a:t>1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73864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F9C2046-7CC2-4900-A9AF-88BAA04D9FCA}" type="slidenum">
              <a:rPr lang="cs-CZ" altLang="cs-CZ"/>
              <a:pPr/>
              <a:t>2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9509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678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815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852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40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070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9951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29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033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325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471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116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6/16/2014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139148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0500"/>
            <a:ext cx="9144000" cy="196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147846" y="6282011"/>
            <a:ext cx="9896308" cy="365125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dirty="0"/>
              <a:t>Střední škola </a:t>
            </a:r>
            <a:r>
              <a:rPr lang="cs-CZ" altLang="cs-CZ" sz="1400" dirty="0" smtClean="0"/>
              <a:t>a </a:t>
            </a:r>
            <a:r>
              <a:rPr lang="cs-CZ" altLang="cs-CZ" sz="1400" dirty="0"/>
              <a:t>Vyšší odborná škola cestovního ruchu, </a:t>
            </a:r>
          </a:p>
          <a:p>
            <a:pPr algn="ctr"/>
            <a:r>
              <a:rPr lang="cs-CZ" altLang="cs-CZ" sz="1400" dirty="0"/>
              <a:t>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836204"/>
              </p:ext>
            </p:extLst>
          </p:nvPr>
        </p:nvGraphicFramePr>
        <p:xfrm>
          <a:off x="2236789" y="2526456"/>
          <a:ext cx="7921625" cy="35523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6603"/>
                <a:gridCol w="5705022"/>
              </a:tblGrid>
              <a:tr h="4207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marL="91449" marR="91449" marT="45726" marB="45726" anchor="ctr"/>
                </a:tc>
              </a:tr>
              <a:tr h="4207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1 – </a:t>
                      </a:r>
                      <a:r>
                        <a:rPr lang="cs-CZ" sz="1800" b="1" dirty="0" smtClean="0"/>
                        <a:t>Ekonomika,</a:t>
                      </a:r>
                      <a:r>
                        <a:rPr lang="cs-CZ" sz="1800" b="1" baseline="0" dirty="0" smtClean="0"/>
                        <a:t> ekonomie, ekonomické systémy</a:t>
                      </a:r>
                      <a:endParaRPr lang="cs-CZ" sz="1800" b="1" dirty="0"/>
                    </a:p>
                  </a:txBody>
                  <a:tcPr marL="91449" marR="91449" marT="45726" marB="45726" anchor="ctr"/>
                </a:tc>
              </a:tr>
              <a:tr h="7681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sz="1800" dirty="0"/>
                    </a:p>
                  </a:txBody>
                  <a:tcPr marL="91449" marR="91449" marT="45726" marB="45726" anchor="ctr"/>
                </a:tc>
              </a:tr>
              <a:tr h="4207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Ing. Gabriela Bendová </a:t>
                      </a:r>
                      <a:r>
                        <a:rPr lang="cs-CZ" sz="1800" dirty="0" err="1" smtClean="0"/>
                        <a:t>Karpytová</a:t>
                      </a:r>
                      <a:endParaRPr lang="cs-CZ" sz="1800" dirty="0"/>
                    </a:p>
                  </a:txBody>
                  <a:tcPr marL="91449" marR="91449" marT="45726" marB="45726" anchor="ctr"/>
                </a:tc>
              </a:tr>
              <a:tr h="6802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Základní</a:t>
                      </a:r>
                      <a:r>
                        <a:rPr lang="cs-CZ" sz="1800" baseline="0" dirty="0" smtClean="0"/>
                        <a:t> ekonomické pojmy</a:t>
                      </a:r>
                      <a:endParaRPr lang="cs-CZ" sz="1800" dirty="0"/>
                    </a:p>
                  </a:txBody>
                  <a:tcPr marL="91449" marR="91449" marT="45726" marB="45726" anchor="ctr"/>
                </a:tc>
              </a:tr>
              <a:tr h="4207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I.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ročník, učňovský obor – kuchař, číšník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9" marR="91449" marT="45726" marB="45726" anchor="ctr"/>
                </a:tc>
              </a:tr>
              <a:tr h="4207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Září 2013</a:t>
                      </a:r>
                      <a:endParaRPr lang="cs-CZ" sz="1800" dirty="0"/>
                    </a:p>
                  </a:txBody>
                  <a:tcPr marL="91449" marR="91449" marT="45726" marB="45726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044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58800" y="819150"/>
            <a:ext cx="10883900" cy="5761038"/>
          </a:xfrm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cs-CZ" sz="2800" b="1" dirty="0" smtClean="0"/>
              <a:t>Anotace: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cs-CZ" sz="2800" dirty="0" smtClean="0"/>
              <a:t>	Tento materiál slouží k pochopení základních ekonomický pojmů jako je ekonomika, ekonomie, mikroekonomie, makroekonomie a ekonomické systémy. </a:t>
            </a:r>
            <a:r>
              <a:rPr lang="cs-CZ" sz="2800" dirty="0" smtClean="0"/>
              <a:t>K prezentaci je vhodné </a:t>
            </a:r>
            <a:r>
              <a:rPr lang="cs-CZ" sz="2800" dirty="0" smtClean="0"/>
              <a:t>poskytnout </a:t>
            </a:r>
            <a:r>
              <a:rPr lang="cs-CZ" sz="2800" dirty="0" smtClean="0"/>
              <a:t>doplňující výklad.</a:t>
            </a:r>
            <a:endParaRPr lang="cs-CZ" sz="2800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cs-CZ" sz="2800" b="1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cs-CZ" sz="2800" b="1" dirty="0" smtClean="0"/>
              <a:t>Metodické pokyny: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cs-CZ" sz="2800" dirty="0" smtClean="0"/>
              <a:t>	Materiál je vytvořen jako prezentace v programu MS PowerPoint. Pro jeho využití je potřeba mít k dispozici počítač nebo notebook, dataprojektor, promítací plochu a příslušné programové vybavení.</a:t>
            </a:r>
          </a:p>
        </p:txBody>
      </p:sp>
    </p:spTree>
    <p:extLst>
      <p:ext uri="{BB962C8B-B14F-4D97-AF65-F5344CB8AC3E}">
        <p14:creationId xmlns:p14="http://schemas.microsoft.com/office/powerpoint/2010/main" val="3837891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ZÁKLADNÍ ekonomické POJMY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89000" y="3797300"/>
            <a:ext cx="9906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schemeClr val="bg1"/>
                </a:solidFill>
              </a:rPr>
              <a:t>Ekonomika, ekonomie, ekonomické systémy</a:t>
            </a:r>
          </a:p>
        </p:txBody>
      </p:sp>
    </p:spTree>
    <p:extLst>
      <p:ext uri="{BB962C8B-B14F-4D97-AF65-F5344CB8AC3E}">
        <p14:creationId xmlns:p14="http://schemas.microsoft.com/office/powerpoint/2010/main" val="810504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EKONOMIE x EKONOMIKA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3">
                    <a:lumMod val="75000"/>
                  </a:schemeClr>
                </a:solidFill>
              </a:rPr>
              <a:t>Ekonomie</a:t>
            </a:r>
            <a:r>
              <a:rPr lang="cs-CZ" sz="2800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2800" dirty="0" smtClean="0"/>
              <a:t>= zabývá se ekonomickou teorií</a:t>
            </a:r>
          </a:p>
          <a:p>
            <a:r>
              <a:rPr lang="cs-CZ" sz="2800" b="1" dirty="0">
                <a:solidFill>
                  <a:schemeClr val="accent3">
                    <a:lumMod val="75000"/>
                  </a:schemeClr>
                </a:solidFill>
              </a:rPr>
              <a:t>Ekonomika</a:t>
            </a:r>
            <a:r>
              <a:rPr lang="cs-CZ" sz="2800" dirty="0" smtClean="0"/>
              <a:t> = zabývá se ekonomickou praxí</a:t>
            </a:r>
          </a:p>
          <a:p>
            <a:r>
              <a:rPr lang="cs-CZ" sz="2800" b="1" dirty="0">
                <a:solidFill>
                  <a:schemeClr val="accent3">
                    <a:lumMod val="75000"/>
                  </a:schemeClr>
                </a:solidFill>
              </a:rPr>
              <a:t>Ekonomie</a:t>
            </a:r>
            <a:r>
              <a:rPr lang="cs-CZ" sz="2800" dirty="0" smtClean="0"/>
              <a:t> je společenská věda o tom, jak lidé a společnost rozhodují o využití omezených zdrojů k výrobě statků a služeb a jak jsou tyto produkty rozdělovány pro současnou i budoucí spotřebu mezi jednotlivé osoby a skupiny společnosti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20112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DĚLENÍ EKONOMIE</a:t>
            </a:r>
            <a:br>
              <a:rPr lang="cs-CZ" dirty="0" smtClean="0"/>
            </a:br>
            <a:r>
              <a:rPr lang="cs-CZ" dirty="0" smtClean="0"/>
              <a:t>(podle oblasti a rozsahu zkoumání)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258404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sz="2800" dirty="0" smtClean="0"/>
              <a:t>MIKROEKONOMIE</a:t>
            </a:r>
          </a:p>
          <a:p>
            <a:pPr lvl="1"/>
            <a:r>
              <a:rPr lang="cs-CZ" sz="2600" dirty="0" smtClean="0"/>
              <a:t>Zkoumá chování jednotlivých ekonomických subjektů (domácností a firem)</a:t>
            </a:r>
          </a:p>
          <a:p>
            <a:pPr lvl="1"/>
            <a:r>
              <a:rPr lang="cs-CZ" sz="2600" dirty="0" smtClean="0"/>
              <a:t>Zkoumá např. cenu jednotlivých výrobků, mzdu jednotlivého pracovníka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800" dirty="0"/>
              <a:t>MAKROEKONOMIE</a:t>
            </a:r>
          </a:p>
          <a:p>
            <a:pPr lvl="1"/>
            <a:r>
              <a:rPr lang="cs-CZ" sz="2600" dirty="0" smtClean="0"/>
              <a:t>Zkoumá chování ekonomiky jako celku – dívá se na ekonomiku pohledem státu</a:t>
            </a:r>
          </a:p>
          <a:p>
            <a:pPr lvl="1"/>
            <a:r>
              <a:rPr lang="cs-CZ" sz="2600" dirty="0" smtClean="0"/>
              <a:t>Zkoumá např. inflaci, nezaměstnanost, celkovou produkci státu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3439619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 základní ekonomické otázky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sz="2800" dirty="0" smtClean="0"/>
                  <a:t>CO?                   Co a kolik vyrobit?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2800" dirty="0" smtClean="0"/>
                  <a:t>JAK?                   Jak vyrobit, resp. s použitím jakých zdrojů a technologií?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2800" dirty="0" smtClean="0"/>
                  <a:t>PRO KOHO?      Jak rozdělit vyrobené produkty ke spotřebě?</a:t>
                </a:r>
              </a:p>
              <a:p>
                <a:pPr marL="0" indent="0">
                  <a:buNone/>
                </a:pPr>
                <a:endParaRPr lang="cs-CZ" sz="2800" dirty="0"/>
              </a:p>
              <a:p>
                <a:pPr marL="0" indent="0">
                  <a:buNone/>
                </a:pPr>
                <a:r>
                  <a:rPr lang="cs-CZ" sz="2800" dirty="0" smtClean="0"/>
                  <a:t>Přístup k řešení 3 základních otázek je rozdílný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sz="2800" dirty="0" smtClean="0"/>
                  <a:t> podle toho, jak řešíme tyto základní otázky, rozeznáváme 4 základní ekonomické systémy.</a:t>
                </a:r>
                <a:endParaRPr lang="cs-CZ" sz="2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105" r="-9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8830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	ekonomické systémy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2800" dirty="0" smtClean="0"/>
              <a:t>Zvykový systém</a:t>
            </a:r>
          </a:p>
          <a:p>
            <a:pPr lvl="1"/>
            <a:r>
              <a:rPr lang="cs-CZ" sz="2600" dirty="0" smtClean="0"/>
              <a:t>Vše vychází z tradice, tzn. </a:t>
            </a:r>
            <a:r>
              <a:rPr lang="cs-CZ" sz="2600" dirty="0"/>
              <a:t>o</a:t>
            </a:r>
            <a:r>
              <a:rPr lang="cs-CZ" sz="2600" dirty="0" smtClean="0"/>
              <a:t> řešení 3 základních otázek rozhoduje „náčelník“ kmene (dnes pouze indiánské kmeny v Americe)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800" dirty="0" smtClean="0"/>
              <a:t>Příkazový systém</a:t>
            </a:r>
          </a:p>
          <a:p>
            <a:pPr lvl="1"/>
            <a:r>
              <a:rPr lang="cs-CZ" sz="2600" dirty="0" smtClean="0"/>
              <a:t>V období komunismu i v ČR</a:t>
            </a:r>
          </a:p>
          <a:p>
            <a:pPr lvl="1"/>
            <a:r>
              <a:rPr lang="cs-CZ" sz="2600" dirty="0" smtClean="0"/>
              <a:t>3 základní otázky řeší centrální plán</a:t>
            </a:r>
          </a:p>
          <a:p>
            <a:pPr lvl="1"/>
            <a:r>
              <a:rPr lang="cs-CZ" sz="2600" dirty="0" smtClean="0"/>
              <a:t>Též název centrálně plánovaný systém</a:t>
            </a:r>
          </a:p>
        </p:txBody>
      </p:sp>
    </p:spTree>
    <p:extLst>
      <p:ext uri="{BB962C8B-B14F-4D97-AF65-F5344CB8AC3E}">
        <p14:creationId xmlns:p14="http://schemas.microsoft.com/office/powerpoint/2010/main" val="2539303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3"/>
            </a:pPr>
            <a:r>
              <a:rPr lang="cs-CZ" sz="2800" dirty="0"/>
              <a:t>Tržní systém</a:t>
            </a:r>
          </a:p>
          <a:p>
            <a:pPr lvl="1"/>
            <a:r>
              <a:rPr lang="cs-CZ" sz="2600" dirty="0" smtClean="0"/>
              <a:t>3 základní otázky řeší trh prostřednictvím cen, zisků a ztrát</a:t>
            </a:r>
            <a:endParaRPr lang="cs-CZ" sz="2600" dirty="0"/>
          </a:p>
          <a:p>
            <a:pPr marL="342900" indent="-342900">
              <a:buFont typeface="+mj-lt"/>
              <a:buAutoNum type="arabicPeriod" startAt="3"/>
            </a:pPr>
            <a:r>
              <a:rPr lang="cs-CZ" sz="2800" dirty="0"/>
              <a:t>Smíšený </a:t>
            </a:r>
            <a:r>
              <a:rPr lang="cs-CZ" sz="2800" dirty="0" smtClean="0"/>
              <a:t>systém</a:t>
            </a:r>
          </a:p>
          <a:p>
            <a:pPr lvl="1"/>
            <a:r>
              <a:rPr lang="cs-CZ" sz="2600" dirty="0" smtClean="0"/>
              <a:t>Vychází z tržního systému, je ale doplněn o zásahy vlády</a:t>
            </a:r>
          </a:p>
          <a:p>
            <a:pPr lvl="1"/>
            <a:r>
              <a:rPr lang="cs-CZ" sz="2600" dirty="0" smtClean="0"/>
              <a:t>Dnes ve vyspělých státech (i v ČR)</a:t>
            </a:r>
            <a:endParaRPr lang="cs-CZ" sz="2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035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MACH, Josef. </a:t>
            </a:r>
            <a:r>
              <a:rPr lang="cs-CZ" sz="3200" i="1" dirty="0"/>
              <a:t>Ekonomika pro střední odborná učiliště obor </a:t>
            </a:r>
            <a:r>
              <a:rPr lang="cs-CZ" sz="3200" i="1" dirty="0" smtClean="0"/>
              <a:t>kuchař/číšník</a:t>
            </a:r>
            <a:r>
              <a:rPr lang="cs-CZ" sz="3200" dirty="0"/>
              <a:t>. 3. vydání. Praha: </a:t>
            </a:r>
            <a:r>
              <a:rPr lang="cs-CZ" sz="3200" dirty="0" smtClean="0"/>
              <a:t>Nakladatelství Fortuna</a:t>
            </a:r>
            <a:r>
              <a:rPr lang="cs-CZ" sz="3200" dirty="0"/>
              <a:t>, 2011. ISBN </a:t>
            </a:r>
            <a:r>
              <a:rPr lang="cs-CZ" sz="3200" dirty="0" smtClean="0"/>
              <a:t>978-80-7373-034-5</a:t>
            </a:r>
          </a:p>
          <a:p>
            <a:r>
              <a:rPr lang="cs-CZ" sz="3200" dirty="0"/>
              <a:t>ŠVARCOVÁ, Jena. </a:t>
            </a:r>
            <a:r>
              <a:rPr lang="cs-CZ" sz="3200" i="1" dirty="0"/>
              <a:t>Ekonomie: stručný přehled: teorie a praxe aktuálně a v souvislostech</a:t>
            </a:r>
            <a:r>
              <a:rPr lang="cs-CZ" sz="3200" dirty="0"/>
              <a:t>. Zlín: CEED, 2008, 303 s. ISBN </a:t>
            </a:r>
            <a:r>
              <a:rPr lang="cs-CZ" sz="3200" dirty="0" smtClean="0"/>
              <a:t>978-80-903433-7-5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78006149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a">
  <a:themeElements>
    <a:clrScheme name="Dividenda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a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a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Dividenda</Template>
  <TotalTime>41</TotalTime>
  <Words>381</Words>
  <Application>Microsoft Office PowerPoint</Application>
  <PresentationFormat>Širokoúhlá obrazovka</PresentationFormat>
  <Paragraphs>57</Paragraphs>
  <Slides>9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7" baseType="lpstr">
      <vt:lpstr>Arial</vt:lpstr>
      <vt:lpstr>Calibri</vt:lpstr>
      <vt:lpstr>Cambria Math</vt:lpstr>
      <vt:lpstr>Gill Sans MT</vt:lpstr>
      <vt:lpstr>Times New Roman</vt:lpstr>
      <vt:lpstr>Wingdings</vt:lpstr>
      <vt:lpstr>Wingdings 2</vt:lpstr>
      <vt:lpstr>Dividenda</vt:lpstr>
      <vt:lpstr>Prezentace aplikace PowerPoint</vt:lpstr>
      <vt:lpstr>Prezentace aplikace PowerPoint</vt:lpstr>
      <vt:lpstr>ZÁKLADNÍ ekonomické POJMY</vt:lpstr>
      <vt:lpstr>EKONOMIE x EKONOMIKA</vt:lpstr>
      <vt:lpstr>DĚLENÍ EKONOMIE (podle oblasti a rozsahu zkoumání)</vt:lpstr>
      <vt:lpstr>3 základní ekonomické otázky</vt:lpstr>
      <vt:lpstr> ekonomické systémy</vt:lpstr>
      <vt:lpstr>Prezentace aplikace PowerPoint</vt:lpstr>
      <vt:lpstr>LITERATURA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EKONOMICKÉ POJMY</dc:title>
  <dc:creator>Admin</dc:creator>
  <cp:lastModifiedBy>Admin</cp:lastModifiedBy>
  <cp:revision>13</cp:revision>
  <dcterms:created xsi:type="dcterms:W3CDTF">2013-09-03T15:06:44Z</dcterms:created>
  <dcterms:modified xsi:type="dcterms:W3CDTF">2014-06-16T16:07:20Z</dcterms:modified>
</cp:coreProperties>
</file>