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12"/>
  </p:notesMasterIdLst>
  <p:sldIdLst>
    <p:sldId id="273" r:id="rId2"/>
    <p:sldId id="274" r:id="rId3"/>
    <p:sldId id="256" r:id="rId4"/>
    <p:sldId id="257" r:id="rId5"/>
    <p:sldId id="258" r:id="rId6"/>
    <p:sldId id="260" r:id="rId7"/>
    <p:sldId id="265" r:id="rId8"/>
    <p:sldId id="266" r:id="rId9"/>
    <p:sldId id="275" r:id="rId10"/>
    <p:sldId id="276" r:id="rId11"/>
  </p:sldIdLst>
  <p:sldSz cx="12192000" cy="6858000"/>
  <p:notesSz cx="6797675" cy="9926638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2295" autoAdjust="0"/>
  </p:normalViewPr>
  <p:slideViewPr>
    <p:cSldViewPr snapToGrid="0">
      <p:cViewPr varScale="1">
        <p:scale>
          <a:sx n="78" d="100"/>
          <a:sy n="78" d="100"/>
        </p:scale>
        <p:origin x="-114" y="-2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A19F4F-39BE-4954-A25C-FCEE64C164D3}" type="doc">
      <dgm:prSet loTypeId="urn:microsoft.com/office/officeart/2005/8/layout/pyramid2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E0D45868-CDBB-4EEA-ACD1-7DC3720F6121}">
      <dgm:prSet phldrT="[Text]"/>
      <dgm:spPr/>
      <dgm:t>
        <a:bodyPr/>
        <a:lstStyle/>
        <a:p>
          <a:r>
            <a:rPr lang="cs-CZ" dirty="0" smtClean="0"/>
            <a:t>Potřeba seberealizace</a:t>
          </a:r>
          <a:endParaRPr lang="cs-CZ" dirty="0"/>
        </a:p>
      </dgm:t>
    </dgm:pt>
    <dgm:pt modelId="{E3605C4C-A382-4DBD-BC4E-D9C97F09A6D7}" type="parTrans" cxnId="{0402AB6C-A534-4D9F-8009-A6F1F8813BA6}">
      <dgm:prSet/>
      <dgm:spPr/>
      <dgm:t>
        <a:bodyPr/>
        <a:lstStyle/>
        <a:p>
          <a:endParaRPr lang="cs-CZ"/>
        </a:p>
      </dgm:t>
    </dgm:pt>
    <dgm:pt modelId="{0FA89507-7D54-4933-9A10-E32642879D2B}" type="sibTrans" cxnId="{0402AB6C-A534-4D9F-8009-A6F1F8813BA6}">
      <dgm:prSet/>
      <dgm:spPr/>
      <dgm:t>
        <a:bodyPr/>
        <a:lstStyle/>
        <a:p>
          <a:endParaRPr lang="cs-CZ"/>
        </a:p>
      </dgm:t>
    </dgm:pt>
    <dgm:pt modelId="{EA304006-CBBA-47B1-9F15-4938B0EEC9D9}">
      <dgm:prSet phldrT="[Text]"/>
      <dgm:spPr/>
      <dgm:t>
        <a:bodyPr/>
        <a:lstStyle/>
        <a:p>
          <a:r>
            <a:rPr lang="cs-CZ" dirty="0" smtClean="0"/>
            <a:t>Potřeba uznání, uspokojení z práce</a:t>
          </a:r>
          <a:endParaRPr lang="cs-CZ" dirty="0"/>
        </a:p>
      </dgm:t>
    </dgm:pt>
    <dgm:pt modelId="{8E4EF683-8C6A-49EA-8EF8-02F1ACAC85FE}" type="parTrans" cxnId="{333FD27C-8C60-4A52-8ACF-60B07685B971}">
      <dgm:prSet/>
      <dgm:spPr/>
      <dgm:t>
        <a:bodyPr/>
        <a:lstStyle/>
        <a:p>
          <a:endParaRPr lang="cs-CZ"/>
        </a:p>
      </dgm:t>
    </dgm:pt>
    <dgm:pt modelId="{C42C17A9-E007-466F-A808-15D5CC661D57}" type="sibTrans" cxnId="{333FD27C-8C60-4A52-8ACF-60B07685B971}">
      <dgm:prSet/>
      <dgm:spPr/>
      <dgm:t>
        <a:bodyPr/>
        <a:lstStyle/>
        <a:p>
          <a:endParaRPr lang="cs-CZ"/>
        </a:p>
      </dgm:t>
    </dgm:pt>
    <dgm:pt modelId="{0F3DC296-A49F-4647-87AB-207B3B4006A0}">
      <dgm:prSet phldrT="[Text]"/>
      <dgm:spPr/>
      <dgm:t>
        <a:bodyPr/>
        <a:lstStyle/>
        <a:p>
          <a:r>
            <a:rPr lang="cs-CZ" dirty="0" smtClean="0"/>
            <a:t>Sociální potřeby</a:t>
          </a:r>
          <a:endParaRPr lang="cs-CZ" dirty="0"/>
        </a:p>
      </dgm:t>
    </dgm:pt>
    <dgm:pt modelId="{2AD576BA-4575-4BD7-9F44-5182FF23F37E}" type="parTrans" cxnId="{5E2734CE-74D8-4BC0-80A7-C378CCA0663F}">
      <dgm:prSet/>
      <dgm:spPr/>
      <dgm:t>
        <a:bodyPr/>
        <a:lstStyle/>
        <a:p>
          <a:endParaRPr lang="cs-CZ"/>
        </a:p>
      </dgm:t>
    </dgm:pt>
    <dgm:pt modelId="{F5F5B17B-17F0-4273-9EBB-B1E1D92C6FEA}" type="sibTrans" cxnId="{5E2734CE-74D8-4BC0-80A7-C378CCA0663F}">
      <dgm:prSet/>
      <dgm:spPr/>
      <dgm:t>
        <a:bodyPr/>
        <a:lstStyle/>
        <a:p>
          <a:endParaRPr lang="cs-CZ"/>
        </a:p>
      </dgm:t>
    </dgm:pt>
    <dgm:pt modelId="{F83770A2-B35A-4C27-B955-CCE0526A9F2D}">
      <dgm:prSet/>
      <dgm:spPr/>
      <dgm:t>
        <a:bodyPr/>
        <a:lstStyle/>
        <a:p>
          <a:r>
            <a:rPr lang="cs-CZ" dirty="0" smtClean="0"/>
            <a:t>Fyziologické potřeby</a:t>
          </a:r>
          <a:endParaRPr lang="cs-CZ" dirty="0"/>
        </a:p>
      </dgm:t>
    </dgm:pt>
    <dgm:pt modelId="{5186E1FA-2443-4D2F-BD2D-798D815543CE}" type="parTrans" cxnId="{72DE51CC-D58F-4D4D-B341-BA1D6445F78A}">
      <dgm:prSet/>
      <dgm:spPr/>
      <dgm:t>
        <a:bodyPr/>
        <a:lstStyle/>
        <a:p>
          <a:endParaRPr lang="cs-CZ"/>
        </a:p>
      </dgm:t>
    </dgm:pt>
    <dgm:pt modelId="{9AA8D1E2-1BD5-4983-8E2A-1C503C7D55E2}" type="sibTrans" cxnId="{72DE51CC-D58F-4D4D-B341-BA1D6445F78A}">
      <dgm:prSet/>
      <dgm:spPr/>
      <dgm:t>
        <a:bodyPr/>
        <a:lstStyle/>
        <a:p>
          <a:endParaRPr lang="cs-CZ"/>
        </a:p>
      </dgm:t>
    </dgm:pt>
    <dgm:pt modelId="{22054993-8E11-47BB-B076-172DD0E5637B}">
      <dgm:prSet/>
      <dgm:spPr/>
      <dgm:t>
        <a:bodyPr/>
        <a:lstStyle/>
        <a:p>
          <a:r>
            <a:rPr lang="cs-CZ" dirty="0" smtClean="0"/>
            <a:t>Existenční jistoty</a:t>
          </a:r>
          <a:endParaRPr lang="cs-CZ" dirty="0"/>
        </a:p>
      </dgm:t>
    </dgm:pt>
    <dgm:pt modelId="{2E51D4F2-AAC9-4CB4-B1F8-D39B75DDE961}" type="parTrans" cxnId="{FB5B1878-DA2D-40BF-B314-241EF30A0CD0}">
      <dgm:prSet/>
      <dgm:spPr/>
      <dgm:t>
        <a:bodyPr/>
        <a:lstStyle/>
        <a:p>
          <a:endParaRPr lang="cs-CZ"/>
        </a:p>
      </dgm:t>
    </dgm:pt>
    <dgm:pt modelId="{A45B5786-FFA0-467F-B575-5D8EDDE29BD2}" type="sibTrans" cxnId="{FB5B1878-DA2D-40BF-B314-241EF30A0CD0}">
      <dgm:prSet/>
      <dgm:spPr/>
      <dgm:t>
        <a:bodyPr/>
        <a:lstStyle/>
        <a:p>
          <a:endParaRPr lang="cs-CZ"/>
        </a:p>
      </dgm:t>
    </dgm:pt>
    <dgm:pt modelId="{EFC92FC1-5F70-4D7C-AFAB-1FBE78386554}" type="pres">
      <dgm:prSet presAssocID="{68A19F4F-39BE-4954-A25C-FCEE64C164D3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C3D52DAE-DC3D-4938-904B-D3F67BE92369}" type="pres">
      <dgm:prSet presAssocID="{68A19F4F-39BE-4954-A25C-FCEE64C164D3}" presName="pyramid" presStyleLbl="node1" presStyleIdx="0" presStyleCnt="1"/>
      <dgm:spPr>
        <a:solidFill>
          <a:schemeClr val="accent1">
            <a:lumMod val="40000"/>
            <a:lumOff val="60000"/>
          </a:schemeClr>
        </a:solidFill>
        <a:ln>
          <a:solidFill>
            <a:schemeClr val="accent1">
              <a:lumMod val="60000"/>
              <a:lumOff val="40000"/>
            </a:schemeClr>
          </a:solidFill>
        </a:ln>
      </dgm:spPr>
    </dgm:pt>
    <dgm:pt modelId="{B6168B71-AB2F-4FB7-AAC0-F7F998AC88E0}" type="pres">
      <dgm:prSet presAssocID="{68A19F4F-39BE-4954-A25C-FCEE64C164D3}" presName="theList" presStyleCnt="0"/>
      <dgm:spPr/>
    </dgm:pt>
    <dgm:pt modelId="{B3CA22B9-784C-410A-A280-6220BBC7E579}" type="pres">
      <dgm:prSet presAssocID="{E0D45868-CDBB-4EEA-ACD1-7DC3720F6121}" presName="aNode" presStyleLbl="fgAcc1" presStyleIdx="0" presStyleCnt="5" custLinFactY="-13956" custLinFactNeighborX="-50157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C736F1-53F5-418F-9D88-5AB98271963F}" type="pres">
      <dgm:prSet presAssocID="{E0D45868-CDBB-4EEA-ACD1-7DC3720F6121}" presName="aSpace" presStyleCnt="0"/>
      <dgm:spPr/>
    </dgm:pt>
    <dgm:pt modelId="{B76C2533-FB32-40DA-9C29-25F24CF5F3C4}" type="pres">
      <dgm:prSet presAssocID="{EA304006-CBBA-47B1-9F15-4938B0EEC9D9}" presName="aNode" presStyleLbl="fgAcc1" presStyleIdx="1" presStyleCnt="5" custLinFactNeighborX="-50157" custLinFactNeighborY="529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67443F-2FD4-460D-AFF3-784D65432E36}" type="pres">
      <dgm:prSet presAssocID="{EA304006-CBBA-47B1-9F15-4938B0EEC9D9}" presName="aSpace" presStyleCnt="0"/>
      <dgm:spPr/>
    </dgm:pt>
    <dgm:pt modelId="{355A932B-44B5-4DE7-9E99-41DD2A188069}" type="pres">
      <dgm:prSet presAssocID="{0F3DC296-A49F-4647-87AB-207B3B4006A0}" presName="aNode" presStyleLbl="fgAcc1" presStyleIdx="2" presStyleCnt="5" custLinFactY="24980" custLinFactNeighborX="-50157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E6CE6C-0EDD-4399-9B3D-08B3C8291AA8}" type="pres">
      <dgm:prSet presAssocID="{0F3DC296-A49F-4647-87AB-207B3B4006A0}" presName="aSpace" presStyleCnt="0"/>
      <dgm:spPr/>
    </dgm:pt>
    <dgm:pt modelId="{D3F23366-0CB1-443A-99D5-5D58B13BA315}" type="pres">
      <dgm:prSet presAssocID="{22054993-8E11-47BB-B076-172DD0E5637B}" presName="aNode" presStyleLbl="fgAcc1" presStyleIdx="3" presStyleCnt="5" custLinFactY="44822" custLinFactNeighborX="-49192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084D5C-1FF5-46AC-A0A2-53033D294B86}" type="pres">
      <dgm:prSet presAssocID="{22054993-8E11-47BB-B076-172DD0E5637B}" presName="aSpace" presStyleCnt="0"/>
      <dgm:spPr/>
    </dgm:pt>
    <dgm:pt modelId="{4E4D9E96-722F-4723-8DFD-27CA7F4B9AD6}" type="pres">
      <dgm:prSet presAssocID="{F83770A2-B35A-4C27-B955-CCE0526A9F2D}" presName="aNode" presStyleLbl="fgAcc1" presStyleIdx="4" presStyleCnt="5" custLinFactY="60255" custLinFactNeighborX="-48228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1A0297-76BE-4F03-B1C4-9871BB869275}" type="pres">
      <dgm:prSet presAssocID="{F83770A2-B35A-4C27-B955-CCE0526A9F2D}" presName="aSpace" presStyleCnt="0"/>
      <dgm:spPr/>
    </dgm:pt>
  </dgm:ptLst>
  <dgm:cxnLst>
    <dgm:cxn modelId="{72DE51CC-D58F-4D4D-B341-BA1D6445F78A}" srcId="{68A19F4F-39BE-4954-A25C-FCEE64C164D3}" destId="{F83770A2-B35A-4C27-B955-CCE0526A9F2D}" srcOrd="4" destOrd="0" parTransId="{5186E1FA-2443-4D2F-BD2D-798D815543CE}" sibTransId="{9AA8D1E2-1BD5-4983-8E2A-1C503C7D55E2}"/>
    <dgm:cxn modelId="{F356CC3F-F419-4F44-B37D-FD75DD869349}" type="presOf" srcId="{E0D45868-CDBB-4EEA-ACD1-7DC3720F6121}" destId="{B3CA22B9-784C-410A-A280-6220BBC7E579}" srcOrd="0" destOrd="0" presId="urn:microsoft.com/office/officeart/2005/8/layout/pyramid2"/>
    <dgm:cxn modelId="{333FD27C-8C60-4A52-8ACF-60B07685B971}" srcId="{68A19F4F-39BE-4954-A25C-FCEE64C164D3}" destId="{EA304006-CBBA-47B1-9F15-4938B0EEC9D9}" srcOrd="1" destOrd="0" parTransId="{8E4EF683-8C6A-49EA-8EF8-02F1ACAC85FE}" sibTransId="{C42C17A9-E007-466F-A808-15D5CC661D57}"/>
    <dgm:cxn modelId="{5E2734CE-74D8-4BC0-80A7-C378CCA0663F}" srcId="{68A19F4F-39BE-4954-A25C-FCEE64C164D3}" destId="{0F3DC296-A49F-4647-87AB-207B3B4006A0}" srcOrd="2" destOrd="0" parTransId="{2AD576BA-4575-4BD7-9F44-5182FF23F37E}" sibTransId="{F5F5B17B-17F0-4273-9EBB-B1E1D92C6FEA}"/>
    <dgm:cxn modelId="{74B5880F-B327-4CE1-B425-5F38E3A4CCFB}" type="presOf" srcId="{F83770A2-B35A-4C27-B955-CCE0526A9F2D}" destId="{4E4D9E96-722F-4723-8DFD-27CA7F4B9AD6}" srcOrd="0" destOrd="0" presId="urn:microsoft.com/office/officeart/2005/8/layout/pyramid2"/>
    <dgm:cxn modelId="{247B7D28-F2CA-498D-911C-065B8E981653}" type="presOf" srcId="{0F3DC296-A49F-4647-87AB-207B3B4006A0}" destId="{355A932B-44B5-4DE7-9E99-41DD2A188069}" srcOrd="0" destOrd="0" presId="urn:microsoft.com/office/officeart/2005/8/layout/pyramid2"/>
    <dgm:cxn modelId="{0402AB6C-A534-4D9F-8009-A6F1F8813BA6}" srcId="{68A19F4F-39BE-4954-A25C-FCEE64C164D3}" destId="{E0D45868-CDBB-4EEA-ACD1-7DC3720F6121}" srcOrd="0" destOrd="0" parTransId="{E3605C4C-A382-4DBD-BC4E-D9C97F09A6D7}" sibTransId="{0FA89507-7D54-4933-9A10-E32642879D2B}"/>
    <dgm:cxn modelId="{05EEDC29-EF1C-42FA-93C5-A77997BF3B86}" type="presOf" srcId="{EA304006-CBBA-47B1-9F15-4938B0EEC9D9}" destId="{B76C2533-FB32-40DA-9C29-25F24CF5F3C4}" srcOrd="0" destOrd="0" presId="urn:microsoft.com/office/officeart/2005/8/layout/pyramid2"/>
    <dgm:cxn modelId="{FB5B1878-DA2D-40BF-B314-241EF30A0CD0}" srcId="{68A19F4F-39BE-4954-A25C-FCEE64C164D3}" destId="{22054993-8E11-47BB-B076-172DD0E5637B}" srcOrd="3" destOrd="0" parTransId="{2E51D4F2-AAC9-4CB4-B1F8-D39B75DDE961}" sibTransId="{A45B5786-FFA0-467F-B575-5D8EDDE29BD2}"/>
    <dgm:cxn modelId="{55AC8A40-A182-4BA4-89C1-CAE253D9BF24}" type="presOf" srcId="{68A19F4F-39BE-4954-A25C-FCEE64C164D3}" destId="{EFC92FC1-5F70-4D7C-AFAB-1FBE78386554}" srcOrd="0" destOrd="0" presId="urn:microsoft.com/office/officeart/2005/8/layout/pyramid2"/>
    <dgm:cxn modelId="{0395B1B8-AB45-42FD-876D-90A7AFDF9F0A}" type="presOf" srcId="{22054993-8E11-47BB-B076-172DD0E5637B}" destId="{D3F23366-0CB1-443A-99D5-5D58B13BA315}" srcOrd="0" destOrd="0" presId="urn:microsoft.com/office/officeart/2005/8/layout/pyramid2"/>
    <dgm:cxn modelId="{FC045CB9-9011-4E60-B74D-20C4FBE393E5}" type="presParOf" srcId="{EFC92FC1-5F70-4D7C-AFAB-1FBE78386554}" destId="{C3D52DAE-DC3D-4938-904B-D3F67BE92369}" srcOrd="0" destOrd="0" presId="urn:microsoft.com/office/officeart/2005/8/layout/pyramid2"/>
    <dgm:cxn modelId="{7D91DCB7-8E17-4859-B44B-B330E4BB656F}" type="presParOf" srcId="{EFC92FC1-5F70-4D7C-AFAB-1FBE78386554}" destId="{B6168B71-AB2F-4FB7-AAC0-F7F998AC88E0}" srcOrd="1" destOrd="0" presId="urn:microsoft.com/office/officeart/2005/8/layout/pyramid2"/>
    <dgm:cxn modelId="{2B04943B-EBBB-404D-B7E2-B3E7884B5352}" type="presParOf" srcId="{B6168B71-AB2F-4FB7-AAC0-F7F998AC88E0}" destId="{B3CA22B9-784C-410A-A280-6220BBC7E579}" srcOrd="0" destOrd="0" presId="urn:microsoft.com/office/officeart/2005/8/layout/pyramid2"/>
    <dgm:cxn modelId="{F7FFA026-E379-4417-AD47-BC7243B9900C}" type="presParOf" srcId="{B6168B71-AB2F-4FB7-AAC0-F7F998AC88E0}" destId="{07C736F1-53F5-418F-9D88-5AB98271963F}" srcOrd="1" destOrd="0" presId="urn:microsoft.com/office/officeart/2005/8/layout/pyramid2"/>
    <dgm:cxn modelId="{CBAAC8E6-E4A6-4FC1-A3BD-A21AD9F55CB4}" type="presParOf" srcId="{B6168B71-AB2F-4FB7-AAC0-F7F998AC88E0}" destId="{B76C2533-FB32-40DA-9C29-25F24CF5F3C4}" srcOrd="2" destOrd="0" presId="urn:microsoft.com/office/officeart/2005/8/layout/pyramid2"/>
    <dgm:cxn modelId="{71F0CC80-EADC-4062-93B3-3BB0375B24AD}" type="presParOf" srcId="{B6168B71-AB2F-4FB7-AAC0-F7F998AC88E0}" destId="{E867443F-2FD4-460D-AFF3-784D65432E36}" srcOrd="3" destOrd="0" presId="urn:microsoft.com/office/officeart/2005/8/layout/pyramid2"/>
    <dgm:cxn modelId="{84906CDB-BF05-45D7-9652-F1F7BA221C6C}" type="presParOf" srcId="{B6168B71-AB2F-4FB7-AAC0-F7F998AC88E0}" destId="{355A932B-44B5-4DE7-9E99-41DD2A188069}" srcOrd="4" destOrd="0" presId="urn:microsoft.com/office/officeart/2005/8/layout/pyramid2"/>
    <dgm:cxn modelId="{FDB0055F-0CCE-4C1F-9997-61A6BAAC5D91}" type="presParOf" srcId="{B6168B71-AB2F-4FB7-AAC0-F7F998AC88E0}" destId="{B0E6CE6C-0EDD-4399-9B3D-08B3C8291AA8}" srcOrd="5" destOrd="0" presId="urn:microsoft.com/office/officeart/2005/8/layout/pyramid2"/>
    <dgm:cxn modelId="{836CB99C-71B1-4AE0-8C4C-E05E12B6813F}" type="presParOf" srcId="{B6168B71-AB2F-4FB7-AAC0-F7F998AC88E0}" destId="{D3F23366-0CB1-443A-99D5-5D58B13BA315}" srcOrd="6" destOrd="0" presId="urn:microsoft.com/office/officeart/2005/8/layout/pyramid2"/>
    <dgm:cxn modelId="{CA0E0ABF-CC63-4658-A7DA-1D2307C6D5E3}" type="presParOf" srcId="{B6168B71-AB2F-4FB7-AAC0-F7F998AC88E0}" destId="{67084D5C-1FF5-46AC-A0A2-53033D294B86}" srcOrd="7" destOrd="0" presId="urn:microsoft.com/office/officeart/2005/8/layout/pyramid2"/>
    <dgm:cxn modelId="{2F872899-08F9-4C0B-9D17-784A45610593}" type="presParOf" srcId="{B6168B71-AB2F-4FB7-AAC0-F7F998AC88E0}" destId="{4E4D9E96-722F-4723-8DFD-27CA7F4B9AD6}" srcOrd="8" destOrd="0" presId="urn:microsoft.com/office/officeart/2005/8/layout/pyramid2"/>
    <dgm:cxn modelId="{99DCF064-96DF-450D-BE0A-70887777E3A2}" type="presParOf" srcId="{B6168B71-AB2F-4FB7-AAC0-F7F998AC88E0}" destId="{E11A0297-76BE-4F03-B1C4-9871BB869275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3D52DAE-DC3D-4938-904B-D3F67BE92369}">
      <dsp:nvSpPr>
        <dsp:cNvPr id="0" name=""/>
        <dsp:cNvSpPr/>
      </dsp:nvSpPr>
      <dsp:spPr>
        <a:xfrm>
          <a:off x="2111755" y="0"/>
          <a:ext cx="5880100" cy="5880100"/>
        </a:xfrm>
        <a:prstGeom prst="triangle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accent1">
              <a:lumMod val="60000"/>
              <a:lumOff val="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A22B9-784C-410A-A280-6220BBC7E579}">
      <dsp:nvSpPr>
        <dsp:cNvPr id="0" name=""/>
        <dsp:cNvSpPr/>
      </dsp:nvSpPr>
      <dsp:spPr>
        <a:xfrm>
          <a:off x="3134772" y="367391"/>
          <a:ext cx="3822065" cy="83607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Potřeba seberealizace</a:t>
          </a:r>
          <a:endParaRPr lang="cs-CZ" sz="2200" kern="1200" dirty="0"/>
        </a:p>
      </dsp:txBody>
      <dsp:txXfrm>
        <a:off x="3134772" y="367391"/>
        <a:ext cx="3822065" cy="836076"/>
      </dsp:txXfrm>
    </dsp:sp>
    <dsp:sp modelId="{B76C2533-FB32-40DA-9C29-25F24CF5F3C4}">
      <dsp:nvSpPr>
        <dsp:cNvPr id="0" name=""/>
        <dsp:cNvSpPr/>
      </dsp:nvSpPr>
      <dsp:spPr>
        <a:xfrm>
          <a:off x="3134772" y="1584469"/>
          <a:ext cx="3822065" cy="83607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Potřeba uznání, uspokojení z práce</a:t>
          </a:r>
          <a:endParaRPr lang="cs-CZ" sz="2200" kern="1200" dirty="0"/>
        </a:p>
      </dsp:txBody>
      <dsp:txXfrm>
        <a:off x="3134772" y="1584469"/>
        <a:ext cx="3822065" cy="836076"/>
      </dsp:txXfrm>
    </dsp:sp>
    <dsp:sp modelId="{355A932B-44B5-4DE7-9E99-41DD2A188069}">
      <dsp:nvSpPr>
        <dsp:cNvPr id="0" name=""/>
        <dsp:cNvSpPr/>
      </dsp:nvSpPr>
      <dsp:spPr>
        <a:xfrm>
          <a:off x="3134772" y="2783118"/>
          <a:ext cx="3822065" cy="83607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Sociální potřeby</a:t>
          </a:r>
          <a:endParaRPr lang="cs-CZ" sz="2200" kern="1200" dirty="0"/>
        </a:p>
      </dsp:txBody>
      <dsp:txXfrm>
        <a:off x="3134772" y="2783118"/>
        <a:ext cx="3822065" cy="836076"/>
      </dsp:txXfrm>
    </dsp:sp>
    <dsp:sp modelId="{D3F23366-0CB1-443A-99D5-5D58B13BA315}">
      <dsp:nvSpPr>
        <dsp:cNvPr id="0" name=""/>
        <dsp:cNvSpPr/>
      </dsp:nvSpPr>
      <dsp:spPr>
        <a:xfrm>
          <a:off x="3171655" y="3889599"/>
          <a:ext cx="3822065" cy="83607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Existenční jistoty</a:t>
          </a:r>
          <a:endParaRPr lang="cs-CZ" sz="2200" kern="1200" dirty="0"/>
        </a:p>
      </dsp:txBody>
      <dsp:txXfrm>
        <a:off x="3171655" y="3889599"/>
        <a:ext cx="3822065" cy="836076"/>
      </dsp:txXfrm>
    </dsp:sp>
    <dsp:sp modelId="{4E4D9E96-722F-4723-8DFD-27CA7F4B9AD6}">
      <dsp:nvSpPr>
        <dsp:cNvPr id="0" name=""/>
        <dsp:cNvSpPr/>
      </dsp:nvSpPr>
      <dsp:spPr>
        <a:xfrm>
          <a:off x="3208500" y="4959217"/>
          <a:ext cx="3822065" cy="83607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Fyziologické potřeby</a:t>
          </a:r>
          <a:endParaRPr lang="cs-CZ" sz="2200" kern="1200" dirty="0"/>
        </a:p>
      </dsp:txBody>
      <dsp:txXfrm>
        <a:off x="3208500" y="4959217"/>
        <a:ext cx="3822065" cy="8360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314E90-CCDD-4D0B-9643-1AE9B0EC0DB7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36953F-3B93-48DF-9E95-376E04562B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6145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ACD8BA9-EF2F-4E39-904E-90AFB07F4E5B}" type="slidenum">
              <a:rPr lang="cs-CZ" altLang="cs-CZ"/>
              <a:pPr/>
              <a:t>1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40315811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F9C2046-7CC2-4900-A9AF-88BAA04D9FCA}" type="slidenum">
              <a:rPr lang="cs-CZ" altLang="cs-CZ"/>
              <a:pPr/>
              <a:t>2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193400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Fyziologické</a:t>
            </a:r>
            <a:r>
              <a:rPr lang="cs-CZ" baseline="0" dirty="0" smtClean="0"/>
              <a:t> potřeby = základní tělesné potřeby, např. jíst, pít, spát</a:t>
            </a:r>
          </a:p>
          <a:p>
            <a:r>
              <a:rPr lang="cs-CZ" baseline="0" dirty="0" smtClean="0"/>
              <a:t>Existenční jistoty = potřeba bezpečí a jistoty, potřeba mít kde bydlet a bydlení si zabezpečit (alarm), zajistit si dobré pracovní místo</a:t>
            </a:r>
          </a:p>
          <a:p>
            <a:r>
              <a:rPr lang="cs-CZ" baseline="0" dirty="0" smtClean="0"/>
              <a:t>Sociální potřeby = potřeba lásky, přijetí, přátelství, komunikace s ostatními lidmi</a:t>
            </a:r>
          </a:p>
          <a:p>
            <a:r>
              <a:rPr lang="cs-CZ" baseline="0" dirty="0" smtClean="0"/>
              <a:t>Potřeba uznání, úcty, uspokojení z práce</a:t>
            </a:r>
          </a:p>
          <a:p>
            <a:r>
              <a:rPr lang="cs-CZ" baseline="0" dirty="0" smtClean="0"/>
              <a:t>Potřeba seberealizace = potřeba malovat, postavit si barák, číst…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6953F-3B93-48DF-9E95-376E04562B7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00263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Hmotná</a:t>
            </a:r>
            <a:r>
              <a:rPr lang="cs-CZ" baseline="0" dirty="0" smtClean="0"/>
              <a:t> potřeba = potřeba mít a užívat nějakou věc, např. auto</a:t>
            </a:r>
          </a:p>
          <a:p>
            <a:r>
              <a:rPr lang="cs-CZ" baseline="0" dirty="0" smtClean="0"/>
              <a:t>Nehmotná potřeba = potřeba vlastnit nějakou vědomost, dovednost, vlastnost, pocit, např. láska</a:t>
            </a:r>
          </a:p>
          <a:p>
            <a:r>
              <a:rPr lang="cs-CZ" baseline="0" dirty="0" smtClean="0"/>
              <a:t>Biologická potřeba = tělesná potřeba, např. jíst</a:t>
            </a:r>
          </a:p>
          <a:p>
            <a:r>
              <a:rPr lang="cs-CZ" baseline="0" dirty="0" smtClean="0"/>
              <a:t>Kulturní potřeba = uspokojení našich sociálních potřeb, např. jít do kina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6953F-3B93-48DF-9E95-376E04562B7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30771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Individuální</a:t>
            </a:r>
            <a:r>
              <a:rPr lang="cs-CZ" baseline="0" dirty="0" smtClean="0"/>
              <a:t> potřeby = potřeby jednotlivce (jednoho daného člověka)</a:t>
            </a:r>
          </a:p>
          <a:p>
            <a:r>
              <a:rPr lang="cs-CZ" baseline="0" dirty="0" smtClean="0"/>
              <a:t>Společenské potřeby = potřeby celé společnosti, např. MHD</a:t>
            </a:r>
            <a:br>
              <a:rPr lang="cs-CZ" baseline="0" dirty="0" smtClean="0"/>
            </a:br>
            <a:r>
              <a:rPr lang="cs-CZ" baseline="0" dirty="0" smtClean="0"/>
              <a:t>Zbytné potřeby = potřeby, bez kterých se obejdeme, např. vlastnit auto, jít do kina</a:t>
            </a:r>
          </a:p>
          <a:p>
            <a:r>
              <a:rPr lang="cs-CZ" baseline="0" dirty="0" smtClean="0"/>
              <a:t>Nezbytné potřeby = potřeby, bez kterých se neobejdeme, např. jíst</a:t>
            </a:r>
          </a:p>
          <a:p>
            <a:r>
              <a:rPr lang="cs-CZ" baseline="0" dirty="0" smtClean="0"/>
              <a:t>Současné potřeby = potřeby, které uspokojím v nejbližší době</a:t>
            </a:r>
          </a:p>
          <a:p>
            <a:r>
              <a:rPr lang="cs-CZ" baseline="0" dirty="0" smtClean="0"/>
              <a:t>Budoucí potřeby = potřeby, které uspokojím v budoucnu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6953F-3B93-48DF-9E95-376E04562B7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9492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Potřeby ekonomické = potřeby, které uspokojujeme</a:t>
            </a:r>
            <a:r>
              <a:rPr lang="cs-CZ" baseline="0" dirty="0" smtClean="0"/>
              <a:t> prostřednictvím peněz, např. potřeba vlastnit auto, dům</a:t>
            </a:r>
          </a:p>
          <a:p>
            <a:r>
              <a:rPr lang="cs-CZ" baseline="0" dirty="0" smtClean="0"/>
              <a:t>Potřeby neekonomické = potřeby, které neuspokojujeme penězi, např. výšlap na horu</a:t>
            </a:r>
          </a:p>
          <a:p>
            <a:r>
              <a:rPr lang="cs-CZ" baseline="0" dirty="0" smtClean="0"/>
              <a:t>Prvotní potřeby = nejdůležitější potřeby, např. jíst</a:t>
            </a:r>
          </a:p>
          <a:p>
            <a:r>
              <a:rPr lang="cs-CZ" baseline="0" dirty="0" smtClean="0"/>
              <a:t>Druhotné potřeby = méně důležité potřeby, např. vlastnit auto</a:t>
            </a:r>
          </a:p>
          <a:p>
            <a:r>
              <a:rPr lang="cs-CZ" baseline="0" dirty="0" smtClean="0"/>
              <a:t>Stálé potřeby = potřeby, které se pořád opakují, např. jíst, spát</a:t>
            </a:r>
          </a:p>
          <a:p>
            <a:r>
              <a:rPr lang="cs-CZ" baseline="0" dirty="0" smtClean="0"/>
              <a:t>Občasné potřeby = potřeby, které se vyskytují málo, např. potřeby jít si zaběhat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6953F-3B93-48DF-9E95-376E04562B78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8878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/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/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/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9"/>
          <p:cNvGrpSpPr>
            <a:grpSpLocks/>
          </p:cNvGrpSpPr>
          <p:nvPr/>
        </p:nvGrpSpPr>
        <p:grpSpPr bwMode="auto">
          <a:xfrm>
            <a:off x="9648825" y="4068763"/>
            <a:ext cx="1081088" cy="1081087"/>
            <a:chOff x="9685338" y="4460675"/>
            <a:chExt cx="1080904" cy="1080902"/>
          </a:xfrm>
        </p:grpSpPr>
        <p:sp>
          <p:nvSpPr>
            <p:cNvPr id="8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11"/>
            <p:cNvSpPr>
              <a:spLocks noChangeArrowheads="1"/>
            </p:cNvSpPr>
            <p:nvPr/>
          </p:nvSpPr>
          <p:spPr bwMode="auto">
            <a:xfrm>
              <a:off x="9793270" y="4568607"/>
              <a:ext cx="865041" cy="865039"/>
            </a:xfrm>
            <a:prstGeom prst="ellipse">
              <a:avLst/>
            </a:prstGeom>
            <a:noFill/>
            <a:ln w="25400" algn="ctr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3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D94473-4E71-4B4F-A6AD-555C6DF84FD6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3263" y="4289425"/>
            <a:ext cx="1193800" cy="639763"/>
          </a:xfr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fld id="{3C9AB10C-0727-4A04-9740-A2CBA5B8DD9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E4C74-FD9E-45D0-8AE9-A16E060CFC7E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E6F5E-A4C0-4711-9008-DA42F406F3E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/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5" name="Group 7"/>
          <p:cNvGrpSpPr>
            <a:grpSpLocks/>
          </p:cNvGrpSpPr>
          <p:nvPr/>
        </p:nvGrpSpPr>
        <p:grpSpPr bwMode="auto">
          <a:xfrm>
            <a:off x="896938" y="2325688"/>
            <a:ext cx="1081087" cy="1081087"/>
            <a:chOff x="9685338" y="4460675"/>
            <a:chExt cx="1080904" cy="1080902"/>
          </a:xfrm>
        </p:grpSpPr>
        <p:sp>
          <p:nvSpPr>
            <p:cNvPr id="6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7" name="Oval 9"/>
            <p:cNvSpPr>
              <a:spLocks noChangeArrowheads="1"/>
            </p:cNvSpPr>
            <p:nvPr/>
          </p:nvSpPr>
          <p:spPr bwMode="auto">
            <a:xfrm>
              <a:off x="9793270" y="4568607"/>
              <a:ext cx="865041" cy="865039"/>
            </a:xfrm>
            <a:prstGeom prst="ellipse">
              <a:avLst/>
            </a:prstGeom>
            <a:noFill/>
            <a:ln w="25400" algn="ctr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/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138" y="6272213"/>
            <a:ext cx="264477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7290AE-0FBA-4925-AC36-7E80867F393F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813" y="6272213"/>
            <a:ext cx="632777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2963" y="2506663"/>
            <a:ext cx="1189037" cy="719137"/>
          </a:xfrm>
        </p:spPr>
        <p:txBody>
          <a:bodyPr/>
          <a:lstStyle>
            <a:lvl1pPr>
              <a:defRPr sz="2800"/>
            </a:lvl1pPr>
          </a:lstStyle>
          <a:p>
            <a:pPr>
              <a:defRPr/>
            </a:pPr>
            <a:fld id="{3CA4BAA6-B0E4-479A-A01D-D37AFEA7CFF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81C9D-5280-4B01-8468-1818BB3957DA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28B1A-0BC0-49BE-AE0F-7CE4E8C6C39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7891F-557C-49F9-B928-41D8CEF4E67F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B41CF9-1371-4D9A-9B7F-6ECE4A66031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10458-DF37-45FE-AC69-080036D1922C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A7AD0-B9E4-4C02-9867-B559B46EFBE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D2250-E248-4BBA-9688-6D0FF50B788D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747B2-C933-468D-9998-7DBCB79A205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/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11401425" y="6229350"/>
            <a:ext cx="457200" cy="457200"/>
            <a:chOff x="11361456" y="6195813"/>
            <a:chExt cx="548640" cy="548640"/>
          </a:xfrm>
        </p:grpSpPr>
        <p:sp>
          <p:nvSpPr>
            <p:cNvPr id="7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8" name="Oval 10"/>
            <p:cNvSpPr>
              <a:spLocks noChangeArrowheads="1"/>
            </p:cNvSpPr>
            <p:nvPr/>
          </p:nvSpPr>
          <p:spPr bwMode="auto">
            <a:xfrm>
              <a:off x="11395746" y="6230103"/>
              <a:ext cx="480060" cy="480060"/>
            </a:xfrm>
            <a:prstGeom prst="ellipse">
              <a:avLst/>
            </a:prstGeom>
            <a:noFill/>
            <a:ln w="12700" algn="ctr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/>
          <a:lstStyle>
            <a:lvl1pPr>
              <a:defRPr sz="3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90172-657B-47A6-9337-EC2E17F09611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088D7D-E939-4B32-9A66-F12C0C56924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/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6" name="Group 7"/>
          <p:cNvGrpSpPr>
            <a:grpSpLocks noChangeAspect="1"/>
          </p:cNvGrpSpPr>
          <p:nvPr/>
        </p:nvGrpSpPr>
        <p:grpSpPr bwMode="auto">
          <a:xfrm>
            <a:off x="11401425" y="6229350"/>
            <a:ext cx="457200" cy="457200"/>
            <a:chOff x="11361456" y="6195813"/>
            <a:chExt cx="548640" cy="548640"/>
          </a:xfrm>
        </p:grpSpPr>
        <p:sp>
          <p:nvSpPr>
            <p:cNvPr id="7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8" name="Oval 9"/>
            <p:cNvSpPr>
              <a:spLocks noChangeArrowheads="1"/>
            </p:cNvSpPr>
            <p:nvPr/>
          </p:nvSpPr>
          <p:spPr bwMode="auto">
            <a:xfrm>
              <a:off x="11395746" y="6230103"/>
              <a:ext cx="480060" cy="480060"/>
            </a:xfrm>
            <a:prstGeom prst="ellipse">
              <a:avLst/>
            </a:prstGeom>
            <a:noFill/>
            <a:ln w="12700" algn="ctr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/>
          <a:lstStyle>
            <a:lvl1pPr>
              <a:defRPr sz="3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83C284-ACAD-48F4-803B-42A684075651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B1EB8-1212-42D1-AF5C-FD955257E0C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FBCEDC-24FA-46AF-A7C7-753AA15BCBA5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D6054-569D-4D96-B30B-85AA029EE60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73849-555D-472C-8A45-5BADB5DB247A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550B5-7548-488D-94AB-8D0628E8DB6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975" y="484188"/>
            <a:ext cx="10058400" cy="16097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069975" y="2120900"/>
            <a:ext cx="4953000" cy="4051300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5375" y="2120900"/>
            <a:ext cx="4953000" cy="4051300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9C2F3-29E6-449A-AA6B-1BDBFE236D5F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8E7AD-695D-4210-A98F-29774CD7ED9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975" y="484188"/>
            <a:ext cx="10058400" cy="16097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69975" y="2120900"/>
            <a:ext cx="10058400" cy="405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88" y="6272213"/>
            <a:ext cx="32734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0D48DA-4378-46E8-98C7-426DBF847692}" type="datetimeFigureOut">
              <a:rPr lang="en-US"/>
              <a:pPr>
                <a:defRPr/>
              </a:pPr>
              <a:t>6/25/2014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7438" y="6272213"/>
            <a:ext cx="63277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grpSp>
        <p:nvGrpSpPr>
          <p:cNvPr id="1030" name="Group 6"/>
          <p:cNvGrpSpPr>
            <a:grpSpLocks noChangeAspect="1"/>
          </p:cNvGrpSpPr>
          <p:nvPr/>
        </p:nvGrpSpPr>
        <p:grpSpPr bwMode="auto">
          <a:xfrm>
            <a:off x="11401425" y="6229350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35" name="Oval 8"/>
            <p:cNvSpPr>
              <a:spLocks noChangeArrowheads="1"/>
            </p:cNvSpPr>
            <p:nvPr/>
          </p:nvSpPr>
          <p:spPr bwMode="auto">
            <a:xfrm>
              <a:off x="11395746" y="6230103"/>
              <a:ext cx="480060" cy="480060"/>
            </a:xfrm>
            <a:prstGeom prst="ellipse">
              <a:avLst/>
            </a:prstGeom>
            <a:noFill/>
            <a:ln w="12700" algn="ctr">
              <a:solidFill>
                <a:srgbClr val="FFFFFF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0938" y="6272213"/>
            <a:ext cx="6397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 b="1">
                <a:solidFill>
                  <a:srgbClr val="FFFFFF"/>
                </a:solidFill>
                <a:latin typeface="+mj-lt"/>
                <a:cs typeface="+mn-cs"/>
              </a:defRPr>
            </a:lvl1pPr>
          </a:lstStyle>
          <a:p>
            <a:pPr>
              <a:defRPr/>
            </a:pPr>
            <a:fld id="{2E522C83-21BF-473D-8FEE-948E286279B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89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9" r:id="rId8"/>
    <p:sldLayoutId id="2147483700" r:id="rId9"/>
    <p:sldLayoutId id="2147483694" r:id="rId10"/>
    <p:sldLayoutId id="2147483695" r:id="rId11"/>
    <p:sldLayoutId id="2147483696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400" kern="1200" cap="all">
          <a:blipFill>
            <a:blip r:embed="rId15">
              <a:extLst/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5400">
          <a:solidFill>
            <a:schemeClr val="tx1"/>
          </a:solidFill>
          <a:latin typeface="Rockwell Condensed"/>
        </a:defRPr>
      </a:lvl9pPr>
    </p:titleStyle>
    <p:bodyStyle>
      <a:lvl1pPr marL="182563" indent="-182563" algn="l" rtl="0" eaLnBrk="0" fontAlgn="base" hangingPunct="0">
        <a:lnSpc>
          <a:spcPct val="90000"/>
        </a:lnSpc>
        <a:spcBef>
          <a:spcPts val="1200"/>
        </a:spcBef>
        <a:spcAft>
          <a:spcPct val="0"/>
        </a:spcAft>
        <a:buClr>
          <a:srgbClr val="9E3611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0" fontAlgn="base" hangingPunct="0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0" fontAlgn="base" hangingPunct="0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90500"/>
            <a:ext cx="9144000" cy="196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47846" y="6282011"/>
            <a:ext cx="9896308" cy="365125"/>
          </a:xfrm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cs-CZ" altLang="cs-CZ" sz="1400" dirty="0"/>
              <a:t>Střední škola </a:t>
            </a:r>
            <a:r>
              <a:rPr lang="cs-CZ" altLang="cs-CZ" sz="1400" dirty="0" smtClean="0"/>
              <a:t>a </a:t>
            </a:r>
            <a:r>
              <a:rPr lang="cs-CZ" altLang="cs-CZ" sz="1400" dirty="0"/>
              <a:t>Vyšší odborná škola cestovního ruchu, </a:t>
            </a:r>
          </a:p>
          <a:p>
            <a:pPr algn="ctr"/>
            <a:r>
              <a:rPr lang="cs-CZ" altLang="cs-CZ" sz="1400" dirty="0"/>
              <a:t>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0215766"/>
              </p:ext>
            </p:extLst>
          </p:nvPr>
        </p:nvGraphicFramePr>
        <p:xfrm>
          <a:off x="1798478" y="2403364"/>
          <a:ext cx="9010568" cy="35523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1307"/>
                <a:gridCol w="6489261"/>
              </a:tblGrid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2 – </a:t>
                      </a:r>
                      <a:r>
                        <a:rPr lang="cs-CZ" sz="1800" b="1" dirty="0" smtClean="0"/>
                        <a:t>Potřeby</a:t>
                      </a:r>
                      <a:endParaRPr lang="cs-CZ" sz="1800" b="1" dirty="0"/>
                    </a:p>
                  </a:txBody>
                  <a:tcPr marL="91449" marR="91449" marT="45726" marB="45726" anchor="ctr"/>
                </a:tc>
              </a:tr>
              <a:tr h="7681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Ing. Gabriela Bendová </a:t>
                      </a:r>
                      <a:r>
                        <a:rPr lang="cs-CZ" sz="1800" dirty="0" err="1" smtClean="0"/>
                        <a:t>Karpytová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68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Základní</a:t>
                      </a:r>
                      <a:r>
                        <a:rPr lang="cs-CZ" sz="1800" baseline="0" dirty="0" smtClean="0"/>
                        <a:t> ekonomické pojmy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I.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ročník, učňovský obor – kuchař, číšník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Září 2013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4823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58800" y="819150"/>
            <a:ext cx="10883900" cy="5761038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b="1" dirty="0" smtClean="0"/>
              <a:t>Anotace: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dirty="0" smtClean="0"/>
              <a:t>	Tento materiál slouží k pochopení základních ekonomický pojmů jako jsou potřeby, jejich dělení a hierarchie – </a:t>
            </a:r>
            <a:r>
              <a:rPr lang="cs-CZ" sz="2800" dirty="0" err="1" smtClean="0"/>
              <a:t>Maslowova</a:t>
            </a:r>
            <a:r>
              <a:rPr lang="cs-CZ" sz="2800" dirty="0" smtClean="0"/>
              <a:t> pyramida potřeb. K prezentaci je vhodné poskytnout doplňující komentář.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cs-CZ" sz="2800" b="1" dirty="0" smtClean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b="1" dirty="0" smtClean="0"/>
              <a:t>Metodické pokyny: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dirty="0" smtClean="0"/>
              <a:t>	Materiál je vytvořen jako prezentace v programu MS PowerPoint. Pro jeho využití je potřeba mít k dispozici počítač nebo notebook, dataprojektor, promítací plochu a příslušné programové vybavení.</a:t>
            </a:r>
          </a:p>
        </p:txBody>
      </p:sp>
    </p:spTree>
    <p:extLst>
      <p:ext uri="{BB962C8B-B14F-4D97-AF65-F5344CB8AC3E}">
        <p14:creationId xmlns:p14="http://schemas.microsoft.com/office/powerpoint/2010/main" xmlns="" val="1162970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poTŘEBY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potřeby</a:t>
            </a: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200" dirty="0" smtClean="0"/>
              <a:t>Potřeby = pocit nějakého nedostatku nebo přebytku (naše přání a tužby)</a:t>
            </a:r>
          </a:p>
          <a:p>
            <a:pPr eaLnBrk="1" hangingPunct="1"/>
            <a:r>
              <a:rPr lang="cs-CZ" sz="3200" dirty="0" smtClean="0"/>
              <a:t>Každý člověk má jiné potřeby – potřeby se liší podle věku, vzdělání, vlastností člověka, technického pokroku, země, ve které žijeme...</a:t>
            </a:r>
          </a:p>
          <a:p>
            <a:pPr eaLnBrk="1" hangingPunct="1"/>
            <a:r>
              <a:rPr lang="cs-CZ" sz="3200" dirty="0" smtClean="0"/>
              <a:t>Lidské potřeby mají určitou hierarchii – rozdělení potřeb podle důležitosti do tzv. </a:t>
            </a:r>
            <a:r>
              <a:rPr lang="cs-CZ" sz="3200" dirty="0" err="1" smtClean="0"/>
              <a:t>Maslowovy</a:t>
            </a:r>
            <a:r>
              <a:rPr lang="cs-CZ" sz="3200" dirty="0" smtClean="0"/>
              <a:t> </a:t>
            </a:r>
            <a:r>
              <a:rPr lang="cs-CZ" sz="3200" dirty="0" smtClean="0"/>
              <a:t>pyramidy potřeb</a:t>
            </a:r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1048" y="383032"/>
            <a:ext cx="2752852" cy="251256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MASLOWOVA</a:t>
            </a:r>
            <a:br>
              <a:rPr lang="cs-CZ" dirty="0" smtClean="0"/>
            </a:br>
            <a:r>
              <a:rPr lang="cs-CZ" dirty="0" smtClean="0"/>
              <a:t>PYRAMIDA</a:t>
            </a:r>
            <a:br>
              <a:rPr lang="cs-CZ" dirty="0" smtClean="0"/>
            </a:br>
            <a:r>
              <a:rPr lang="cs-CZ" dirty="0" smtClean="0"/>
              <a:t>POTŘEB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561973" y="571500"/>
          <a:ext cx="10985627" cy="5880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9975" y="1371600"/>
            <a:ext cx="10058400" cy="4800600"/>
          </a:xfrm>
        </p:spPr>
        <p:txBody>
          <a:bodyPr rtlCol="0">
            <a:normAutofit/>
          </a:bodyPr>
          <a:lstStyle/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cs-CZ" sz="3600" dirty="0" smtClean="0"/>
              <a:t>Nejprve se snažíme uspokojit ty nejzákladnější potřeby, potom uspokojujeme potřeby vyšší (v pyramidě jdeme zdola nahoru).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cs-CZ" sz="3600" dirty="0" smtClean="0"/>
              <a:t>Příklad:  Potřeba – mám hlad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" pitchFamily="2" charset="2"/>
              <a:buNone/>
              <a:defRPr/>
            </a:pPr>
            <a:r>
              <a:rPr lang="cs-CZ" sz="3600" dirty="0" smtClean="0"/>
              <a:t>	          Uspokojení potřeby – najím se</a:t>
            </a:r>
          </a:p>
          <a:p>
            <a:pPr marL="182880" indent="-182880" eaLnBrk="1" fontAlgn="auto" hangingPunct="1">
              <a:spcAft>
                <a:spcPts val="0"/>
              </a:spcAft>
              <a:buClr>
                <a:schemeClr val="accent1">
                  <a:lumMod val="75000"/>
                </a:schemeClr>
              </a:buClr>
              <a:defRPr/>
            </a:pPr>
            <a:r>
              <a:rPr lang="cs-CZ" sz="3600" dirty="0" smtClean="0"/>
              <a:t>Uspokojení potřeb je pouze dočasné a tento proces není nikdy ukončen.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81000" indent="-381000" eaLnBrk="1" hangingPunct="1">
              <a:buFont typeface="Wingdings" pitchFamily="2" charset="2"/>
              <a:buAutoNum type="arabicPeriod"/>
            </a:pPr>
            <a:r>
              <a:rPr lang="cs-CZ" sz="3600" smtClean="0"/>
              <a:t>Podle způsobu jejich uspokojení:</a:t>
            </a:r>
          </a:p>
          <a:p>
            <a:pPr marL="617538" lvl="1" indent="-342900" eaLnBrk="1" hangingPunct="1"/>
            <a:r>
              <a:rPr lang="cs-CZ" sz="3200" smtClean="0"/>
              <a:t>Potřeby hmotné</a:t>
            </a:r>
          </a:p>
          <a:p>
            <a:pPr marL="617538" lvl="1" indent="-342900" eaLnBrk="1" hangingPunct="1"/>
            <a:r>
              <a:rPr lang="cs-CZ" sz="3200" smtClean="0"/>
              <a:t>Potřeby nehmotné</a:t>
            </a:r>
          </a:p>
          <a:p>
            <a:pPr marL="381000" indent="-381000" eaLnBrk="1" hangingPunct="1">
              <a:buFont typeface="Wingdings" pitchFamily="2" charset="2"/>
              <a:buAutoNum type="arabicPeriod"/>
            </a:pPr>
            <a:r>
              <a:rPr lang="cs-CZ" sz="3600" smtClean="0"/>
              <a:t>Podle toho, jakou oblast uspokojuje:</a:t>
            </a:r>
          </a:p>
          <a:p>
            <a:pPr marL="617538" lvl="1" indent="-342900" eaLnBrk="1" hangingPunct="1"/>
            <a:r>
              <a:rPr lang="cs-CZ" sz="3200" smtClean="0"/>
              <a:t>Potřeby biologické</a:t>
            </a:r>
          </a:p>
          <a:p>
            <a:pPr marL="617538" lvl="1" indent="-342900" eaLnBrk="1" hangingPunct="1"/>
            <a:r>
              <a:rPr lang="cs-CZ" sz="3200" smtClean="0"/>
              <a:t>Potřeby kulturní</a:t>
            </a:r>
            <a:endParaRPr lang="cs-CZ" sz="1800" smtClean="0"/>
          </a:p>
        </p:txBody>
      </p:sp>
      <p:pic>
        <p:nvPicPr>
          <p:cNvPr id="18434" name="Nadpis 1"/>
          <p:cNvPicPr>
            <a:picLocks noGrp="1" noChangeArrowheads="1"/>
          </p:cNvPicPr>
          <p:nvPr>
            <p:ph type="title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712788" y="477838"/>
            <a:ext cx="10058400" cy="1570037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3"/>
          <p:cNvSpPr>
            <a:spLocks noGrp="1"/>
          </p:cNvSpPr>
          <p:nvPr>
            <p:ph type="body" idx="1"/>
          </p:nvPr>
        </p:nvSpPr>
        <p:spPr>
          <a:xfrm>
            <a:off x="1069975" y="915988"/>
            <a:ext cx="10058400" cy="5295900"/>
          </a:xfrm>
        </p:spPr>
        <p:txBody>
          <a:bodyPr/>
          <a:lstStyle/>
          <a:p>
            <a:pPr marL="381000" indent="-381000" eaLnBrk="1" hangingPunct="1">
              <a:buSzTx/>
              <a:buFont typeface="Wingdings" pitchFamily="2" charset="2"/>
              <a:buAutoNum type="arabicPeriod" startAt="3"/>
            </a:pPr>
            <a:r>
              <a:rPr lang="cs-CZ" sz="3600" dirty="0" smtClean="0"/>
              <a:t>Podle toho, koho se potřeby týkají:</a:t>
            </a:r>
          </a:p>
          <a:p>
            <a:pPr marL="852488" lvl="2" indent="-304800" eaLnBrk="1" hangingPunct="1">
              <a:buSzTx/>
            </a:pPr>
            <a:r>
              <a:rPr lang="cs-CZ" sz="3200" dirty="0" smtClean="0"/>
              <a:t>Potřeby individuální</a:t>
            </a:r>
          </a:p>
          <a:p>
            <a:pPr marL="852488" lvl="2" indent="-304800" eaLnBrk="1" hangingPunct="1">
              <a:buSzTx/>
            </a:pPr>
            <a:r>
              <a:rPr lang="cs-CZ" sz="3200" dirty="0" smtClean="0"/>
              <a:t>Potřeby společenské</a:t>
            </a:r>
          </a:p>
          <a:p>
            <a:pPr marL="381000" indent="-381000" eaLnBrk="1" hangingPunct="1">
              <a:buSzTx/>
              <a:buFont typeface="Wingdings" pitchFamily="2" charset="2"/>
              <a:buAutoNum type="arabicPeriod" startAt="4"/>
            </a:pPr>
            <a:r>
              <a:rPr lang="cs-CZ" sz="3600" dirty="0" smtClean="0"/>
              <a:t>Podle toho, jakou roli hrají v našem životě:</a:t>
            </a:r>
          </a:p>
          <a:p>
            <a:pPr marL="852488" lvl="2" indent="-304800" eaLnBrk="1" hangingPunct="1">
              <a:buSzTx/>
            </a:pPr>
            <a:r>
              <a:rPr lang="cs-CZ" sz="3200" dirty="0" smtClean="0"/>
              <a:t>Potřeby zbytné</a:t>
            </a:r>
          </a:p>
          <a:p>
            <a:pPr marL="852488" lvl="2" indent="-304800" eaLnBrk="1" hangingPunct="1">
              <a:buSzTx/>
            </a:pPr>
            <a:r>
              <a:rPr lang="cs-CZ" sz="3200" dirty="0" smtClean="0"/>
              <a:t>Potřeby nezbytné</a:t>
            </a:r>
          </a:p>
          <a:p>
            <a:pPr marL="381000" indent="-381000" eaLnBrk="1" hangingPunct="1">
              <a:buSzTx/>
              <a:buFont typeface="Wingdings" pitchFamily="2" charset="2"/>
              <a:buAutoNum type="arabicPeriod" startAt="5"/>
            </a:pPr>
            <a:r>
              <a:rPr lang="cs-CZ" sz="3600" dirty="0" smtClean="0"/>
              <a:t>Podle toho, kdy budou potřeby uspokojovány</a:t>
            </a:r>
          </a:p>
          <a:p>
            <a:pPr marL="852488" lvl="2" indent="-304800" eaLnBrk="1" hangingPunct="1">
              <a:buSzTx/>
            </a:pPr>
            <a:r>
              <a:rPr lang="cs-CZ" sz="3200" dirty="0" smtClean="0"/>
              <a:t>Potřeby současné</a:t>
            </a:r>
          </a:p>
          <a:p>
            <a:pPr marL="852488" lvl="2" indent="-304800" eaLnBrk="1" hangingPunct="1">
              <a:buSzTx/>
            </a:pPr>
            <a:r>
              <a:rPr lang="cs-CZ" sz="3200" dirty="0" smtClean="0"/>
              <a:t>Potřeby budoucí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9975" y="637308"/>
            <a:ext cx="10058400" cy="5534891"/>
          </a:xfrm>
        </p:spPr>
        <p:txBody>
          <a:bodyPr/>
          <a:lstStyle/>
          <a:p>
            <a:pPr marL="742950" indent="-742950" eaLnBrk="1" hangingPunct="1">
              <a:buSzTx/>
              <a:buFont typeface="+mj-lt"/>
              <a:buAutoNum type="arabicPeriod" startAt="6"/>
            </a:pPr>
            <a:r>
              <a:rPr lang="cs-CZ" sz="3600" dirty="0" smtClean="0"/>
              <a:t>Podle ekonomického hlediska:</a:t>
            </a:r>
            <a:endParaRPr lang="cs-CZ" sz="3600" dirty="0"/>
          </a:p>
          <a:p>
            <a:pPr marL="852488" lvl="2" indent="-304800" eaLnBrk="1" hangingPunct="1">
              <a:buSzTx/>
            </a:pPr>
            <a:r>
              <a:rPr lang="cs-CZ" sz="3200" dirty="0"/>
              <a:t>Potřeby </a:t>
            </a:r>
            <a:r>
              <a:rPr lang="cs-CZ" sz="3200" dirty="0" smtClean="0"/>
              <a:t>ekonomické</a:t>
            </a:r>
            <a:endParaRPr lang="cs-CZ" sz="3200" dirty="0"/>
          </a:p>
          <a:p>
            <a:pPr marL="852488" lvl="2" indent="-304800" eaLnBrk="1" hangingPunct="1">
              <a:buSzTx/>
            </a:pPr>
            <a:r>
              <a:rPr lang="cs-CZ" sz="3200" dirty="0"/>
              <a:t>Potřeby </a:t>
            </a:r>
            <a:r>
              <a:rPr lang="cs-CZ" sz="3200" dirty="0" smtClean="0"/>
              <a:t>neekonomické</a:t>
            </a:r>
          </a:p>
          <a:p>
            <a:pPr marL="742950" indent="-742950" eaLnBrk="1" hangingPunct="1">
              <a:buSzTx/>
              <a:buFont typeface="+mj-lt"/>
              <a:buAutoNum type="arabicPeriod" startAt="6"/>
            </a:pPr>
            <a:r>
              <a:rPr lang="cs-CZ" sz="3600" dirty="0"/>
              <a:t>Podle důležitosti:</a:t>
            </a:r>
          </a:p>
          <a:p>
            <a:pPr marL="852488" lvl="2" indent="-304800" eaLnBrk="1" hangingPunct="1">
              <a:buSzTx/>
            </a:pPr>
            <a:r>
              <a:rPr lang="cs-CZ" sz="3200" dirty="0"/>
              <a:t>Potřeby </a:t>
            </a:r>
            <a:r>
              <a:rPr lang="cs-CZ" sz="3200" dirty="0" smtClean="0"/>
              <a:t>prvotní</a:t>
            </a:r>
            <a:endParaRPr lang="cs-CZ" sz="3200" dirty="0"/>
          </a:p>
          <a:p>
            <a:pPr marL="852488" lvl="2" indent="-304800" eaLnBrk="1" hangingPunct="1">
              <a:buSzTx/>
            </a:pPr>
            <a:r>
              <a:rPr lang="cs-CZ" sz="3200" dirty="0"/>
              <a:t>Potřeby </a:t>
            </a:r>
            <a:r>
              <a:rPr lang="cs-CZ" sz="3200" dirty="0" smtClean="0"/>
              <a:t>druhotné</a:t>
            </a:r>
            <a:endParaRPr lang="cs-CZ" sz="3200" dirty="0"/>
          </a:p>
          <a:p>
            <a:pPr marL="742950" indent="-742950" eaLnBrk="1" hangingPunct="1">
              <a:buSzTx/>
              <a:buFont typeface="+mj-lt"/>
              <a:buAutoNum type="arabicPeriod" startAt="6"/>
            </a:pPr>
            <a:r>
              <a:rPr lang="cs-CZ" sz="3600" dirty="0"/>
              <a:t>Podle toho, jak často je uspokojujeme:</a:t>
            </a:r>
          </a:p>
          <a:p>
            <a:pPr marL="852488" lvl="2" indent="-304800" eaLnBrk="1" hangingPunct="1">
              <a:buSzTx/>
            </a:pPr>
            <a:r>
              <a:rPr lang="cs-CZ" sz="3200" dirty="0"/>
              <a:t>Potřeby </a:t>
            </a:r>
            <a:r>
              <a:rPr lang="cs-CZ" sz="3200" dirty="0" smtClean="0"/>
              <a:t>stálé</a:t>
            </a:r>
            <a:endParaRPr lang="cs-CZ" sz="3200" dirty="0"/>
          </a:p>
          <a:p>
            <a:pPr marL="852488" lvl="2" indent="-304800" eaLnBrk="1" hangingPunct="1">
              <a:buSzTx/>
            </a:pPr>
            <a:r>
              <a:rPr lang="cs-CZ" sz="3200" dirty="0"/>
              <a:t>Potřeby </a:t>
            </a:r>
            <a:r>
              <a:rPr lang="cs-CZ" sz="3200" dirty="0" smtClean="0"/>
              <a:t>občasné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4215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MACH, Josef. </a:t>
            </a:r>
            <a:r>
              <a:rPr lang="cs-CZ" sz="3200" i="1" dirty="0"/>
              <a:t>Ekonomika pro střední odborná učiliště obor kuchař/číšník</a:t>
            </a:r>
            <a:r>
              <a:rPr lang="cs-CZ" sz="3200" dirty="0"/>
              <a:t>. 3. vydání. Praha: Nakladatelství Fortuna, 2011. ISBN </a:t>
            </a:r>
            <a:r>
              <a:rPr lang="cs-CZ" sz="3200" dirty="0" smtClean="0"/>
              <a:t>978-80-7373-034-5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2681411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řevo">
  <a:themeElements>
    <a:clrScheme name="Dřevo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Dřevo">
      <a:majorFont>
        <a:latin typeface="Rockwell Condensed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Dřevo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Typ dřeva</Template>
  <TotalTime>123</TotalTime>
  <Words>511</Words>
  <Application>Microsoft Office PowerPoint</Application>
  <PresentationFormat>Vlastní</PresentationFormat>
  <Paragraphs>88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Dřevo</vt:lpstr>
      <vt:lpstr>Snímek 1</vt:lpstr>
      <vt:lpstr>Snímek 2</vt:lpstr>
      <vt:lpstr>poTŘEBY</vt:lpstr>
      <vt:lpstr>potřeby</vt:lpstr>
      <vt:lpstr>MASLOWOVA PYRAMIDA POTŘEB</vt:lpstr>
      <vt:lpstr>Snímek 6</vt:lpstr>
      <vt:lpstr>Snímek 7</vt:lpstr>
      <vt:lpstr>Snímek 8</vt:lpstr>
      <vt:lpstr>Snímek 9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Admin</dc:creator>
  <cp:lastModifiedBy>Dum</cp:lastModifiedBy>
  <cp:revision>25</cp:revision>
  <dcterms:created xsi:type="dcterms:W3CDTF">2013-09-16T12:31:32Z</dcterms:created>
  <dcterms:modified xsi:type="dcterms:W3CDTF">2014-06-25T16:17:16Z</dcterms:modified>
</cp:coreProperties>
</file>